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7" r:id="rId2"/>
  </p:sldMasterIdLst>
  <p:notesMasterIdLst>
    <p:notesMasterId r:id="rId16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Lst>
  <p:sldSz cx="9144000" cy="5143500" type="screen16x9"/>
  <p:notesSz cx="6858000" cy="9144000"/>
  <p:embeddedFontLst>
    <p:embeddedFont>
      <p:font typeface="Proxima Nova" panose="020B0604020202020204" charset="0"/>
      <p:regular r:id="rId165"/>
      <p:bold r:id="rId166"/>
      <p:italic r:id="rId167"/>
      <p:boldItalic r:id="rId168"/>
    </p:embeddedFont>
    <p:embeddedFont>
      <p:font typeface="Proxima Nova Semibold" panose="020B0604020202020204" charset="0"/>
      <p:regular r:id="rId169"/>
      <p:bold r:id="rId170"/>
      <p:boldItalic r:id="rId1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77" roundtripDataSignature="AMtx7mjsy3nozt6fef5d6WGgAJ3pheiCk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arthic Vethachalam"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4A0B4F-D835-C350-318C-3BC33F51E26F}" v="13" dt="2024-02-13T10:24:14.808"/>
    <p1510:client id="{6D2AD9C0-60CB-0F2C-1EE6-EF31841EB662}" v="1" dt="2024-02-14T10:10:09.558"/>
  </p1510:revLst>
</p1510:revInfo>
</file>

<file path=ppt/tableStyles.xml><?xml version="1.0" encoding="utf-8"?>
<a:tblStyleLst xmlns:a="http://schemas.openxmlformats.org/drawingml/2006/main" def="{86B3F207-C64B-47F3-A5D0-34A7378E71C4}">
  <a:tblStyle styleId="{86B3F207-C64B-47F3-A5D0-34A7378E71C4}"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b="off" i="off"/>
      <a:tcStyle>
        <a:tcBdr/>
        <a:fill>
          <a:solidFill>
            <a:srgbClr val="D0DEEF"/>
          </a:solidFill>
        </a:fill>
      </a:tcStyle>
    </a:band1H>
    <a:band2H>
      <a:tcTxStyle b="off" i="off"/>
      <a:tcStyle>
        <a:tcBdr/>
      </a:tcStyle>
    </a:band2H>
    <a:band1V>
      <a:tcTxStyle b="off" i="off"/>
      <a:tcStyle>
        <a:tcBdr/>
        <a:fill>
          <a:solidFill>
            <a:srgbClr val="D0DEEF"/>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C8B73899-754F-4189-8E70-C667C84287F5}" styleName="Table_1">
    <a:wholeTbl>
      <a:tcTxStyle b="off" i="off">
        <a:font>
          <a:latin typeface="Arial"/>
          <a:ea typeface="Arial"/>
          <a:cs typeface="Arial"/>
        </a:font>
        <a:srgbClr val="000000"/>
      </a:tcTxStyle>
      <a:tcStyle>
        <a:tcBdr>
          <a:left>
            <a:ln w="9525" cap="flat" cmpd="sng">
              <a:solidFill>
                <a:srgbClr val="4472C4"/>
              </a:solidFill>
              <a:prstDash val="solid"/>
              <a:round/>
              <a:headEnd type="none" w="sm" len="sm"/>
              <a:tailEnd type="none" w="sm" len="sm"/>
            </a:ln>
          </a:left>
          <a:right>
            <a:ln w="9525" cap="flat" cmpd="sng">
              <a:solidFill>
                <a:srgbClr val="4472C4"/>
              </a:solidFill>
              <a:prstDash val="solid"/>
              <a:round/>
              <a:headEnd type="none" w="sm" len="sm"/>
              <a:tailEnd type="none" w="sm" len="sm"/>
            </a:ln>
          </a:right>
          <a:top>
            <a:ln w="9525" cap="flat" cmpd="sng">
              <a:solidFill>
                <a:srgbClr val="4472C4"/>
              </a:solidFill>
              <a:prstDash val="solid"/>
              <a:round/>
              <a:headEnd type="none" w="sm" len="sm"/>
              <a:tailEnd type="none" w="sm" len="sm"/>
            </a:ln>
          </a:top>
          <a:bottom>
            <a:ln w="9525" cap="flat" cmpd="sng">
              <a:solidFill>
                <a:srgbClr val="4472C4"/>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op>
            <a:ln w="9525" cap="flat" cmpd="sng">
              <a:solidFill>
                <a:srgbClr val="4472C4"/>
              </a:solidFill>
              <a:prstDash val="solid"/>
              <a:round/>
              <a:headEnd type="none" w="sm" len="sm"/>
              <a:tailEnd type="none" w="sm" len="sm"/>
            </a:ln>
          </a:top>
          <a:bottom>
            <a:ln w="9525" cap="flat" cmpd="sng">
              <a:solidFill>
                <a:srgbClr val="4472C4"/>
              </a:solidFill>
              <a:prstDash val="solid"/>
              <a:round/>
              <a:headEnd type="none" w="sm" len="sm"/>
              <a:tailEnd type="none" w="sm" len="sm"/>
            </a:ln>
          </a:bottom>
        </a:tcBdr>
      </a:tcStyle>
    </a:band1H>
    <a:band2H>
      <a:tcTxStyle b="off" i="off"/>
      <a:tcStyle>
        <a:tcBdr/>
      </a:tcStyle>
    </a:band2H>
    <a:band1V>
      <a:tcTxStyle b="off" i="off"/>
      <a:tcStyle>
        <a:tcBdr>
          <a:left>
            <a:ln w="9525" cap="flat" cmpd="sng">
              <a:solidFill>
                <a:srgbClr val="4472C4"/>
              </a:solidFill>
              <a:prstDash val="solid"/>
              <a:round/>
              <a:headEnd type="none" w="sm" len="sm"/>
              <a:tailEnd type="none" w="sm" len="sm"/>
            </a:ln>
          </a:left>
          <a:right>
            <a:ln w="9525" cap="flat" cmpd="sng">
              <a:solidFill>
                <a:srgbClr val="4472C4"/>
              </a:solidFill>
              <a:prstDash val="solid"/>
              <a:round/>
              <a:headEnd type="none" w="sm" len="sm"/>
              <a:tailEnd type="none" w="sm" len="sm"/>
            </a:ln>
          </a:right>
        </a:tcBdr>
      </a:tcStyle>
    </a:band1V>
    <a:band2V>
      <a:tcTxStyle b="off" i="off"/>
      <a:tcStyle>
        <a:tcBdr>
          <a:left>
            <a:ln w="9525" cap="flat" cmpd="sng">
              <a:solidFill>
                <a:srgbClr val="4472C4"/>
              </a:solidFill>
              <a:prstDash val="solid"/>
              <a:round/>
              <a:headEnd type="none" w="sm" len="sm"/>
              <a:tailEnd type="none" w="sm" len="sm"/>
            </a:ln>
          </a:left>
          <a:right>
            <a:ln w="9525" cap="flat" cmpd="sng">
              <a:solidFill>
                <a:srgbClr val="4472C4"/>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rgbClr val="4472C4"/>
              </a:solidFill>
              <a:prstDash val="solid"/>
              <a:round/>
              <a:headEnd type="none" w="sm" len="sm"/>
              <a:tailEnd type="none" w="sm" len="sm"/>
            </a:ln>
          </a:top>
        </a:tcBdr>
      </a:tcStyle>
    </a:lastRow>
    <a:seCell>
      <a:tcTxStyle b="off" i="off"/>
      <a:tcStyle>
        <a:tcBdr/>
      </a:tcStyle>
    </a:seCell>
    <a:swCell>
      <a:tcTxStyle b="off" i="off"/>
      <a:tcStyle>
        <a:tcBdr/>
      </a:tcStyle>
    </a:swCell>
    <a:firstRow>
      <a:tcTxStyle b="on" i="off">
        <a:font>
          <a:latin typeface="Arial"/>
          <a:ea typeface="Arial"/>
          <a:cs typeface="Arial"/>
        </a:font>
        <a:srgbClr val="FFFFFF"/>
      </a:tcTxStyle>
      <a:tcStyle>
        <a:tcBdr/>
        <a:fill>
          <a:solidFill>
            <a:srgbClr val="4472C4"/>
          </a:solidFill>
        </a:fill>
      </a:tcStyle>
    </a:firstRow>
    <a:neCell>
      <a:tcTxStyle b="off" i="off"/>
      <a:tcStyle>
        <a:tcBdr/>
      </a:tcStyle>
    </a:neCell>
    <a:nwCell>
      <a:tcTxStyle b="off" i="off"/>
      <a:tcStyle>
        <a:tcBdr/>
      </a:tcStyle>
    </a:nwCell>
  </a:tblStyle>
  <a:tblStyle styleId="{68CC77B5-D316-49F0-89AA-ECFB873BD223}" styleName="Table_2">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font" Target="fonts/font6.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theme" Target="theme/theme1.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font" Target="fonts/font7.fntdata"/><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tableStyles" Target="tableStyles.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customschemas.google.com/relationships/presentationmetadata" Target="metadata"/><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font" Target="fonts/font3.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microsoft.com/office/2015/10/relationships/revisionInfo" Target="revisionInfo.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commentAuthors" Target="commentAuthors.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font" Target="fonts/font4.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9" Type="http://schemas.openxmlformats.org/officeDocument/2006/relationships/presProps" Target="pres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notesMaster" Target="notesMasters/notesMaster1.xml"/><Relationship Id="rId169" Type="http://schemas.openxmlformats.org/officeDocument/2006/relationships/font" Target="fonts/font5.fntdata"/><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viewProps" Target="viewProps.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font" Target="fonts/font1.fntdata"/><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font" Target="fonts/font2.fntdata"/><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64b1bef015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g264b1bef015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2b7af6b8592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0" name="Google Shape;800;g2b7af6b8592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26854a6b643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5" name="Google Shape;805;g26854a6b643_0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2b7af6b859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2" name="Google Shape;812;g2b7af6b8592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2b7af6b8592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9" name="Google Shape;819;g2b7af6b8592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2b7af6b8592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6" name="Google Shape;826;g2b7af6b8592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2b7af6b8592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3" name="Google Shape;833;g2b7af6b8592_0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2b7af6b859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0" name="Google Shape;840;g2b7af6b8592_0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2b7af6b8592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7" name="Google Shape;847;g2b7af6b8592_0_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2b7af6b859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4" name="Google Shape;854;g2b7af6b8592_0_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2b7af6b8592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2" name="Google Shape;862;g2b7af6b8592_0_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644c4eab4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g2644c4eab40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2b7af6b8592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9" name="Google Shape;869;g2b7af6b8592_0_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2b7af6b8592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4" name="Google Shape;874;g2b7af6b8592_0_1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2b7af6b8592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2" name="Google Shape;882;g2b7af6b8592_0_1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2b7af6b8592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8" name="Google Shape;888;g2b7af6b8592_0_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2b7af6b8592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4" name="Google Shape;894;g2b7af6b8592_0_1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2b7af6b8592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0" name="Google Shape;900;g2b7af6b8592_0_1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2b7af6b8592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6" name="Google Shape;906;g2b7af6b8592_0_1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2b7af6b8592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1" name="Google Shape;911;g2b7af6b8592_0_1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2b7af6b8592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8" name="Google Shape;918;g2b7af6b8592_0_1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2b7af6b8592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6" name="Google Shape;926;g2b7af6b8592_0_1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654deb90ab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g2654deb90ab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2b7af6b8592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3" name="Google Shape;933;g2b7af6b8592_0_1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2b7af6b8592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0" name="Google Shape;940;g2b7af6b8592_0_1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2b7af6b8592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9" name="Google Shape;949;g2b7af6b8592_0_2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2b7af6b8592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6" name="Google Shape;956;g2b7af6b8592_0_2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2b7af6b8592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3" name="Google Shape;963;g2b7af6b8592_0_2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2b7af6b8592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0" name="Google Shape;970;g2b7af6b8592_0_2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2b7af6b8592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7" name="Google Shape;977;g2b7af6b8592_0_2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2b7af6b8592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2" name="Google Shape;982;g2b7af6b8592_0_2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2b7af6b8592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0" name="Google Shape;990;g2b7af6b8592_0_2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2b7af6b8592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7" name="Google Shape;997;g2b7af6b8592_0_2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654deb90ab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 name="Google Shape;218;g2654deb90ab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2b7af6b8592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3" name="Google Shape;1003;g2b7af6b8592_0_2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2b7af6b8592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8" name="Google Shape;1008;g2b7af6b8592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2b7af6b8592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5" name="Google Shape;1015;g2b7af6b8592_0_2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2b7af6b8592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1" name="Google Shape;1021;g2b7af6b8592_0_3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2b7af6b8592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8" name="Google Shape;1028;g2b7af6b8592_0_3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g2b7af6b8592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5" name="Google Shape;1035;g2b7af6b8592_0_3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2b7af6b8592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2" name="Google Shape;1042;g2b7af6b8592_0_3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2b7af6b8592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7" name="Google Shape;1047;g2b7af6b8592_0_3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2b7af6b8592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5" name="Google Shape;1055;g2b7af6b8592_0_3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2b7af6b8592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1" name="Google Shape;1061;g2b7af6b8592_0_3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654deb90ab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 name="Google Shape;224;g2654deb90ab_0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2b7af6b8592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7" name="Google Shape;1067;g2b7af6b8592_0_3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2b7af6b8592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3" name="Google Shape;1073;g2b7af6b8592_0_3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2b7af6b8592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8" name="Google Shape;1078;g2b7af6b8592_0_3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g2b7af6b8592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5" name="Google Shape;1085;g2b7af6b8592_0_3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b7af6b8592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2" name="Google Shape;1092;g2b7af6b8592_0_3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g2b7af6b8592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9" name="Google Shape;1099;g2b7af6b8592_0_3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2b7af6b8592_0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6" name="Google Shape;1106;g2b7af6b8592_0_4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2b7af6b8592_0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3" name="Google Shape;1113;g2b7af6b8592_0_4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2b7af6b8592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0" name="Google Shape;1120;g2b7af6b8592_0_4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g2b7af6b8592_0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7" name="Google Shape;1127;g2b7af6b8592_0_4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644c4eab4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2644c4eab40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2b7af6b8592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3" name="Google Shape;1133;g2b7af6b8592_0_4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2b7af6b8592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0" name="Google Shape;1140;g2b7af6b8592_0_5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g2b7af6b8592_0_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5" name="Google Shape;1145;g2b7af6b8592_0_5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2b7af6b8592_0_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3" name="Google Shape;1153;g2b7af6b8592_0_5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2b7af6b8592_0_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0" name="Google Shape;1160;g2b7af6b8592_0_5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2b7af6b8592_0_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6" name="Google Shape;1166;g2b7af6b8592_0_5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2b7af6b8592_0_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3" name="Google Shape;1173;g2b7af6b8592_0_5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2b7af6b8592_0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0" name="Google Shape;1180;g2b7af6b8592_0_5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7" name="Google Shape;118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5" name="Google Shape;119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644c4eab4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 name="Google Shape;236;g2644c4eab40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1" name="Google Shape;1201;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7" name="Google Shape;1207;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64b1bef01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 name="Google Shape;243;g264b1bef015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654deb90ab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0" name="Google Shape;250;g2654deb90ab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67072a9d5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 name="Google Shape;257;g267072a9d5e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67072a9d5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3" name="Google Shape;263;g267072a9d5e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ab2a62d1a5_1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 name="Google Shape;269;g2ab2a62d1a5_1_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ab2a62d1a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g2ab2a62d1a5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654deb90ab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1" name="Google Shape;281;g2654deb90ab_0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654deb90ab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8" name="Google Shape;288;g2654deb90ab_0_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654deb90ab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5" name="Google Shape;295;g2654deb90ab_0_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ab2a62d1a5_1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Google Shape;302;g2ab2a62d1a5_1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658ac620cb_4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7" name="Google Shape;307;g2658ac620cb_4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658ac620cb_4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5" name="Google Shape;315;g2658ac620cb_4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658ac620cb_4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3" name="Google Shape;323;g2658ac620cb_4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Google Shape;15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2658ac620cb_4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Google Shape;332;g2658ac620cb_4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658ac620cb_4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1" name="Google Shape;341;g2658ac620cb_4_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2658ac620cb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0" name="Google Shape;350;g2658ac620cb_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64b1bef015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5" name="Google Shape;355;g264b1bef015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654deb90ab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1" name="Google Shape;361;g2654deb90ab_0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64b1bef015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7" name="Google Shape;367;g264b1bef015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2654deb90ab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3" name="Google Shape;373;g2654deb90ab_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264b1bef015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9" name="Google Shape;379;g264b1bef015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656ab859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5" name="Google Shape;385;g2656ab8598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656ab85982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1" name="Google Shape;391;g2656ab85982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2656ab8598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7" name="Google Shape;397;g2656ab85982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64b1bef015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2" name="Google Shape;402;g264b1bef015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658ac620cb_4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5" name="Google Shape;425;g2658ac620cb_4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2656ab8598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1" name="Google Shape;431;g2656ab85982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2656ab85982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7" name="Google Shape;437;g2656ab85982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656ab85982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3" name="Google Shape;443;g2656ab85982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267072a9d5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8" name="Google Shape;448;g267072a9d5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67265a24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5" name="Google Shape;455;g267265a247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67265a2475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1" name="Google Shape;461;g267265a2475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67265a2475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 name="Google Shape;467;g267265a2475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4a84ead391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g24a84ead391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67265a2475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3" name="Google Shape;473;g267265a2475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267265a247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9" name="Google Shape;479;g267265a2475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267265a2475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5" name="Google Shape;485;g267265a2475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2b23df7f2f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1" name="Google Shape;491;g2b23df7f2f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2b7af6b8592_0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6" name="Google Shape;496;g2b7af6b8592_0_4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2b7af6b8592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3" name="Google Shape;503;g2b7af6b8592_0_4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2b7af6b8592_0_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0" name="Google Shape;510;g2b7af6b8592_0_4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2b7af6b8592_0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7" name="Google Shape;517;g2b7af6b8592_0_4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2b7af6b8592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4" name="Google Shape;524;g2b7af6b8592_0_4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2b7af6b8592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1" name="Google Shape;531;g2b7af6b8592_0_4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4a84ead39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 name="Google Shape;174;g24a84ead391_0_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b7af6b8592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8" name="Google Shape;538;g2b7af6b8592_0_4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2b7af6b8592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5" name="Google Shape;545;g2b7af6b8592_0_4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2b54b6cf2cd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0" name="Google Shape;550;g2b54b6cf2cd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2b54b6cf2c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6" name="Google Shape;556;g2b54b6cf2cd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2b54b6cf2cd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2" name="Google Shape;562;g2b54b6cf2cd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2b54b6cf2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8" name="Google Shape;568;g2b54b6cf2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264b1bef015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3" name="Google Shape;573;g264b1bef015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2677de2e5c3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1" name="Google Shape;581;g2677de2e5c3_1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2677de2e5c3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8" name="Google Shape;588;g2677de2e5c3_1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2677de2e5c3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5" name="Google Shape;595;g2677de2e5c3_1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4a84ead391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g24a84ead391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2677de2e5c3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2" name="Google Shape;602;g2677de2e5c3_1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2677de2e5c3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9" name="Google Shape;609;g2677de2e5c3_1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2677de2e5c3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6" name="Google Shape;616;g2677de2e5c3_1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2677de2e5c3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3" name="Google Shape;623;g2677de2e5c3_1_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2677de2e5c3_1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0" name="Google Shape;630;g2677de2e5c3_1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2677de2e5c3_1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7" name="Google Shape;637;g2677de2e5c3_1_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2677de2e5c3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4" name="Google Shape;644;g2677de2e5c3_1_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656ab85982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2656ab85982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264b1bef015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6" name="Google Shape;656;g264b1bef015_0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2656ab8598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4" name="Google Shape;664;g2656ab85982_0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2719cf48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 name="Google Shape;185;g12719cf48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2677de2e5c3_1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0" name="Google Shape;670;g2677de2e5c3_1_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264b1bef015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5" name="Google Shape;675;g264b1bef015_0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2677de2e5c3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2" name="Google Shape;682;g2677de2e5c3_1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2677de2e5c3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9" name="Google Shape;689;g2677de2e5c3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2677de2e5c3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6" name="Google Shape;696;g2677de2e5c3_1_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2677de2e5c3_1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3" name="Google Shape;703;g2677de2e5c3_1_1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2677de2e5c3_1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0" name="Google Shape;710;g2677de2e5c3_1_1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2677de2e5c3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7" name="Google Shape;717;g2677de2e5c3_1_1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2677de2e5c3_1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4" name="Google Shape;724;g2677de2e5c3_1_1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2677de2e5c3_1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1" name="Google Shape;731;g2677de2e5c3_1_1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654deb90a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g2654deb90ab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2677de2e5c3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8" name="Google Shape;738;g2677de2e5c3_1_1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26854a6b643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3" name="Google Shape;743;g26854a6b643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26854a6b643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0" name="Google Shape;750;g26854a6b643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26854a6b643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6" name="Google Shape;756;g26854a6b643_0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26854a6b643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2" name="Google Shape;762;g26854a6b643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26854a6b643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9" name="Google Shape;769;g26854a6b643_0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26854a6b643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5" name="Google Shape;775;g26854a6b643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2b7af6b8592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1" name="Google Shape;781;g2b7af6b8592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26854a6b643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7" name="Google Shape;787;g26854a6b643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2b7af6b859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4" name="Google Shape;794;g2b7af6b859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www.cognizant.com/" TargetMode="External"/><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1.png"/><Relationship Id="rId5" Type="http://schemas.openxmlformats.org/officeDocument/2006/relationships/hyperlink" Target="https://www.linkedin.com/company/relevantz/" TargetMode="External"/><Relationship Id="rId4" Type="http://schemas.openxmlformats.org/officeDocument/2006/relationships/hyperlink" Target="http://www.relevantz.com" TargetMode="Externa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www.cognizant.com/" TargetMode="External"/><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hyperlink" Target="https://www.linkedin.com/company/relevantz/" TargetMode="External"/><Relationship Id="rId4" Type="http://schemas.openxmlformats.org/officeDocument/2006/relationships/hyperlink" Target="http://www.relevantz.com"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ouble line heading cover slide - White BG">
  <p:cSld name="TITLE_1">
    <p:spTree>
      <p:nvGrpSpPr>
        <p:cNvPr id="1" name="Shape 6"/>
        <p:cNvGrpSpPr/>
        <p:nvPr/>
      </p:nvGrpSpPr>
      <p:grpSpPr>
        <a:xfrm>
          <a:off x="0" y="0"/>
          <a:ext cx="0" cy="0"/>
          <a:chOff x="0" y="0"/>
          <a:chExt cx="0" cy="0"/>
        </a:xfrm>
      </p:grpSpPr>
      <p:sp>
        <p:nvSpPr>
          <p:cNvPr id="7" name="Google Shape;7;p19"/>
          <p:cNvSpPr txBox="1">
            <a:spLocks noGrp="1"/>
          </p:cNvSpPr>
          <p:nvPr>
            <p:ph type="title"/>
          </p:nvPr>
        </p:nvSpPr>
        <p:spPr>
          <a:xfrm>
            <a:off x="3613500" y="1606150"/>
            <a:ext cx="5073300" cy="13707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accent1"/>
              </a:buClr>
              <a:buSzPts val="4400"/>
              <a:buFont typeface="Proxima Nova"/>
              <a:buNone/>
              <a:defRPr sz="4400" b="1" i="0" u="none" strike="noStrike" cap="none">
                <a:solidFill>
                  <a:schemeClr val="accent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4000"/>
              <a:buFont typeface="Proxima Nova"/>
              <a:buNone/>
              <a:defRPr sz="4000" b="1"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4000"/>
              <a:buFont typeface="Proxima Nova"/>
              <a:buNone/>
              <a:defRPr sz="4000" b="1"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4000"/>
              <a:buFont typeface="Proxima Nova"/>
              <a:buNone/>
              <a:defRPr sz="4000" b="1"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4000"/>
              <a:buFont typeface="Proxima Nova"/>
              <a:buNone/>
              <a:defRPr sz="4000" b="1"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4000"/>
              <a:buFont typeface="Proxima Nova"/>
              <a:buNone/>
              <a:defRPr sz="4000" b="1"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4000"/>
              <a:buFont typeface="Proxima Nova"/>
              <a:buNone/>
              <a:defRPr sz="4000" b="1"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4000"/>
              <a:buFont typeface="Proxima Nova"/>
              <a:buNone/>
              <a:defRPr sz="4000" b="1"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4000"/>
              <a:buFont typeface="Proxima Nova"/>
              <a:buNone/>
              <a:defRPr sz="4000" b="1" i="0" u="none" strike="noStrike" cap="none">
                <a:solidFill>
                  <a:srgbClr val="000000"/>
                </a:solidFill>
                <a:latin typeface="Proxima Nova"/>
                <a:ea typeface="Proxima Nova"/>
                <a:cs typeface="Proxima Nova"/>
                <a:sym typeface="Proxima Nova"/>
              </a:defRPr>
            </a:lvl9pPr>
          </a:lstStyle>
          <a:p>
            <a:endParaRPr/>
          </a:p>
        </p:txBody>
      </p:sp>
      <p:pic>
        <p:nvPicPr>
          <p:cNvPr id="8" name="Google Shape;8;p19"/>
          <p:cNvPicPr preferRelativeResize="0"/>
          <p:nvPr/>
        </p:nvPicPr>
        <p:blipFill rotWithShape="1">
          <a:blip r:embed="rId2">
            <a:alphaModFix/>
          </a:blip>
          <a:srcRect/>
          <a:stretch/>
        </p:blipFill>
        <p:spPr>
          <a:xfrm>
            <a:off x="457200" y="495086"/>
            <a:ext cx="2751375" cy="640925"/>
          </a:xfrm>
          <a:prstGeom prst="rect">
            <a:avLst/>
          </a:prstGeom>
          <a:noFill/>
          <a:ln>
            <a:noFill/>
          </a:ln>
        </p:spPr>
      </p:pic>
      <p:sp>
        <p:nvSpPr>
          <p:cNvPr id="9" name="Google Shape;9;p19"/>
          <p:cNvSpPr txBox="1">
            <a:spLocks noGrp="1"/>
          </p:cNvSpPr>
          <p:nvPr>
            <p:ph type="subTitle" idx="1"/>
          </p:nvPr>
        </p:nvSpPr>
        <p:spPr>
          <a:xfrm>
            <a:off x="3651850" y="3111025"/>
            <a:ext cx="5034900" cy="3258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800"/>
              <a:buFont typeface="Proxima Nova"/>
              <a:buNone/>
              <a:defRPr sz="1800" b="0" i="0" u="none" strike="noStrike" cap="none">
                <a:solidFill>
                  <a:srgbClr val="000000"/>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8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8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8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8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8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8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8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8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10" name="Google Shape;10;p19"/>
          <p:cNvSpPr txBox="1"/>
          <p:nvPr/>
        </p:nvSpPr>
        <p:spPr>
          <a:xfrm>
            <a:off x="4258440" y="4657790"/>
            <a:ext cx="4428300" cy="307800"/>
          </a:xfrm>
          <a:prstGeom prst="rect">
            <a:avLst/>
          </a:prstGeom>
          <a:noFill/>
          <a:ln>
            <a:noFill/>
          </a:ln>
        </p:spPr>
        <p:txBody>
          <a:bodyPr spcFirstLastPara="1" wrap="square" lIns="0" tIns="0" rIns="0" bIns="0" anchor="t" anchorCtr="0">
            <a:noAutofit/>
          </a:bodyPr>
          <a:lstStyle/>
          <a:p>
            <a:pPr marL="0" marR="0" lvl="0" indent="0" algn="r" rtl="0">
              <a:lnSpc>
                <a:spcPct val="115000"/>
              </a:lnSpc>
              <a:spcBef>
                <a:spcPts val="0"/>
              </a:spcBef>
              <a:spcAft>
                <a:spcPts val="0"/>
              </a:spcAft>
              <a:buClr>
                <a:srgbClr val="000000"/>
              </a:buClr>
              <a:buSzPts val="800"/>
              <a:buFont typeface="Arial"/>
              <a:buNone/>
            </a:pPr>
            <a:r>
              <a:rPr lang="en" sz="800" b="0" i="0" u="none" strike="noStrike" cap="none">
                <a:solidFill>
                  <a:srgbClr val="999999"/>
                </a:solidFill>
                <a:latin typeface="Proxima Nova"/>
                <a:ea typeface="Proxima Nova"/>
                <a:cs typeface="Proxima Nova"/>
                <a:sym typeface="Proxima Nova"/>
              </a:rPr>
              <a:t>© 2022 Relevantz Technology Services, Inc. All rights reserved</a:t>
            </a:r>
            <a:endParaRPr sz="800" b="0" i="0" u="none" strike="noStrike" cap="none">
              <a:solidFill>
                <a:srgbClr val="999999"/>
              </a:solidFill>
              <a:latin typeface="Proxima Nova"/>
              <a:ea typeface="Proxima Nova"/>
              <a:cs typeface="Proxima Nova"/>
              <a:sym typeface="Proxima Nova"/>
            </a:endParaRPr>
          </a:p>
        </p:txBody>
      </p:sp>
      <p:pic>
        <p:nvPicPr>
          <p:cNvPr id="11" name="Google Shape;11;p19"/>
          <p:cNvPicPr preferRelativeResize="0"/>
          <p:nvPr/>
        </p:nvPicPr>
        <p:blipFill rotWithShape="1">
          <a:blip r:embed="rId3">
            <a:alphaModFix/>
          </a:blip>
          <a:srcRect/>
          <a:stretch/>
        </p:blipFill>
        <p:spPr>
          <a:xfrm>
            <a:off x="0" y="1440811"/>
            <a:ext cx="3184312" cy="3702689"/>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guide id="3" pos="288">
          <p15:clr>
            <a:srgbClr val="FA7B17"/>
          </p15:clr>
        </p15:guide>
        <p15:guide id="4" pos="5472">
          <p15:clr>
            <a:srgbClr val="FA7B17"/>
          </p15:clr>
        </p15:guide>
        <p15:guide id="5" orient="horz" pos="2952">
          <p15:clr>
            <a:srgbClr val="FA7B17"/>
          </p15:clr>
        </p15:guide>
        <p15:guide id="6" orient="horz" pos="576">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Double line heading cover slide - White BG">
  <p:cSld name="TITLE_1">
    <p:spTree>
      <p:nvGrpSpPr>
        <p:cNvPr id="1" name="Shape 84"/>
        <p:cNvGrpSpPr/>
        <p:nvPr/>
      </p:nvGrpSpPr>
      <p:grpSpPr>
        <a:xfrm>
          <a:off x="0" y="0"/>
          <a:ext cx="0" cy="0"/>
          <a:chOff x="0" y="0"/>
          <a:chExt cx="0" cy="0"/>
        </a:xfrm>
      </p:grpSpPr>
      <p:sp>
        <p:nvSpPr>
          <p:cNvPr id="85" name="Google Shape;85;p29"/>
          <p:cNvSpPr txBox="1">
            <a:spLocks noGrp="1"/>
          </p:cNvSpPr>
          <p:nvPr>
            <p:ph type="title"/>
          </p:nvPr>
        </p:nvSpPr>
        <p:spPr>
          <a:xfrm>
            <a:off x="3613500" y="1606150"/>
            <a:ext cx="5073300" cy="13707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accent1"/>
              </a:buClr>
              <a:buSzPts val="4400"/>
              <a:buFont typeface="Proxima Nova"/>
              <a:buNone/>
              <a:defRPr sz="4400" b="1" i="0" u="none" strike="noStrike" cap="none">
                <a:solidFill>
                  <a:schemeClr val="accent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4000"/>
              <a:buFont typeface="Proxima Nova"/>
              <a:buNone/>
              <a:defRPr sz="4000" b="1"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4000"/>
              <a:buFont typeface="Proxima Nova"/>
              <a:buNone/>
              <a:defRPr sz="4000" b="1"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4000"/>
              <a:buFont typeface="Proxima Nova"/>
              <a:buNone/>
              <a:defRPr sz="4000" b="1"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4000"/>
              <a:buFont typeface="Proxima Nova"/>
              <a:buNone/>
              <a:defRPr sz="4000" b="1"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4000"/>
              <a:buFont typeface="Proxima Nova"/>
              <a:buNone/>
              <a:defRPr sz="4000" b="1"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4000"/>
              <a:buFont typeface="Proxima Nova"/>
              <a:buNone/>
              <a:defRPr sz="4000" b="1"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4000"/>
              <a:buFont typeface="Proxima Nova"/>
              <a:buNone/>
              <a:defRPr sz="4000" b="1"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4000"/>
              <a:buFont typeface="Proxima Nova"/>
              <a:buNone/>
              <a:defRPr sz="4000" b="1" i="0" u="none" strike="noStrike" cap="none">
                <a:solidFill>
                  <a:srgbClr val="000000"/>
                </a:solidFill>
                <a:latin typeface="Proxima Nova"/>
                <a:ea typeface="Proxima Nova"/>
                <a:cs typeface="Proxima Nova"/>
                <a:sym typeface="Proxima Nova"/>
              </a:defRPr>
            </a:lvl9pPr>
          </a:lstStyle>
          <a:p>
            <a:endParaRPr/>
          </a:p>
        </p:txBody>
      </p:sp>
      <p:pic>
        <p:nvPicPr>
          <p:cNvPr id="86" name="Google Shape;86;p29"/>
          <p:cNvPicPr preferRelativeResize="0"/>
          <p:nvPr/>
        </p:nvPicPr>
        <p:blipFill rotWithShape="1">
          <a:blip r:embed="rId2">
            <a:alphaModFix/>
          </a:blip>
          <a:srcRect/>
          <a:stretch/>
        </p:blipFill>
        <p:spPr>
          <a:xfrm>
            <a:off x="457200" y="495086"/>
            <a:ext cx="2751375" cy="640925"/>
          </a:xfrm>
          <a:prstGeom prst="rect">
            <a:avLst/>
          </a:prstGeom>
          <a:noFill/>
          <a:ln>
            <a:noFill/>
          </a:ln>
        </p:spPr>
      </p:pic>
      <p:sp>
        <p:nvSpPr>
          <p:cNvPr id="87" name="Google Shape;87;p29"/>
          <p:cNvSpPr txBox="1">
            <a:spLocks noGrp="1"/>
          </p:cNvSpPr>
          <p:nvPr>
            <p:ph type="subTitle" idx="1"/>
          </p:nvPr>
        </p:nvSpPr>
        <p:spPr>
          <a:xfrm>
            <a:off x="3651850" y="3111025"/>
            <a:ext cx="5034900" cy="3258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800"/>
              <a:buFont typeface="Proxima Nova"/>
              <a:buNone/>
              <a:defRPr sz="1800" b="0" i="0" u="none" strike="noStrike" cap="none">
                <a:solidFill>
                  <a:srgbClr val="000000"/>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8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8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8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8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8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8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8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8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88" name="Google Shape;88;p29"/>
          <p:cNvSpPr txBox="1"/>
          <p:nvPr/>
        </p:nvSpPr>
        <p:spPr>
          <a:xfrm>
            <a:off x="4258440" y="4657790"/>
            <a:ext cx="4428300" cy="307800"/>
          </a:xfrm>
          <a:prstGeom prst="rect">
            <a:avLst/>
          </a:prstGeom>
          <a:noFill/>
          <a:ln>
            <a:noFill/>
          </a:ln>
        </p:spPr>
        <p:txBody>
          <a:bodyPr spcFirstLastPara="1" wrap="square" lIns="0" tIns="0" rIns="0" bIns="0" anchor="t" anchorCtr="0">
            <a:noAutofit/>
          </a:bodyPr>
          <a:lstStyle/>
          <a:p>
            <a:pPr marL="0" marR="0" lvl="0" indent="0" algn="r" rtl="0">
              <a:lnSpc>
                <a:spcPct val="115000"/>
              </a:lnSpc>
              <a:spcBef>
                <a:spcPts val="0"/>
              </a:spcBef>
              <a:spcAft>
                <a:spcPts val="0"/>
              </a:spcAft>
              <a:buClr>
                <a:srgbClr val="000000"/>
              </a:buClr>
              <a:buSzPts val="800"/>
              <a:buFont typeface="Arial"/>
              <a:buNone/>
            </a:pPr>
            <a:r>
              <a:rPr lang="en" sz="800" b="0" i="0" u="none" strike="noStrike" cap="none">
                <a:solidFill>
                  <a:srgbClr val="999999"/>
                </a:solidFill>
                <a:latin typeface="Proxima Nova"/>
                <a:ea typeface="Proxima Nova"/>
                <a:cs typeface="Proxima Nova"/>
                <a:sym typeface="Proxima Nova"/>
              </a:rPr>
              <a:t>© 2022 Relevantz Technology Services, Inc. All rights reserved</a:t>
            </a:r>
            <a:endParaRPr sz="800" b="0" i="0" u="none" strike="noStrike" cap="none">
              <a:solidFill>
                <a:srgbClr val="999999"/>
              </a:solidFill>
              <a:latin typeface="Proxima Nova"/>
              <a:ea typeface="Proxima Nova"/>
              <a:cs typeface="Proxima Nova"/>
              <a:sym typeface="Proxima Nova"/>
            </a:endParaRPr>
          </a:p>
        </p:txBody>
      </p:sp>
      <p:pic>
        <p:nvPicPr>
          <p:cNvPr id="89" name="Google Shape;89;p29"/>
          <p:cNvPicPr preferRelativeResize="0"/>
          <p:nvPr/>
        </p:nvPicPr>
        <p:blipFill rotWithShape="1">
          <a:blip r:embed="rId3">
            <a:alphaModFix/>
          </a:blip>
          <a:srcRect/>
          <a:stretch/>
        </p:blipFill>
        <p:spPr>
          <a:xfrm>
            <a:off x="0" y="1440811"/>
            <a:ext cx="3184312" cy="3702689"/>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guide id="3" pos="288">
          <p15:clr>
            <a:srgbClr val="FA7B17"/>
          </p15:clr>
        </p15:guide>
        <p15:guide id="4" pos="5472">
          <p15:clr>
            <a:srgbClr val="FA7B17"/>
          </p15:clr>
        </p15:guide>
        <p15:guide id="5" orient="horz" pos="2952">
          <p15:clr>
            <a:srgbClr val="FA7B17"/>
          </p15:clr>
        </p15:guide>
        <p15:guide id="6" orient="horz" pos="576">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ingle column">
  <p:cSld name="TITLE_1_1_1_1_1">
    <p:bg>
      <p:bgPr>
        <a:noFill/>
        <a:effectLst/>
      </p:bgPr>
    </p:bg>
    <p:spTree>
      <p:nvGrpSpPr>
        <p:cNvPr id="1" name="Shape 90"/>
        <p:cNvGrpSpPr/>
        <p:nvPr/>
      </p:nvGrpSpPr>
      <p:grpSpPr>
        <a:xfrm>
          <a:off x="0" y="0"/>
          <a:ext cx="0" cy="0"/>
          <a:chOff x="0" y="0"/>
          <a:chExt cx="0" cy="0"/>
        </a:xfrm>
      </p:grpSpPr>
      <p:sp>
        <p:nvSpPr>
          <p:cNvPr id="91" name="Google Shape;91;p30"/>
          <p:cNvSpPr txBox="1">
            <a:spLocks noGrp="1"/>
          </p:cNvSpPr>
          <p:nvPr>
            <p:ph type="title"/>
          </p:nvPr>
        </p:nvSpPr>
        <p:spPr>
          <a:xfrm>
            <a:off x="469650" y="287550"/>
            <a:ext cx="8217300" cy="627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accent1"/>
              </a:buClr>
              <a:buSzPts val="2400"/>
              <a:buFont typeface="Proxima Nova"/>
              <a:buNone/>
              <a:defRPr sz="2400" b="1" i="0" u="none" strike="noStrike" cap="none">
                <a:solidFill>
                  <a:schemeClr val="accent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 name="Google Shape;92;p30"/>
          <p:cNvSpPr txBox="1">
            <a:spLocks noGrp="1"/>
          </p:cNvSpPr>
          <p:nvPr>
            <p:ph type="subTitle" idx="1"/>
          </p:nvPr>
        </p:nvSpPr>
        <p:spPr>
          <a:xfrm>
            <a:off x="460075" y="929725"/>
            <a:ext cx="8217300" cy="2781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800"/>
              <a:buFont typeface="Proxima Nova Semibold"/>
              <a:buNone/>
              <a:defRPr sz="1800" b="0" i="0" u="none" strike="noStrike" cap="none">
                <a:solidFill>
                  <a:srgbClr val="000000"/>
                </a:solidFill>
                <a:latin typeface="Proxima Nova Semibold"/>
                <a:ea typeface="Proxima Nova Semibold"/>
                <a:cs typeface="Proxima Nova Semibold"/>
                <a:sym typeface="Proxima Nova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 name="Google Shape;93;p30"/>
          <p:cNvSpPr txBox="1">
            <a:spLocks noGrp="1"/>
          </p:cNvSpPr>
          <p:nvPr>
            <p:ph type="body" idx="2"/>
          </p:nvPr>
        </p:nvSpPr>
        <p:spPr>
          <a:xfrm>
            <a:off x="450500" y="1293950"/>
            <a:ext cx="8217300" cy="3096000"/>
          </a:xfrm>
          <a:prstGeom prst="rect">
            <a:avLst/>
          </a:prstGeom>
          <a:noFill/>
          <a:ln>
            <a:noFill/>
          </a:ln>
        </p:spPr>
        <p:txBody>
          <a:bodyPr spcFirstLastPara="1" wrap="square" lIns="0" tIns="0" rIns="0" bIns="0" anchor="t" anchorCtr="0">
            <a:noAutofit/>
          </a:bodyPr>
          <a:lstStyle>
            <a:lvl1pPr marL="457200" marR="0" lvl="0" indent="-317500" algn="l" rtl="0">
              <a:lnSpc>
                <a:spcPct val="100000"/>
              </a:lnSpc>
              <a:spcBef>
                <a:spcPts val="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1pPr>
            <a:lvl2pPr marL="914400" marR="0" lvl="1" indent="-317500" algn="l" rtl="0">
              <a:lnSpc>
                <a:spcPct val="100000"/>
              </a:lnSpc>
              <a:spcBef>
                <a:spcPts val="4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2pPr>
            <a:lvl3pPr marL="1371600" marR="0" lvl="2" indent="-317500" algn="l" rtl="0">
              <a:lnSpc>
                <a:spcPct val="100000"/>
              </a:lnSpc>
              <a:spcBef>
                <a:spcPts val="4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3pPr>
            <a:lvl4pPr marL="1828800" marR="0" lvl="3" indent="-317500" algn="l" rtl="0">
              <a:lnSpc>
                <a:spcPct val="100000"/>
              </a:lnSpc>
              <a:spcBef>
                <a:spcPts val="4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4pPr>
            <a:lvl5pPr marL="2286000" marR="0" lvl="4" indent="-317500" algn="l" rtl="0">
              <a:lnSpc>
                <a:spcPct val="100000"/>
              </a:lnSpc>
              <a:spcBef>
                <a:spcPts val="4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5pPr>
            <a:lvl6pPr marL="2743200" marR="0" lvl="5" indent="-317500" algn="l" rtl="0">
              <a:lnSpc>
                <a:spcPct val="100000"/>
              </a:lnSpc>
              <a:spcBef>
                <a:spcPts val="4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6pPr>
            <a:lvl7pPr marL="3200400" marR="0" lvl="6" indent="-317500" algn="l" rtl="0">
              <a:lnSpc>
                <a:spcPct val="100000"/>
              </a:lnSpc>
              <a:spcBef>
                <a:spcPts val="4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7pPr>
            <a:lvl8pPr marL="3657600" marR="0" lvl="7" indent="-317500" algn="l" rtl="0">
              <a:lnSpc>
                <a:spcPct val="100000"/>
              </a:lnSpc>
              <a:spcBef>
                <a:spcPts val="4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8pPr>
            <a:lvl9pPr marL="4114800" marR="0" lvl="8" indent="-317500" algn="l" rtl="0">
              <a:lnSpc>
                <a:spcPct val="100000"/>
              </a:lnSpc>
              <a:spcBef>
                <a:spcPts val="400"/>
              </a:spcBef>
              <a:spcAft>
                <a:spcPts val="40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9pPr>
          </a:lstStyle>
          <a:p>
            <a:endParaRPr/>
          </a:p>
        </p:txBody>
      </p:sp>
      <p:pic>
        <p:nvPicPr>
          <p:cNvPr id="94" name="Google Shape;94;p30"/>
          <p:cNvPicPr preferRelativeResize="0"/>
          <p:nvPr/>
        </p:nvPicPr>
        <p:blipFill rotWithShape="1">
          <a:blip r:embed="rId2">
            <a:alphaModFix/>
          </a:blip>
          <a:srcRect/>
          <a:stretch/>
        </p:blipFill>
        <p:spPr>
          <a:xfrm>
            <a:off x="665082" y="4769500"/>
            <a:ext cx="858651" cy="164500"/>
          </a:xfrm>
          <a:prstGeom prst="rect">
            <a:avLst/>
          </a:prstGeom>
          <a:noFill/>
          <a:ln>
            <a:noFill/>
          </a:ln>
        </p:spPr>
      </p:pic>
      <p:sp>
        <p:nvSpPr>
          <p:cNvPr id="95" name="Google Shape;95;p30"/>
          <p:cNvSpPr txBox="1">
            <a:spLocks noGrp="1"/>
          </p:cNvSpPr>
          <p:nvPr>
            <p:ph type="sldNum" idx="12"/>
          </p:nvPr>
        </p:nvSpPr>
        <p:spPr>
          <a:xfrm>
            <a:off x="8472450" y="4712700"/>
            <a:ext cx="548700" cy="2781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
        <p:nvSpPr>
          <p:cNvPr id="96" name="Google Shape;96;p30"/>
          <p:cNvSpPr txBox="1"/>
          <p:nvPr/>
        </p:nvSpPr>
        <p:spPr>
          <a:xfrm>
            <a:off x="3763400" y="4731900"/>
            <a:ext cx="1603800" cy="239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999999"/>
                </a:solidFill>
                <a:highlight>
                  <a:srgbClr val="FFFFFF"/>
                </a:highlight>
                <a:latin typeface="Proxima Nova"/>
                <a:ea typeface="Proxima Nova"/>
                <a:cs typeface="Proxima Nova"/>
                <a:sym typeface="Proxima Nova"/>
              </a:rPr>
              <a:t>   For Internal use only      </a:t>
            </a:r>
            <a:endParaRPr sz="800" b="0" i="0" u="none" strike="noStrike" cap="none">
              <a:solidFill>
                <a:srgbClr val="999999"/>
              </a:solidFill>
              <a:highlight>
                <a:srgbClr val="FFFFFF"/>
              </a:highlight>
              <a:latin typeface="Proxima Nova"/>
              <a:ea typeface="Proxima Nova"/>
              <a:cs typeface="Proxima Nova"/>
              <a:sym typeface="Proxima Nova"/>
            </a:endParaRPr>
          </a:p>
        </p:txBody>
      </p:sp>
      <p:pic>
        <p:nvPicPr>
          <p:cNvPr id="97" name="Google Shape;97;p30"/>
          <p:cNvPicPr preferRelativeResize="0"/>
          <p:nvPr/>
        </p:nvPicPr>
        <p:blipFill rotWithShape="1">
          <a:blip r:embed="rId3">
            <a:alphaModFix/>
          </a:blip>
          <a:srcRect/>
          <a:stretch/>
        </p:blipFill>
        <p:spPr>
          <a:xfrm>
            <a:off x="0" y="4689200"/>
            <a:ext cx="614619" cy="4572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56">
          <p15:clr>
            <a:srgbClr val="FA7B17"/>
          </p15:clr>
        </p15:guide>
        <p15:guide id="2" pos="2880">
          <p15:clr>
            <a:srgbClr val="FA7B17"/>
          </p15:clr>
        </p15:guide>
        <p15:guide id="3" pos="288">
          <p15:clr>
            <a:srgbClr val="FA7B17"/>
          </p15:clr>
        </p15:guide>
        <p15:guide id="4" pos="5472">
          <p15:clr>
            <a:srgbClr val="FA7B17"/>
          </p15:clr>
        </p15:guide>
        <p15:guide id="5" orient="horz" pos="2952">
          <p15:clr>
            <a:srgbClr val="FA7B17"/>
          </p15:clr>
        </p15:guide>
        <p15:guide id="6" orient="horz" pos="576">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ouble coulmn">
  <p:cSld name="TITLE_1_1_1_1_1_1">
    <p:bg>
      <p:bgPr>
        <a:noFill/>
        <a:effectLst/>
      </p:bgPr>
    </p:bg>
    <p:spTree>
      <p:nvGrpSpPr>
        <p:cNvPr id="1" name="Shape 98"/>
        <p:cNvGrpSpPr/>
        <p:nvPr/>
      </p:nvGrpSpPr>
      <p:grpSpPr>
        <a:xfrm>
          <a:off x="0" y="0"/>
          <a:ext cx="0" cy="0"/>
          <a:chOff x="0" y="0"/>
          <a:chExt cx="0" cy="0"/>
        </a:xfrm>
      </p:grpSpPr>
      <p:sp>
        <p:nvSpPr>
          <p:cNvPr id="99" name="Google Shape;99;p31"/>
          <p:cNvSpPr txBox="1">
            <a:spLocks noGrp="1"/>
          </p:cNvSpPr>
          <p:nvPr>
            <p:ph type="subTitle" idx="1"/>
          </p:nvPr>
        </p:nvSpPr>
        <p:spPr>
          <a:xfrm>
            <a:off x="460075" y="929725"/>
            <a:ext cx="3757200" cy="2781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800"/>
              <a:buFont typeface="Proxima Nova Semibold"/>
              <a:buNone/>
              <a:defRPr sz="1800" b="0" i="0" u="none" strike="noStrike" cap="none">
                <a:solidFill>
                  <a:srgbClr val="000000"/>
                </a:solidFill>
                <a:latin typeface="Proxima Nova Semibold"/>
                <a:ea typeface="Proxima Nova Semibold"/>
                <a:cs typeface="Proxima Nova Semibold"/>
                <a:sym typeface="Proxima Nova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 name="Google Shape;100;p31"/>
          <p:cNvSpPr txBox="1">
            <a:spLocks noGrp="1"/>
          </p:cNvSpPr>
          <p:nvPr>
            <p:ph type="body" idx="2"/>
          </p:nvPr>
        </p:nvSpPr>
        <p:spPr>
          <a:xfrm>
            <a:off x="450500" y="1293950"/>
            <a:ext cx="3853200" cy="3096000"/>
          </a:xfrm>
          <a:prstGeom prst="rect">
            <a:avLst/>
          </a:prstGeom>
          <a:noFill/>
          <a:ln>
            <a:noFill/>
          </a:ln>
        </p:spPr>
        <p:txBody>
          <a:bodyPr spcFirstLastPara="1" wrap="square" lIns="0" tIns="0" rIns="0" bIns="0" anchor="t" anchorCtr="0">
            <a:noAutofit/>
          </a:bodyPr>
          <a:lstStyle>
            <a:lvl1pPr marL="457200" marR="0" lvl="0" indent="-317500" algn="l" rtl="0">
              <a:lnSpc>
                <a:spcPct val="100000"/>
              </a:lnSpc>
              <a:spcBef>
                <a:spcPts val="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1pPr>
            <a:lvl2pPr marL="914400" marR="0" lvl="1" indent="-317500" algn="l" rtl="0">
              <a:lnSpc>
                <a:spcPct val="100000"/>
              </a:lnSpc>
              <a:spcBef>
                <a:spcPts val="4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2pPr>
            <a:lvl3pPr marL="1371600" marR="0" lvl="2" indent="-317500" algn="l" rtl="0">
              <a:lnSpc>
                <a:spcPct val="100000"/>
              </a:lnSpc>
              <a:spcBef>
                <a:spcPts val="4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3pPr>
            <a:lvl4pPr marL="1828800" marR="0" lvl="3" indent="-317500" algn="l" rtl="0">
              <a:lnSpc>
                <a:spcPct val="100000"/>
              </a:lnSpc>
              <a:spcBef>
                <a:spcPts val="4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4pPr>
            <a:lvl5pPr marL="2286000" marR="0" lvl="4" indent="-317500" algn="l" rtl="0">
              <a:lnSpc>
                <a:spcPct val="100000"/>
              </a:lnSpc>
              <a:spcBef>
                <a:spcPts val="4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5pPr>
            <a:lvl6pPr marL="2743200" marR="0" lvl="5" indent="-317500" algn="l" rtl="0">
              <a:lnSpc>
                <a:spcPct val="100000"/>
              </a:lnSpc>
              <a:spcBef>
                <a:spcPts val="4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6pPr>
            <a:lvl7pPr marL="3200400" marR="0" lvl="6" indent="-317500" algn="l" rtl="0">
              <a:lnSpc>
                <a:spcPct val="100000"/>
              </a:lnSpc>
              <a:spcBef>
                <a:spcPts val="4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7pPr>
            <a:lvl8pPr marL="3657600" marR="0" lvl="7" indent="-317500" algn="l" rtl="0">
              <a:lnSpc>
                <a:spcPct val="100000"/>
              </a:lnSpc>
              <a:spcBef>
                <a:spcPts val="4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8pPr>
            <a:lvl9pPr marL="4114800" marR="0" lvl="8" indent="-317500" algn="l" rtl="0">
              <a:lnSpc>
                <a:spcPct val="100000"/>
              </a:lnSpc>
              <a:spcBef>
                <a:spcPts val="400"/>
              </a:spcBef>
              <a:spcAft>
                <a:spcPts val="40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9pPr>
          </a:lstStyle>
          <a:p>
            <a:endParaRPr/>
          </a:p>
        </p:txBody>
      </p:sp>
      <p:sp>
        <p:nvSpPr>
          <p:cNvPr id="101" name="Google Shape;101;p31"/>
          <p:cNvSpPr txBox="1">
            <a:spLocks noGrp="1"/>
          </p:cNvSpPr>
          <p:nvPr>
            <p:ph type="subTitle" idx="3"/>
          </p:nvPr>
        </p:nvSpPr>
        <p:spPr>
          <a:xfrm>
            <a:off x="4843175" y="929725"/>
            <a:ext cx="3757200" cy="2781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800"/>
              <a:buFont typeface="Proxima Nova Semibold"/>
              <a:buNone/>
              <a:defRPr sz="1800" b="0" i="0" u="none" strike="noStrike" cap="none">
                <a:solidFill>
                  <a:srgbClr val="000000"/>
                </a:solidFill>
                <a:latin typeface="Proxima Nova Semibold"/>
                <a:ea typeface="Proxima Nova Semibold"/>
                <a:cs typeface="Proxima Nova Semibold"/>
                <a:sym typeface="Proxima Nova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 name="Google Shape;102;p31"/>
          <p:cNvSpPr txBox="1">
            <a:spLocks noGrp="1"/>
          </p:cNvSpPr>
          <p:nvPr>
            <p:ph type="body" idx="4"/>
          </p:nvPr>
        </p:nvSpPr>
        <p:spPr>
          <a:xfrm>
            <a:off x="4833600" y="1293950"/>
            <a:ext cx="3853200" cy="3096000"/>
          </a:xfrm>
          <a:prstGeom prst="rect">
            <a:avLst/>
          </a:prstGeom>
          <a:noFill/>
          <a:ln>
            <a:noFill/>
          </a:ln>
        </p:spPr>
        <p:txBody>
          <a:bodyPr spcFirstLastPara="1" wrap="square" lIns="0" tIns="0" rIns="0" bIns="0" anchor="t" anchorCtr="0">
            <a:noAutofit/>
          </a:bodyPr>
          <a:lstStyle>
            <a:lvl1pPr marL="457200" marR="0" lvl="0" indent="-317500" algn="l" rtl="0">
              <a:lnSpc>
                <a:spcPct val="100000"/>
              </a:lnSpc>
              <a:spcBef>
                <a:spcPts val="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1pPr>
            <a:lvl2pPr marL="914400" marR="0" lvl="1" indent="-317500" algn="l" rtl="0">
              <a:lnSpc>
                <a:spcPct val="100000"/>
              </a:lnSpc>
              <a:spcBef>
                <a:spcPts val="4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2pPr>
            <a:lvl3pPr marL="1371600" marR="0" lvl="2" indent="-317500" algn="l" rtl="0">
              <a:lnSpc>
                <a:spcPct val="100000"/>
              </a:lnSpc>
              <a:spcBef>
                <a:spcPts val="4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3pPr>
            <a:lvl4pPr marL="1828800" marR="0" lvl="3" indent="-317500" algn="l" rtl="0">
              <a:lnSpc>
                <a:spcPct val="100000"/>
              </a:lnSpc>
              <a:spcBef>
                <a:spcPts val="4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4pPr>
            <a:lvl5pPr marL="2286000" marR="0" lvl="4" indent="-317500" algn="l" rtl="0">
              <a:lnSpc>
                <a:spcPct val="100000"/>
              </a:lnSpc>
              <a:spcBef>
                <a:spcPts val="4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5pPr>
            <a:lvl6pPr marL="2743200" marR="0" lvl="5" indent="-317500" algn="l" rtl="0">
              <a:lnSpc>
                <a:spcPct val="100000"/>
              </a:lnSpc>
              <a:spcBef>
                <a:spcPts val="4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6pPr>
            <a:lvl7pPr marL="3200400" marR="0" lvl="6" indent="-317500" algn="l" rtl="0">
              <a:lnSpc>
                <a:spcPct val="100000"/>
              </a:lnSpc>
              <a:spcBef>
                <a:spcPts val="4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7pPr>
            <a:lvl8pPr marL="3657600" marR="0" lvl="7" indent="-317500" algn="l" rtl="0">
              <a:lnSpc>
                <a:spcPct val="100000"/>
              </a:lnSpc>
              <a:spcBef>
                <a:spcPts val="4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8pPr>
            <a:lvl9pPr marL="4114800" marR="0" lvl="8" indent="-317500" algn="l" rtl="0">
              <a:lnSpc>
                <a:spcPct val="100000"/>
              </a:lnSpc>
              <a:spcBef>
                <a:spcPts val="400"/>
              </a:spcBef>
              <a:spcAft>
                <a:spcPts val="40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9pPr>
          </a:lstStyle>
          <a:p>
            <a:endParaRPr/>
          </a:p>
        </p:txBody>
      </p:sp>
      <p:pic>
        <p:nvPicPr>
          <p:cNvPr id="103" name="Google Shape;103;p31"/>
          <p:cNvPicPr preferRelativeResize="0"/>
          <p:nvPr/>
        </p:nvPicPr>
        <p:blipFill rotWithShape="1">
          <a:blip r:embed="rId2">
            <a:alphaModFix/>
          </a:blip>
          <a:srcRect/>
          <a:stretch/>
        </p:blipFill>
        <p:spPr>
          <a:xfrm>
            <a:off x="665082" y="4769500"/>
            <a:ext cx="858651" cy="164500"/>
          </a:xfrm>
          <a:prstGeom prst="rect">
            <a:avLst/>
          </a:prstGeom>
          <a:noFill/>
          <a:ln>
            <a:noFill/>
          </a:ln>
        </p:spPr>
      </p:pic>
      <p:sp>
        <p:nvSpPr>
          <p:cNvPr id="104" name="Google Shape;104;p31"/>
          <p:cNvSpPr txBox="1">
            <a:spLocks noGrp="1"/>
          </p:cNvSpPr>
          <p:nvPr>
            <p:ph type="sldNum" idx="12"/>
          </p:nvPr>
        </p:nvSpPr>
        <p:spPr>
          <a:xfrm>
            <a:off x="8472450" y="4712700"/>
            <a:ext cx="548700" cy="2781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
        <p:nvSpPr>
          <p:cNvPr id="105" name="Google Shape;105;p31"/>
          <p:cNvSpPr txBox="1"/>
          <p:nvPr/>
        </p:nvSpPr>
        <p:spPr>
          <a:xfrm>
            <a:off x="3763400" y="4731900"/>
            <a:ext cx="1603800" cy="239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999999"/>
                </a:solidFill>
                <a:highlight>
                  <a:srgbClr val="FFFFFF"/>
                </a:highlight>
                <a:latin typeface="Proxima Nova"/>
                <a:ea typeface="Proxima Nova"/>
                <a:cs typeface="Proxima Nova"/>
                <a:sym typeface="Proxima Nova"/>
              </a:rPr>
              <a:t>   For Internal use only      </a:t>
            </a:r>
            <a:endParaRPr sz="800" b="0" i="0" u="none" strike="noStrike" cap="none">
              <a:solidFill>
                <a:srgbClr val="999999"/>
              </a:solidFill>
              <a:highlight>
                <a:srgbClr val="FFFFFF"/>
              </a:highlight>
              <a:latin typeface="Proxima Nova"/>
              <a:ea typeface="Proxima Nova"/>
              <a:cs typeface="Proxima Nova"/>
              <a:sym typeface="Proxima Nova"/>
            </a:endParaRPr>
          </a:p>
        </p:txBody>
      </p:sp>
      <p:pic>
        <p:nvPicPr>
          <p:cNvPr id="106" name="Google Shape;106;p31"/>
          <p:cNvPicPr preferRelativeResize="0"/>
          <p:nvPr/>
        </p:nvPicPr>
        <p:blipFill rotWithShape="1">
          <a:blip r:embed="rId3">
            <a:alphaModFix/>
          </a:blip>
          <a:srcRect/>
          <a:stretch/>
        </p:blipFill>
        <p:spPr>
          <a:xfrm>
            <a:off x="0" y="4689200"/>
            <a:ext cx="614619" cy="457200"/>
          </a:xfrm>
          <a:prstGeom prst="rect">
            <a:avLst/>
          </a:prstGeom>
          <a:noFill/>
          <a:ln>
            <a:noFill/>
          </a:ln>
        </p:spPr>
      </p:pic>
      <p:sp>
        <p:nvSpPr>
          <p:cNvPr id="107" name="Google Shape;107;p31"/>
          <p:cNvSpPr txBox="1">
            <a:spLocks noGrp="1"/>
          </p:cNvSpPr>
          <p:nvPr>
            <p:ph type="title"/>
          </p:nvPr>
        </p:nvSpPr>
        <p:spPr>
          <a:xfrm>
            <a:off x="469650" y="287550"/>
            <a:ext cx="8217300" cy="627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accent1"/>
              </a:buClr>
              <a:buSzPts val="2400"/>
              <a:buFont typeface="Proxima Nova"/>
              <a:buNone/>
              <a:defRPr sz="2400" b="1" i="0" u="none" strike="noStrike" cap="none">
                <a:solidFill>
                  <a:schemeClr val="accent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1656">
          <p15:clr>
            <a:srgbClr val="FA7B17"/>
          </p15:clr>
        </p15:guide>
        <p15:guide id="2" pos="2880">
          <p15:clr>
            <a:srgbClr val="FA7B17"/>
          </p15:clr>
        </p15:guide>
        <p15:guide id="3" pos="288">
          <p15:clr>
            <a:srgbClr val="FA7B17"/>
          </p15:clr>
        </p15:guide>
        <p15:guide id="4" pos="5472">
          <p15:clr>
            <a:srgbClr val="FA7B17"/>
          </p15:clr>
        </p15:guide>
        <p15:guide id="5" orient="horz" pos="2952">
          <p15:clr>
            <a:srgbClr val="FA7B17"/>
          </p15:clr>
        </p15:guide>
        <p15:guide id="6" orient="horz" pos="576">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ingle column with image">
  <p:cSld name="TITLE_1_1_1_1_1_1_1">
    <p:bg>
      <p:bgPr>
        <a:noFill/>
        <a:effectLst/>
      </p:bgPr>
    </p:bg>
    <p:spTree>
      <p:nvGrpSpPr>
        <p:cNvPr id="1" name="Shape 108"/>
        <p:cNvGrpSpPr/>
        <p:nvPr/>
      </p:nvGrpSpPr>
      <p:grpSpPr>
        <a:xfrm>
          <a:off x="0" y="0"/>
          <a:ext cx="0" cy="0"/>
          <a:chOff x="0" y="0"/>
          <a:chExt cx="0" cy="0"/>
        </a:xfrm>
      </p:grpSpPr>
      <p:sp>
        <p:nvSpPr>
          <p:cNvPr id="109" name="Google Shape;109;p32"/>
          <p:cNvSpPr>
            <a:spLocks noGrp="1"/>
          </p:cNvSpPr>
          <p:nvPr>
            <p:ph type="pic" idx="2"/>
          </p:nvPr>
        </p:nvSpPr>
        <p:spPr>
          <a:xfrm>
            <a:off x="5027125" y="0"/>
            <a:ext cx="4116900" cy="5143500"/>
          </a:xfrm>
          <a:prstGeom prst="rect">
            <a:avLst/>
          </a:prstGeom>
          <a:noFill/>
          <a:ln>
            <a:noFill/>
          </a:ln>
        </p:spPr>
      </p:sp>
      <p:sp>
        <p:nvSpPr>
          <p:cNvPr id="110" name="Google Shape;110;p32"/>
          <p:cNvSpPr txBox="1"/>
          <p:nvPr/>
        </p:nvSpPr>
        <p:spPr>
          <a:xfrm>
            <a:off x="3423325" y="4731900"/>
            <a:ext cx="1603800" cy="239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999999"/>
                </a:solidFill>
                <a:highlight>
                  <a:srgbClr val="FFFFFF"/>
                </a:highlight>
                <a:latin typeface="Proxima Nova"/>
                <a:ea typeface="Proxima Nova"/>
                <a:cs typeface="Proxima Nova"/>
                <a:sym typeface="Proxima Nova"/>
              </a:rPr>
              <a:t>   For Internal use only      </a:t>
            </a:r>
            <a:endParaRPr sz="800" b="0" i="0" u="none" strike="noStrike" cap="none">
              <a:solidFill>
                <a:srgbClr val="999999"/>
              </a:solidFill>
              <a:highlight>
                <a:srgbClr val="FFFFFF"/>
              </a:highlight>
              <a:latin typeface="Proxima Nova"/>
              <a:ea typeface="Proxima Nova"/>
              <a:cs typeface="Proxima Nova"/>
              <a:sym typeface="Proxima Nova"/>
            </a:endParaRPr>
          </a:p>
        </p:txBody>
      </p:sp>
      <p:sp>
        <p:nvSpPr>
          <p:cNvPr id="111" name="Google Shape;111;p32"/>
          <p:cNvSpPr txBox="1">
            <a:spLocks noGrp="1"/>
          </p:cNvSpPr>
          <p:nvPr>
            <p:ph type="subTitle" idx="1"/>
          </p:nvPr>
        </p:nvSpPr>
        <p:spPr>
          <a:xfrm>
            <a:off x="460075" y="1082125"/>
            <a:ext cx="3757200" cy="2781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800"/>
              <a:buFont typeface="Proxima Nova Semibold"/>
              <a:buNone/>
              <a:defRPr sz="1800" b="0" i="0" u="none" strike="noStrike" cap="none">
                <a:solidFill>
                  <a:srgbClr val="000000"/>
                </a:solidFill>
                <a:latin typeface="Proxima Nova Semibold"/>
                <a:ea typeface="Proxima Nova Semibold"/>
                <a:cs typeface="Proxima Nova Semibold"/>
                <a:sym typeface="Proxima Nova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 name="Google Shape;112;p32"/>
          <p:cNvSpPr txBox="1">
            <a:spLocks noGrp="1"/>
          </p:cNvSpPr>
          <p:nvPr>
            <p:ph type="body" idx="3"/>
          </p:nvPr>
        </p:nvSpPr>
        <p:spPr>
          <a:xfrm>
            <a:off x="450500" y="1446350"/>
            <a:ext cx="3853200" cy="3096000"/>
          </a:xfrm>
          <a:prstGeom prst="rect">
            <a:avLst/>
          </a:prstGeom>
          <a:noFill/>
          <a:ln>
            <a:noFill/>
          </a:ln>
        </p:spPr>
        <p:txBody>
          <a:bodyPr spcFirstLastPara="1" wrap="square" lIns="0" tIns="0" rIns="0" bIns="0" anchor="t" anchorCtr="0">
            <a:noAutofit/>
          </a:bodyPr>
          <a:lstStyle>
            <a:lvl1pPr marL="457200" marR="0" lvl="0" indent="-317500" algn="l" rtl="0">
              <a:lnSpc>
                <a:spcPct val="100000"/>
              </a:lnSpc>
              <a:spcBef>
                <a:spcPts val="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1pPr>
            <a:lvl2pPr marL="914400" marR="0" lvl="1" indent="-317500" algn="l" rtl="0">
              <a:lnSpc>
                <a:spcPct val="100000"/>
              </a:lnSpc>
              <a:spcBef>
                <a:spcPts val="4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2pPr>
            <a:lvl3pPr marL="1371600" marR="0" lvl="2" indent="-317500" algn="l" rtl="0">
              <a:lnSpc>
                <a:spcPct val="100000"/>
              </a:lnSpc>
              <a:spcBef>
                <a:spcPts val="4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3pPr>
            <a:lvl4pPr marL="1828800" marR="0" lvl="3" indent="-317500" algn="l" rtl="0">
              <a:lnSpc>
                <a:spcPct val="100000"/>
              </a:lnSpc>
              <a:spcBef>
                <a:spcPts val="4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4pPr>
            <a:lvl5pPr marL="2286000" marR="0" lvl="4" indent="-317500" algn="l" rtl="0">
              <a:lnSpc>
                <a:spcPct val="100000"/>
              </a:lnSpc>
              <a:spcBef>
                <a:spcPts val="4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5pPr>
            <a:lvl6pPr marL="2743200" marR="0" lvl="5" indent="-317500" algn="l" rtl="0">
              <a:lnSpc>
                <a:spcPct val="100000"/>
              </a:lnSpc>
              <a:spcBef>
                <a:spcPts val="4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6pPr>
            <a:lvl7pPr marL="3200400" marR="0" lvl="6" indent="-317500" algn="l" rtl="0">
              <a:lnSpc>
                <a:spcPct val="100000"/>
              </a:lnSpc>
              <a:spcBef>
                <a:spcPts val="4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7pPr>
            <a:lvl8pPr marL="3657600" marR="0" lvl="7" indent="-317500" algn="l" rtl="0">
              <a:lnSpc>
                <a:spcPct val="100000"/>
              </a:lnSpc>
              <a:spcBef>
                <a:spcPts val="4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8pPr>
            <a:lvl9pPr marL="4114800" marR="0" lvl="8" indent="-317500" algn="l" rtl="0">
              <a:lnSpc>
                <a:spcPct val="100000"/>
              </a:lnSpc>
              <a:spcBef>
                <a:spcPts val="400"/>
              </a:spcBef>
              <a:spcAft>
                <a:spcPts val="40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9pPr>
          </a:lstStyle>
          <a:p>
            <a:endParaRPr/>
          </a:p>
        </p:txBody>
      </p:sp>
      <p:pic>
        <p:nvPicPr>
          <p:cNvPr id="113" name="Google Shape;113;p32"/>
          <p:cNvPicPr preferRelativeResize="0"/>
          <p:nvPr/>
        </p:nvPicPr>
        <p:blipFill rotWithShape="1">
          <a:blip r:embed="rId2">
            <a:alphaModFix/>
          </a:blip>
          <a:srcRect/>
          <a:stretch/>
        </p:blipFill>
        <p:spPr>
          <a:xfrm>
            <a:off x="665082" y="4769500"/>
            <a:ext cx="858651" cy="164500"/>
          </a:xfrm>
          <a:prstGeom prst="rect">
            <a:avLst/>
          </a:prstGeom>
          <a:noFill/>
          <a:ln>
            <a:noFill/>
          </a:ln>
        </p:spPr>
      </p:pic>
      <p:sp>
        <p:nvSpPr>
          <p:cNvPr id="114" name="Google Shape;114;p32"/>
          <p:cNvSpPr txBox="1">
            <a:spLocks noGrp="1"/>
          </p:cNvSpPr>
          <p:nvPr>
            <p:ph type="sldNum" idx="12"/>
          </p:nvPr>
        </p:nvSpPr>
        <p:spPr>
          <a:xfrm>
            <a:off x="8472450" y="4712700"/>
            <a:ext cx="548700" cy="2781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pic>
        <p:nvPicPr>
          <p:cNvPr id="115" name="Google Shape;115;p32"/>
          <p:cNvPicPr preferRelativeResize="0"/>
          <p:nvPr/>
        </p:nvPicPr>
        <p:blipFill rotWithShape="1">
          <a:blip r:embed="rId3">
            <a:alphaModFix/>
          </a:blip>
          <a:srcRect/>
          <a:stretch/>
        </p:blipFill>
        <p:spPr>
          <a:xfrm>
            <a:off x="0" y="4689200"/>
            <a:ext cx="614619" cy="457200"/>
          </a:xfrm>
          <a:prstGeom prst="rect">
            <a:avLst/>
          </a:prstGeom>
          <a:noFill/>
          <a:ln>
            <a:noFill/>
          </a:ln>
        </p:spPr>
      </p:pic>
      <p:sp>
        <p:nvSpPr>
          <p:cNvPr id="116" name="Google Shape;116;p32"/>
          <p:cNvSpPr txBox="1">
            <a:spLocks noGrp="1"/>
          </p:cNvSpPr>
          <p:nvPr>
            <p:ph type="title"/>
          </p:nvPr>
        </p:nvSpPr>
        <p:spPr>
          <a:xfrm>
            <a:off x="469650" y="287550"/>
            <a:ext cx="4284600" cy="627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accent1"/>
              </a:buClr>
              <a:buSzPts val="2400"/>
              <a:buFont typeface="Proxima Nova"/>
              <a:buNone/>
              <a:defRPr sz="2400" b="1" i="0" u="none" strike="noStrike" cap="none">
                <a:solidFill>
                  <a:schemeClr val="accent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1656">
          <p15:clr>
            <a:srgbClr val="FA7B17"/>
          </p15:clr>
        </p15:guide>
        <p15:guide id="2" pos="2880">
          <p15:clr>
            <a:srgbClr val="FA7B17"/>
          </p15:clr>
        </p15:guide>
        <p15:guide id="3" pos="288">
          <p15:clr>
            <a:srgbClr val="FA7B17"/>
          </p15:clr>
        </p15:guide>
        <p15:guide id="4" pos="5472">
          <p15:clr>
            <a:srgbClr val="FA7B17"/>
          </p15:clr>
        </p15:guide>
        <p15:guide id="5" orient="horz" pos="2952">
          <p15:clr>
            <a:srgbClr val="FA7B17"/>
          </p15:clr>
        </p15:guide>
        <p15:guide id="6" orient="horz" pos="576">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rofile desciption">
  <p:cSld name="TITLE_1_1_1_1_1_1_1_1_1">
    <p:bg>
      <p:bgPr>
        <a:noFill/>
        <a:effectLst/>
      </p:bgPr>
    </p:bg>
    <p:spTree>
      <p:nvGrpSpPr>
        <p:cNvPr id="1" name="Shape 117"/>
        <p:cNvGrpSpPr/>
        <p:nvPr/>
      </p:nvGrpSpPr>
      <p:grpSpPr>
        <a:xfrm>
          <a:off x="0" y="0"/>
          <a:ext cx="0" cy="0"/>
          <a:chOff x="0" y="0"/>
          <a:chExt cx="0" cy="0"/>
        </a:xfrm>
      </p:grpSpPr>
      <p:sp>
        <p:nvSpPr>
          <p:cNvPr id="118" name="Google Shape;118;p33"/>
          <p:cNvSpPr txBox="1">
            <a:spLocks noGrp="1"/>
          </p:cNvSpPr>
          <p:nvPr>
            <p:ph type="subTitle" idx="1"/>
          </p:nvPr>
        </p:nvSpPr>
        <p:spPr>
          <a:xfrm>
            <a:off x="460075" y="929725"/>
            <a:ext cx="8217300" cy="2781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800"/>
              <a:buFont typeface="Proxima Nova Semibold"/>
              <a:buNone/>
              <a:defRPr sz="1800" b="0" i="0" u="none" strike="noStrike" cap="none">
                <a:solidFill>
                  <a:srgbClr val="000000"/>
                </a:solidFill>
                <a:latin typeface="Proxima Nova Semibold"/>
                <a:ea typeface="Proxima Nova Semibold"/>
                <a:cs typeface="Proxima Nova Semibold"/>
                <a:sym typeface="Proxima Nova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 name="Google Shape;119;p33"/>
          <p:cNvSpPr/>
          <p:nvPr/>
        </p:nvSpPr>
        <p:spPr>
          <a:xfrm>
            <a:off x="896150" y="1428175"/>
            <a:ext cx="1437900" cy="1437900"/>
          </a:xfrm>
          <a:prstGeom prst="donut">
            <a:avLst>
              <a:gd name="adj" fmla="val 5329"/>
            </a:avLst>
          </a:prstGeom>
          <a:gradFill>
            <a:gsLst>
              <a:gs pos="0">
                <a:srgbClr val="82297B"/>
              </a:gs>
              <a:gs pos="100000">
                <a:srgbClr val="BF215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33"/>
          <p:cNvSpPr>
            <a:spLocks noGrp="1"/>
          </p:cNvSpPr>
          <p:nvPr>
            <p:ph type="pic" idx="2"/>
          </p:nvPr>
        </p:nvSpPr>
        <p:spPr>
          <a:xfrm>
            <a:off x="953750" y="1485825"/>
            <a:ext cx="1322700" cy="1322700"/>
          </a:xfrm>
          <a:prstGeom prst="ellipse">
            <a:avLst/>
          </a:prstGeom>
          <a:noFill/>
          <a:ln>
            <a:noFill/>
          </a:ln>
        </p:spPr>
      </p:sp>
      <p:sp>
        <p:nvSpPr>
          <p:cNvPr id="121" name="Google Shape;121;p33"/>
          <p:cNvSpPr txBox="1">
            <a:spLocks noGrp="1"/>
          </p:cNvSpPr>
          <p:nvPr>
            <p:ph type="body" idx="3"/>
          </p:nvPr>
        </p:nvSpPr>
        <p:spPr>
          <a:xfrm>
            <a:off x="450500" y="2952050"/>
            <a:ext cx="2329200" cy="1437900"/>
          </a:xfrm>
          <a:prstGeom prst="rect">
            <a:avLst/>
          </a:prstGeom>
          <a:noFill/>
          <a:ln>
            <a:noFill/>
          </a:ln>
        </p:spPr>
        <p:txBody>
          <a:bodyPr spcFirstLastPara="1" wrap="square" lIns="0" tIns="0" rIns="0" bIns="0" anchor="t" anchorCtr="0">
            <a:noAutofit/>
          </a:bodyPr>
          <a:lstStyle>
            <a:lvl1pPr marL="457200" marR="0" lvl="0" indent="-304800" algn="ctr" rtl="0">
              <a:lnSpc>
                <a:spcPct val="100000"/>
              </a:lnSpc>
              <a:spcBef>
                <a:spcPts val="0"/>
              </a:spcBef>
              <a:spcAft>
                <a:spcPts val="0"/>
              </a:spcAft>
              <a:buClr>
                <a:srgbClr val="000000"/>
              </a:buClr>
              <a:buSzPts val="1200"/>
              <a:buFont typeface="Proxima Nova"/>
              <a:buChar char="●"/>
              <a:defRPr sz="1200" b="0" i="0" u="none" strike="noStrike" cap="none">
                <a:solidFill>
                  <a:srgbClr val="000000"/>
                </a:solidFill>
                <a:latin typeface="Proxima Nova"/>
                <a:ea typeface="Proxima Nova"/>
                <a:cs typeface="Proxima Nova"/>
                <a:sym typeface="Proxima Nova"/>
              </a:defRPr>
            </a:lvl1pPr>
            <a:lvl2pPr marL="914400" marR="0" lvl="1" indent="-304800" algn="ctr" rtl="0">
              <a:lnSpc>
                <a:spcPct val="100000"/>
              </a:lnSpc>
              <a:spcBef>
                <a:spcPts val="400"/>
              </a:spcBef>
              <a:spcAft>
                <a:spcPts val="0"/>
              </a:spcAft>
              <a:buClr>
                <a:srgbClr val="000000"/>
              </a:buClr>
              <a:buSzPts val="1200"/>
              <a:buFont typeface="Proxima Nova"/>
              <a:buChar char="○"/>
              <a:defRPr sz="1200" b="0" i="0" u="none" strike="noStrike" cap="none">
                <a:solidFill>
                  <a:srgbClr val="000000"/>
                </a:solidFill>
                <a:latin typeface="Proxima Nova"/>
                <a:ea typeface="Proxima Nova"/>
                <a:cs typeface="Proxima Nova"/>
                <a:sym typeface="Proxima Nova"/>
              </a:defRPr>
            </a:lvl2pPr>
            <a:lvl3pPr marL="1371600" marR="0" lvl="2" indent="-304800" algn="ctr" rtl="0">
              <a:lnSpc>
                <a:spcPct val="100000"/>
              </a:lnSpc>
              <a:spcBef>
                <a:spcPts val="400"/>
              </a:spcBef>
              <a:spcAft>
                <a:spcPts val="0"/>
              </a:spcAft>
              <a:buClr>
                <a:srgbClr val="000000"/>
              </a:buClr>
              <a:buSzPts val="1200"/>
              <a:buFont typeface="Proxima Nova"/>
              <a:buChar char="■"/>
              <a:defRPr sz="1200" b="0" i="0" u="none" strike="noStrike" cap="none">
                <a:solidFill>
                  <a:srgbClr val="000000"/>
                </a:solidFill>
                <a:latin typeface="Proxima Nova"/>
                <a:ea typeface="Proxima Nova"/>
                <a:cs typeface="Proxima Nova"/>
                <a:sym typeface="Proxima Nova"/>
              </a:defRPr>
            </a:lvl3pPr>
            <a:lvl4pPr marL="1828800" marR="0" lvl="3" indent="-304800" algn="ctr" rtl="0">
              <a:lnSpc>
                <a:spcPct val="100000"/>
              </a:lnSpc>
              <a:spcBef>
                <a:spcPts val="400"/>
              </a:spcBef>
              <a:spcAft>
                <a:spcPts val="0"/>
              </a:spcAft>
              <a:buClr>
                <a:srgbClr val="000000"/>
              </a:buClr>
              <a:buSzPts val="1200"/>
              <a:buFont typeface="Proxima Nova"/>
              <a:buChar char="●"/>
              <a:defRPr sz="1200" b="0" i="0" u="none" strike="noStrike" cap="none">
                <a:solidFill>
                  <a:srgbClr val="000000"/>
                </a:solidFill>
                <a:latin typeface="Proxima Nova"/>
                <a:ea typeface="Proxima Nova"/>
                <a:cs typeface="Proxima Nova"/>
                <a:sym typeface="Proxima Nova"/>
              </a:defRPr>
            </a:lvl4pPr>
            <a:lvl5pPr marL="2286000" marR="0" lvl="4" indent="-304800" algn="ctr" rtl="0">
              <a:lnSpc>
                <a:spcPct val="100000"/>
              </a:lnSpc>
              <a:spcBef>
                <a:spcPts val="400"/>
              </a:spcBef>
              <a:spcAft>
                <a:spcPts val="0"/>
              </a:spcAft>
              <a:buClr>
                <a:srgbClr val="000000"/>
              </a:buClr>
              <a:buSzPts val="1200"/>
              <a:buFont typeface="Proxima Nova"/>
              <a:buChar char="○"/>
              <a:defRPr sz="1200" b="0" i="0" u="none" strike="noStrike" cap="none">
                <a:solidFill>
                  <a:srgbClr val="000000"/>
                </a:solidFill>
                <a:latin typeface="Proxima Nova"/>
                <a:ea typeface="Proxima Nova"/>
                <a:cs typeface="Proxima Nova"/>
                <a:sym typeface="Proxima Nova"/>
              </a:defRPr>
            </a:lvl5pPr>
            <a:lvl6pPr marL="2743200" marR="0" lvl="5" indent="-304800" algn="ctr" rtl="0">
              <a:lnSpc>
                <a:spcPct val="100000"/>
              </a:lnSpc>
              <a:spcBef>
                <a:spcPts val="400"/>
              </a:spcBef>
              <a:spcAft>
                <a:spcPts val="0"/>
              </a:spcAft>
              <a:buClr>
                <a:srgbClr val="000000"/>
              </a:buClr>
              <a:buSzPts val="1200"/>
              <a:buFont typeface="Proxima Nova"/>
              <a:buChar char="■"/>
              <a:defRPr sz="1200" b="0" i="0" u="none" strike="noStrike" cap="none">
                <a:solidFill>
                  <a:srgbClr val="000000"/>
                </a:solidFill>
                <a:latin typeface="Proxima Nova"/>
                <a:ea typeface="Proxima Nova"/>
                <a:cs typeface="Proxima Nova"/>
                <a:sym typeface="Proxima Nova"/>
              </a:defRPr>
            </a:lvl6pPr>
            <a:lvl7pPr marL="3200400" marR="0" lvl="6" indent="-304800" algn="ctr" rtl="0">
              <a:lnSpc>
                <a:spcPct val="100000"/>
              </a:lnSpc>
              <a:spcBef>
                <a:spcPts val="400"/>
              </a:spcBef>
              <a:spcAft>
                <a:spcPts val="0"/>
              </a:spcAft>
              <a:buClr>
                <a:srgbClr val="000000"/>
              </a:buClr>
              <a:buSzPts val="1200"/>
              <a:buFont typeface="Proxima Nova"/>
              <a:buChar char="●"/>
              <a:defRPr sz="1200" b="0" i="0" u="none" strike="noStrike" cap="none">
                <a:solidFill>
                  <a:srgbClr val="000000"/>
                </a:solidFill>
                <a:latin typeface="Proxima Nova"/>
                <a:ea typeface="Proxima Nova"/>
                <a:cs typeface="Proxima Nova"/>
                <a:sym typeface="Proxima Nova"/>
              </a:defRPr>
            </a:lvl7pPr>
            <a:lvl8pPr marL="3657600" marR="0" lvl="7" indent="-304800" algn="ctr" rtl="0">
              <a:lnSpc>
                <a:spcPct val="100000"/>
              </a:lnSpc>
              <a:spcBef>
                <a:spcPts val="400"/>
              </a:spcBef>
              <a:spcAft>
                <a:spcPts val="0"/>
              </a:spcAft>
              <a:buClr>
                <a:srgbClr val="000000"/>
              </a:buClr>
              <a:buSzPts val="1200"/>
              <a:buFont typeface="Proxima Nova"/>
              <a:buChar char="○"/>
              <a:defRPr sz="1200" b="0" i="0" u="none" strike="noStrike" cap="none">
                <a:solidFill>
                  <a:srgbClr val="000000"/>
                </a:solidFill>
                <a:latin typeface="Proxima Nova"/>
                <a:ea typeface="Proxima Nova"/>
                <a:cs typeface="Proxima Nova"/>
                <a:sym typeface="Proxima Nova"/>
              </a:defRPr>
            </a:lvl8pPr>
            <a:lvl9pPr marL="4114800" marR="0" lvl="8" indent="-304800" algn="ctr" rtl="0">
              <a:lnSpc>
                <a:spcPct val="100000"/>
              </a:lnSpc>
              <a:spcBef>
                <a:spcPts val="400"/>
              </a:spcBef>
              <a:spcAft>
                <a:spcPts val="400"/>
              </a:spcAft>
              <a:buClr>
                <a:srgbClr val="000000"/>
              </a:buClr>
              <a:buSzPts val="1200"/>
              <a:buFont typeface="Proxima Nova"/>
              <a:buChar char="■"/>
              <a:defRPr sz="1200" b="0" i="0" u="none" strike="noStrike" cap="none">
                <a:solidFill>
                  <a:srgbClr val="000000"/>
                </a:solidFill>
                <a:latin typeface="Proxima Nova"/>
                <a:ea typeface="Proxima Nova"/>
                <a:cs typeface="Proxima Nova"/>
                <a:sym typeface="Proxima Nova"/>
              </a:defRPr>
            </a:lvl9pPr>
          </a:lstStyle>
          <a:p>
            <a:endParaRPr/>
          </a:p>
        </p:txBody>
      </p:sp>
      <p:sp>
        <p:nvSpPr>
          <p:cNvPr id="122" name="Google Shape;122;p33"/>
          <p:cNvSpPr/>
          <p:nvPr/>
        </p:nvSpPr>
        <p:spPr>
          <a:xfrm>
            <a:off x="3859350" y="1428175"/>
            <a:ext cx="1437900" cy="1437900"/>
          </a:xfrm>
          <a:prstGeom prst="donut">
            <a:avLst>
              <a:gd name="adj" fmla="val 5329"/>
            </a:avLst>
          </a:prstGeom>
          <a:gradFill>
            <a:gsLst>
              <a:gs pos="0">
                <a:srgbClr val="82297B"/>
              </a:gs>
              <a:gs pos="100000">
                <a:srgbClr val="BF215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33"/>
          <p:cNvSpPr>
            <a:spLocks noGrp="1"/>
          </p:cNvSpPr>
          <p:nvPr>
            <p:ph type="pic" idx="4"/>
          </p:nvPr>
        </p:nvSpPr>
        <p:spPr>
          <a:xfrm>
            <a:off x="3916950" y="1485825"/>
            <a:ext cx="1322700" cy="1322700"/>
          </a:xfrm>
          <a:prstGeom prst="ellipse">
            <a:avLst/>
          </a:prstGeom>
          <a:noFill/>
          <a:ln>
            <a:noFill/>
          </a:ln>
        </p:spPr>
      </p:sp>
      <p:sp>
        <p:nvSpPr>
          <p:cNvPr id="124" name="Google Shape;124;p33"/>
          <p:cNvSpPr txBox="1">
            <a:spLocks noGrp="1"/>
          </p:cNvSpPr>
          <p:nvPr>
            <p:ph type="body" idx="5"/>
          </p:nvPr>
        </p:nvSpPr>
        <p:spPr>
          <a:xfrm>
            <a:off x="3413700" y="2952050"/>
            <a:ext cx="2329200" cy="1437900"/>
          </a:xfrm>
          <a:prstGeom prst="rect">
            <a:avLst/>
          </a:prstGeom>
          <a:noFill/>
          <a:ln>
            <a:noFill/>
          </a:ln>
        </p:spPr>
        <p:txBody>
          <a:bodyPr spcFirstLastPara="1" wrap="square" lIns="0" tIns="0" rIns="0" bIns="0" anchor="t" anchorCtr="0">
            <a:noAutofit/>
          </a:bodyPr>
          <a:lstStyle>
            <a:lvl1pPr marL="457200" marR="0" lvl="0" indent="-304800" algn="ctr" rtl="0">
              <a:lnSpc>
                <a:spcPct val="100000"/>
              </a:lnSpc>
              <a:spcBef>
                <a:spcPts val="0"/>
              </a:spcBef>
              <a:spcAft>
                <a:spcPts val="0"/>
              </a:spcAft>
              <a:buClr>
                <a:srgbClr val="000000"/>
              </a:buClr>
              <a:buSzPts val="1200"/>
              <a:buFont typeface="Proxima Nova"/>
              <a:buChar char="●"/>
              <a:defRPr sz="1200" b="0" i="0" u="none" strike="noStrike" cap="none">
                <a:solidFill>
                  <a:srgbClr val="000000"/>
                </a:solidFill>
                <a:latin typeface="Proxima Nova"/>
                <a:ea typeface="Proxima Nova"/>
                <a:cs typeface="Proxima Nova"/>
                <a:sym typeface="Proxima Nova"/>
              </a:defRPr>
            </a:lvl1pPr>
            <a:lvl2pPr marL="914400" marR="0" lvl="1" indent="-304800" algn="ctr" rtl="0">
              <a:lnSpc>
                <a:spcPct val="100000"/>
              </a:lnSpc>
              <a:spcBef>
                <a:spcPts val="400"/>
              </a:spcBef>
              <a:spcAft>
                <a:spcPts val="0"/>
              </a:spcAft>
              <a:buClr>
                <a:srgbClr val="000000"/>
              </a:buClr>
              <a:buSzPts val="1200"/>
              <a:buFont typeface="Proxima Nova"/>
              <a:buChar char="○"/>
              <a:defRPr sz="1200" b="0" i="0" u="none" strike="noStrike" cap="none">
                <a:solidFill>
                  <a:srgbClr val="000000"/>
                </a:solidFill>
                <a:latin typeface="Proxima Nova"/>
                <a:ea typeface="Proxima Nova"/>
                <a:cs typeface="Proxima Nova"/>
                <a:sym typeface="Proxima Nova"/>
              </a:defRPr>
            </a:lvl2pPr>
            <a:lvl3pPr marL="1371600" marR="0" lvl="2" indent="-304800" algn="ctr" rtl="0">
              <a:lnSpc>
                <a:spcPct val="100000"/>
              </a:lnSpc>
              <a:spcBef>
                <a:spcPts val="400"/>
              </a:spcBef>
              <a:spcAft>
                <a:spcPts val="0"/>
              </a:spcAft>
              <a:buClr>
                <a:srgbClr val="000000"/>
              </a:buClr>
              <a:buSzPts val="1200"/>
              <a:buFont typeface="Proxima Nova"/>
              <a:buChar char="■"/>
              <a:defRPr sz="1200" b="0" i="0" u="none" strike="noStrike" cap="none">
                <a:solidFill>
                  <a:srgbClr val="000000"/>
                </a:solidFill>
                <a:latin typeface="Proxima Nova"/>
                <a:ea typeface="Proxima Nova"/>
                <a:cs typeface="Proxima Nova"/>
                <a:sym typeface="Proxima Nova"/>
              </a:defRPr>
            </a:lvl3pPr>
            <a:lvl4pPr marL="1828800" marR="0" lvl="3" indent="-304800" algn="ctr" rtl="0">
              <a:lnSpc>
                <a:spcPct val="100000"/>
              </a:lnSpc>
              <a:spcBef>
                <a:spcPts val="400"/>
              </a:spcBef>
              <a:spcAft>
                <a:spcPts val="0"/>
              </a:spcAft>
              <a:buClr>
                <a:srgbClr val="000000"/>
              </a:buClr>
              <a:buSzPts val="1200"/>
              <a:buFont typeface="Proxima Nova"/>
              <a:buChar char="●"/>
              <a:defRPr sz="1200" b="0" i="0" u="none" strike="noStrike" cap="none">
                <a:solidFill>
                  <a:srgbClr val="000000"/>
                </a:solidFill>
                <a:latin typeface="Proxima Nova"/>
                <a:ea typeface="Proxima Nova"/>
                <a:cs typeface="Proxima Nova"/>
                <a:sym typeface="Proxima Nova"/>
              </a:defRPr>
            </a:lvl4pPr>
            <a:lvl5pPr marL="2286000" marR="0" lvl="4" indent="-304800" algn="ctr" rtl="0">
              <a:lnSpc>
                <a:spcPct val="100000"/>
              </a:lnSpc>
              <a:spcBef>
                <a:spcPts val="400"/>
              </a:spcBef>
              <a:spcAft>
                <a:spcPts val="0"/>
              </a:spcAft>
              <a:buClr>
                <a:srgbClr val="000000"/>
              </a:buClr>
              <a:buSzPts val="1200"/>
              <a:buFont typeface="Proxima Nova"/>
              <a:buChar char="○"/>
              <a:defRPr sz="1200" b="0" i="0" u="none" strike="noStrike" cap="none">
                <a:solidFill>
                  <a:srgbClr val="000000"/>
                </a:solidFill>
                <a:latin typeface="Proxima Nova"/>
                <a:ea typeface="Proxima Nova"/>
                <a:cs typeface="Proxima Nova"/>
                <a:sym typeface="Proxima Nova"/>
              </a:defRPr>
            </a:lvl5pPr>
            <a:lvl6pPr marL="2743200" marR="0" lvl="5" indent="-304800" algn="ctr" rtl="0">
              <a:lnSpc>
                <a:spcPct val="100000"/>
              </a:lnSpc>
              <a:spcBef>
                <a:spcPts val="400"/>
              </a:spcBef>
              <a:spcAft>
                <a:spcPts val="0"/>
              </a:spcAft>
              <a:buClr>
                <a:srgbClr val="000000"/>
              </a:buClr>
              <a:buSzPts val="1200"/>
              <a:buFont typeface="Proxima Nova"/>
              <a:buChar char="■"/>
              <a:defRPr sz="1200" b="0" i="0" u="none" strike="noStrike" cap="none">
                <a:solidFill>
                  <a:srgbClr val="000000"/>
                </a:solidFill>
                <a:latin typeface="Proxima Nova"/>
                <a:ea typeface="Proxima Nova"/>
                <a:cs typeface="Proxima Nova"/>
                <a:sym typeface="Proxima Nova"/>
              </a:defRPr>
            </a:lvl6pPr>
            <a:lvl7pPr marL="3200400" marR="0" lvl="6" indent="-304800" algn="ctr" rtl="0">
              <a:lnSpc>
                <a:spcPct val="100000"/>
              </a:lnSpc>
              <a:spcBef>
                <a:spcPts val="400"/>
              </a:spcBef>
              <a:spcAft>
                <a:spcPts val="0"/>
              </a:spcAft>
              <a:buClr>
                <a:srgbClr val="000000"/>
              </a:buClr>
              <a:buSzPts val="1200"/>
              <a:buFont typeface="Proxima Nova"/>
              <a:buChar char="●"/>
              <a:defRPr sz="1200" b="0" i="0" u="none" strike="noStrike" cap="none">
                <a:solidFill>
                  <a:srgbClr val="000000"/>
                </a:solidFill>
                <a:latin typeface="Proxima Nova"/>
                <a:ea typeface="Proxima Nova"/>
                <a:cs typeface="Proxima Nova"/>
                <a:sym typeface="Proxima Nova"/>
              </a:defRPr>
            </a:lvl7pPr>
            <a:lvl8pPr marL="3657600" marR="0" lvl="7" indent="-304800" algn="ctr" rtl="0">
              <a:lnSpc>
                <a:spcPct val="100000"/>
              </a:lnSpc>
              <a:spcBef>
                <a:spcPts val="400"/>
              </a:spcBef>
              <a:spcAft>
                <a:spcPts val="0"/>
              </a:spcAft>
              <a:buClr>
                <a:srgbClr val="000000"/>
              </a:buClr>
              <a:buSzPts val="1200"/>
              <a:buFont typeface="Proxima Nova"/>
              <a:buChar char="○"/>
              <a:defRPr sz="1200" b="0" i="0" u="none" strike="noStrike" cap="none">
                <a:solidFill>
                  <a:srgbClr val="000000"/>
                </a:solidFill>
                <a:latin typeface="Proxima Nova"/>
                <a:ea typeface="Proxima Nova"/>
                <a:cs typeface="Proxima Nova"/>
                <a:sym typeface="Proxima Nova"/>
              </a:defRPr>
            </a:lvl8pPr>
            <a:lvl9pPr marL="4114800" marR="0" lvl="8" indent="-304800" algn="ctr" rtl="0">
              <a:lnSpc>
                <a:spcPct val="100000"/>
              </a:lnSpc>
              <a:spcBef>
                <a:spcPts val="400"/>
              </a:spcBef>
              <a:spcAft>
                <a:spcPts val="400"/>
              </a:spcAft>
              <a:buClr>
                <a:srgbClr val="000000"/>
              </a:buClr>
              <a:buSzPts val="1200"/>
              <a:buFont typeface="Proxima Nova"/>
              <a:buChar char="■"/>
              <a:defRPr sz="1200" b="0" i="0" u="none" strike="noStrike" cap="none">
                <a:solidFill>
                  <a:srgbClr val="000000"/>
                </a:solidFill>
                <a:latin typeface="Proxima Nova"/>
                <a:ea typeface="Proxima Nova"/>
                <a:cs typeface="Proxima Nova"/>
                <a:sym typeface="Proxima Nova"/>
              </a:defRPr>
            </a:lvl9pPr>
          </a:lstStyle>
          <a:p>
            <a:endParaRPr/>
          </a:p>
        </p:txBody>
      </p:sp>
      <p:sp>
        <p:nvSpPr>
          <p:cNvPr id="125" name="Google Shape;125;p33"/>
          <p:cNvSpPr/>
          <p:nvPr/>
        </p:nvSpPr>
        <p:spPr>
          <a:xfrm>
            <a:off x="6793825" y="1428175"/>
            <a:ext cx="1437900" cy="1437900"/>
          </a:xfrm>
          <a:prstGeom prst="donut">
            <a:avLst>
              <a:gd name="adj" fmla="val 5329"/>
            </a:avLst>
          </a:prstGeom>
          <a:gradFill>
            <a:gsLst>
              <a:gs pos="0">
                <a:srgbClr val="82297B"/>
              </a:gs>
              <a:gs pos="100000">
                <a:srgbClr val="BF215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33"/>
          <p:cNvSpPr>
            <a:spLocks noGrp="1"/>
          </p:cNvSpPr>
          <p:nvPr>
            <p:ph type="pic" idx="6"/>
          </p:nvPr>
        </p:nvSpPr>
        <p:spPr>
          <a:xfrm>
            <a:off x="6851425" y="1485825"/>
            <a:ext cx="1322700" cy="1322700"/>
          </a:xfrm>
          <a:prstGeom prst="ellipse">
            <a:avLst/>
          </a:prstGeom>
          <a:noFill/>
          <a:ln>
            <a:noFill/>
          </a:ln>
        </p:spPr>
      </p:sp>
      <p:sp>
        <p:nvSpPr>
          <p:cNvPr id="127" name="Google Shape;127;p33"/>
          <p:cNvSpPr txBox="1">
            <a:spLocks noGrp="1"/>
          </p:cNvSpPr>
          <p:nvPr>
            <p:ph type="body" idx="7"/>
          </p:nvPr>
        </p:nvSpPr>
        <p:spPr>
          <a:xfrm>
            <a:off x="6348175" y="2952050"/>
            <a:ext cx="2329200" cy="1437900"/>
          </a:xfrm>
          <a:prstGeom prst="rect">
            <a:avLst/>
          </a:prstGeom>
          <a:noFill/>
          <a:ln>
            <a:noFill/>
          </a:ln>
        </p:spPr>
        <p:txBody>
          <a:bodyPr spcFirstLastPara="1" wrap="square" lIns="0" tIns="0" rIns="0" bIns="0" anchor="t" anchorCtr="0">
            <a:noAutofit/>
          </a:bodyPr>
          <a:lstStyle>
            <a:lvl1pPr marL="457200" marR="0" lvl="0" indent="-304800" algn="ctr" rtl="0">
              <a:lnSpc>
                <a:spcPct val="100000"/>
              </a:lnSpc>
              <a:spcBef>
                <a:spcPts val="0"/>
              </a:spcBef>
              <a:spcAft>
                <a:spcPts val="0"/>
              </a:spcAft>
              <a:buClr>
                <a:srgbClr val="000000"/>
              </a:buClr>
              <a:buSzPts val="1200"/>
              <a:buFont typeface="Proxima Nova"/>
              <a:buChar char="●"/>
              <a:defRPr sz="1200" b="0" i="0" u="none" strike="noStrike" cap="none">
                <a:solidFill>
                  <a:srgbClr val="000000"/>
                </a:solidFill>
                <a:latin typeface="Proxima Nova"/>
                <a:ea typeface="Proxima Nova"/>
                <a:cs typeface="Proxima Nova"/>
                <a:sym typeface="Proxima Nova"/>
              </a:defRPr>
            </a:lvl1pPr>
            <a:lvl2pPr marL="914400" marR="0" lvl="1" indent="-304800" algn="ctr" rtl="0">
              <a:lnSpc>
                <a:spcPct val="100000"/>
              </a:lnSpc>
              <a:spcBef>
                <a:spcPts val="400"/>
              </a:spcBef>
              <a:spcAft>
                <a:spcPts val="0"/>
              </a:spcAft>
              <a:buClr>
                <a:srgbClr val="000000"/>
              </a:buClr>
              <a:buSzPts val="1200"/>
              <a:buFont typeface="Proxima Nova"/>
              <a:buChar char="○"/>
              <a:defRPr sz="1200" b="0" i="0" u="none" strike="noStrike" cap="none">
                <a:solidFill>
                  <a:srgbClr val="000000"/>
                </a:solidFill>
                <a:latin typeface="Proxima Nova"/>
                <a:ea typeface="Proxima Nova"/>
                <a:cs typeface="Proxima Nova"/>
                <a:sym typeface="Proxima Nova"/>
              </a:defRPr>
            </a:lvl2pPr>
            <a:lvl3pPr marL="1371600" marR="0" lvl="2" indent="-304800" algn="ctr" rtl="0">
              <a:lnSpc>
                <a:spcPct val="100000"/>
              </a:lnSpc>
              <a:spcBef>
                <a:spcPts val="400"/>
              </a:spcBef>
              <a:spcAft>
                <a:spcPts val="0"/>
              </a:spcAft>
              <a:buClr>
                <a:srgbClr val="000000"/>
              </a:buClr>
              <a:buSzPts val="1200"/>
              <a:buFont typeface="Proxima Nova"/>
              <a:buChar char="■"/>
              <a:defRPr sz="1200" b="0" i="0" u="none" strike="noStrike" cap="none">
                <a:solidFill>
                  <a:srgbClr val="000000"/>
                </a:solidFill>
                <a:latin typeface="Proxima Nova"/>
                <a:ea typeface="Proxima Nova"/>
                <a:cs typeface="Proxima Nova"/>
                <a:sym typeface="Proxima Nova"/>
              </a:defRPr>
            </a:lvl3pPr>
            <a:lvl4pPr marL="1828800" marR="0" lvl="3" indent="-304800" algn="ctr" rtl="0">
              <a:lnSpc>
                <a:spcPct val="100000"/>
              </a:lnSpc>
              <a:spcBef>
                <a:spcPts val="400"/>
              </a:spcBef>
              <a:spcAft>
                <a:spcPts val="0"/>
              </a:spcAft>
              <a:buClr>
                <a:srgbClr val="000000"/>
              </a:buClr>
              <a:buSzPts val="1200"/>
              <a:buFont typeface="Proxima Nova"/>
              <a:buChar char="●"/>
              <a:defRPr sz="1200" b="0" i="0" u="none" strike="noStrike" cap="none">
                <a:solidFill>
                  <a:srgbClr val="000000"/>
                </a:solidFill>
                <a:latin typeface="Proxima Nova"/>
                <a:ea typeface="Proxima Nova"/>
                <a:cs typeface="Proxima Nova"/>
                <a:sym typeface="Proxima Nova"/>
              </a:defRPr>
            </a:lvl4pPr>
            <a:lvl5pPr marL="2286000" marR="0" lvl="4" indent="-304800" algn="ctr" rtl="0">
              <a:lnSpc>
                <a:spcPct val="100000"/>
              </a:lnSpc>
              <a:spcBef>
                <a:spcPts val="400"/>
              </a:spcBef>
              <a:spcAft>
                <a:spcPts val="0"/>
              </a:spcAft>
              <a:buClr>
                <a:srgbClr val="000000"/>
              </a:buClr>
              <a:buSzPts val="1200"/>
              <a:buFont typeface="Proxima Nova"/>
              <a:buChar char="○"/>
              <a:defRPr sz="1200" b="0" i="0" u="none" strike="noStrike" cap="none">
                <a:solidFill>
                  <a:srgbClr val="000000"/>
                </a:solidFill>
                <a:latin typeface="Proxima Nova"/>
                <a:ea typeface="Proxima Nova"/>
                <a:cs typeface="Proxima Nova"/>
                <a:sym typeface="Proxima Nova"/>
              </a:defRPr>
            </a:lvl5pPr>
            <a:lvl6pPr marL="2743200" marR="0" lvl="5" indent="-304800" algn="ctr" rtl="0">
              <a:lnSpc>
                <a:spcPct val="100000"/>
              </a:lnSpc>
              <a:spcBef>
                <a:spcPts val="400"/>
              </a:spcBef>
              <a:spcAft>
                <a:spcPts val="0"/>
              </a:spcAft>
              <a:buClr>
                <a:srgbClr val="000000"/>
              </a:buClr>
              <a:buSzPts val="1200"/>
              <a:buFont typeface="Proxima Nova"/>
              <a:buChar char="■"/>
              <a:defRPr sz="1200" b="0" i="0" u="none" strike="noStrike" cap="none">
                <a:solidFill>
                  <a:srgbClr val="000000"/>
                </a:solidFill>
                <a:latin typeface="Proxima Nova"/>
                <a:ea typeface="Proxima Nova"/>
                <a:cs typeface="Proxima Nova"/>
                <a:sym typeface="Proxima Nova"/>
              </a:defRPr>
            </a:lvl6pPr>
            <a:lvl7pPr marL="3200400" marR="0" lvl="6" indent="-304800" algn="ctr" rtl="0">
              <a:lnSpc>
                <a:spcPct val="100000"/>
              </a:lnSpc>
              <a:spcBef>
                <a:spcPts val="400"/>
              </a:spcBef>
              <a:spcAft>
                <a:spcPts val="0"/>
              </a:spcAft>
              <a:buClr>
                <a:srgbClr val="000000"/>
              </a:buClr>
              <a:buSzPts val="1200"/>
              <a:buFont typeface="Proxima Nova"/>
              <a:buChar char="●"/>
              <a:defRPr sz="1200" b="0" i="0" u="none" strike="noStrike" cap="none">
                <a:solidFill>
                  <a:srgbClr val="000000"/>
                </a:solidFill>
                <a:latin typeface="Proxima Nova"/>
                <a:ea typeface="Proxima Nova"/>
                <a:cs typeface="Proxima Nova"/>
                <a:sym typeface="Proxima Nova"/>
              </a:defRPr>
            </a:lvl7pPr>
            <a:lvl8pPr marL="3657600" marR="0" lvl="7" indent="-304800" algn="ctr" rtl="0">
              <a:lnSpc>
                <a:spcPct val="100000"/>
              </a:lnSpc>
              <a:spcBef>
                <a:spcPts val="400"/>
              </a:spcBef>
              <a:spcAft>
                <a:spcPts val="0"/>
              </a:spcAft>
              <a:buClr>
                <a:srgbClr val="000000"/>
              </a:buClr>
              <a:buSzPts val="1200"/>
              <a:buFont typeface="Proxima Nova"/>
              <a:buChar char="○"/>
              <a:defRPr sz="1200" b="0" i="0" u="none" strike="noStrike" cap="none">
                <a:solidFill>
                  <a:srgbClr val="000000"/>
                </a:solidFill>
                <a:latin typeface="Proxima Nova"/>
                <a:ea typeface="Proxima Nova"/>
                <a:cs typeface="Proxima Nova"/>
                <a:sym typeface="Proxima Nova"/>
              </a:defRPr>
            </a:lvl8pPr>
            <a:lvl9pPr marL="4114800" marR="0" lvl="8" indent="-304800" algn="ctr" rtl="0">
              <a:lnSpc>
                <a:spcPct val="100000"/>
              </a:lnSpc>
              <a:spcBef>
                <a:spcPts val="400"/>
              </a:spcBef>
              <a:spcAft>
                <a:spcPts val="400"/>
              </a:spcAft>
              <a:buClr>
                <a:srgbClr val="000000"/>
              </a:buClr>
              <a:buSzPts val="1200"/>
              <a:buFont typeface="Proxima Nova"/>
              <a:buChar char="■"/>
              <a:defRPr sz="1200" b="0" i="0" u="none" strike="noStrike" cap="none">
                <a:solidFill>
                  <a:srgbClr val="000000"/>
                </a:solidFill>
                <a:latin typeface="Proxima Nova"/>
                <a:ea typeface="Proxima Nova"/>
                <a:cs typeface="Proxima Nova"/>
                <a:sym typeface="Proxima Nova"/>
              </a:defRPr>
            </a:lvl9pPr>
          </a:lstStyle>
          <a:p>
            <a:endParaRPr/>
          </a:p>
        </p:txBody>
      </p:sp>
      <p:pic>
        <p:nvPicPr>
          <p:cNvPr id="128" name="Google Shape;128;p33"/>
          <p:cNvPicPr preferRelativeResize="0"/>
          <p:nvPr/>
        </p:nvPicPr>
        <p:blipFill rotWithShape="1">
          <a:blip r:embed="rId2">
            <a:alphaModFix/>
          </a:blip>
          <a:srcRect/>
          <a:stretch/>
        </p:blipFill>
        <p:spPr>
          <a:xfrm>
            <a:off x="665082" y="4769500"/>
            <a:ext cx="858651" cy="164500"/>
          </a:xfrm>
          <a:prstGeom prst="rect">
            <a:avLst/>
          </a:prstGeom>
          <a:noFill/>
          <a:ln>
            <a:noFill/>
          </a:ln>
        </p:spPr>
      </p:pic>
      <p:sp>
        <p:nvSpPr>
          <p:cNvPr id="129" name="Google Shape;129;p33"/>
          <p:cNvSpPr txBox="1">
            <a:spLocks noGrp="1"/>
          </p:cNvSpPr>
          <p:nvPr>
            <p:ph type="sldNum" idx="12"/>
          </p:nvPr>
        </p:nvSpPr>
        <p:spPr>
          <a:xfrm>
            <a:off x="8472450" y="4712700"/>
            <a:ext cx="548700" cy="2781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
        <p:nvSpPr>
          <p:cNvPr id="130" name="Google Shape;130;p33"/>
          <p:cNvSpPr txBox="1"/>
          <p:nvPr/>
        </p:nvSpPr>
        <p:spPr>
          <a:xfrm>
            <a:off x="3763400" y="4731900"/>
            <a:ext cx="1603800" cy="239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999999"/>
                </a:solidFill>
                <a:highlight>
                  <a:srgbClr val="FFFFFF"/>
                </a:highlight>
                <a:latin typeface="Proxima Nova"/>
                <a:ea typeface="Proxima Nova"/>
                <a:cs typeface="Proxima Nova"/>
                <a:sym typeface="Proxima Nova"/>
              </a:rPr>
              <a:t>   For Internal use only      </a:t>
            </a:r>
            <a:endParaRPr sz="800" b="0" i="0" u="none" strike="noStrike" cap="none">
              <a:solidFill>
                <a:srgbClr val="999999"/>
              </a:solidFill>
              <a:highlight>
                <a:srgbClr val="FFFFFF"/>
              </a:highlight>
              <a:latin typeface="Proxima Nova"/>
              <a:ea typeface="Proxima Nova"/>
              <a:cs typeface="Proxima Nova"/>
              <a:sym typeface="Proxima Nova"/>
            </a:endParaRPr>
          </a:p>
        </p:txBody>
      </p:sp>
      <p:pic>
        <p:nvPicPr>
          <p:cNvPr id="131" name="Google Shape;131;p33"/>
          <p:cNvPicPr preferRelativeResize="0"/>
          <p:nvPr/>
        </p:nvPicPr>
        <p:blipFill rotWithShape="1">
          <a:blip r:embed="rId3">
            <a:alphaModFix/>
          </a:blip>
          <a:srcRect/>
          <a:stretch/>
        </p:blipFill>
        <p:spPr>
          <a:xfrm>
            <a:off x="0" y="4689200"/>
            <a:ext cx="614619" cy="457200"/>
          </a:xfrm>
          <a:prstGeom prst="rect">
            <a:avLst/>
          </a:prstGeom>
          <a:noFill/>
          <a:ln>
            <a:noFill/>
          </a:ln>
        </p:spPr>
      </p:pic>
      <p:sp>
        <p:nvSpPr>
          <p:cNvPr id="132" name="Google Shape;132;p33"/>
          <p:cNvSpPr txBox="1">
            <a:spLocks noGrp="1"/>
          </p:cNvSpPr>
          <p:nvPr>
            <p:ph type="title"/>
          </p:nvPr>
        </p:nvSpPr>
        <p:spPr>
          <a:xfrm>
            <a:off x="469650" y="287550"/>
            <a:ext cx="8217300" cy="627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accent1"/>
              </a:buClr>
              <a:buSzPts val="2400"/>
              <a:buFont typeface="Proxima Nova"/>
              <a:buNone/>
              <a:defRPr sz="2400" b="1" i="0" u="none" strike="noStrike" cap="none">
                <a:solidFill>
                  <a:schemeClr val="accent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1656">
          <p15:clr>
            <a:srgbClr val="FA7B17"/>
          </p15:clr>
        </p15:guide>
        <p15:guide id="2" pos="2880">
          <p15:clr>
            <a:srgbClr val="FA7B17"/>
          </p15:clr>
        </p15:guide>
        <p15:guide id="3" pos="288">
          <p15:clr>
            <a:srgbClr val="FA7B17"/>
          </p15:clr>
        </p15:guide>
        <p15:guide id="4" pos="5472">
          <p15:clr>
            <a:srgbClr val="FA7B17"/>
          </p15:clr>
        </p15:guide>
        <p15:guide id="5" orient="horz" pos="2952">
          <p15:clr>
            <a:srgbClr val="FA7B17"/>
          </p15:clr>
        </p15:guide>
        <p15:guide id="6" orient="horz" pos="576">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 you 1">
  <p:cSld name="CUSTOM_2">
    <p:spTree>
      <p:nvGrpSpPr>
        <p:cNvPr id="1" name="Shape 133"/>
        <p:cNvGrpSpPr/>
        <p:nvPr/>
      </p:nvGrpSpPr>
      <p:grpSpPr>
        <a:xfrm>
          <a:off x="0" y="0"/>
          <a:ext cx="0" cy="0"/>
          <a:chOff x="0" y="0"/>
          <a:chExt cx="0" cy="0"/>
        </a:xfrm>
      </p:grpSpPr>
      <p:sp>
        <p:nvSpPr>
          <p:cNvPr id="134" name="Google Shape;134;p34"/>
          <p:cNvSpPr txBox="1"/>
          <p:nvPr/>
        </p:nvSpPr>
        <p:spPr>
          <a:xfrm>
            <a:off x="2099100" y="1456925"/>
            <a:ext cx="5262000" cy="800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400"/>
              <a:buFont typeface="Arial"/>
              <a:buNone/>
            </a:pPr>
            <a:r>
              <a:rPr lang="en" sz="4400" b="0" i="0" u="none" strike="noStrike" cap="none">
                <a:solidFill>
                  <a:schemeClr val="accent1"/>
                </a:solidFill>
                <a:latin typeface="Proxima Nova"/>
                <a:ea typeface="Proxima Nova"/>
                <a:cs typeface="Proxima Nova"/>
                <a:sym typeface="Proxima Nova"/>
              </a:rPr>
              <a:t>THANK YOU</a:t>
            </a:r>
            <a:endParaRPr sz="4400" b="0" i="0" u="none" strike="noStrike" cap="none">
              <a:solidFill>
                <a:schemeClr val="accent1"/>
              </a:solidFill>
              <a:latin typeface="Proxima Nova"/>
              <a:ea typeface="Proxima Nova"/>
              <a:cs typeface="Proxima Nova"/>
              <a:sym typeface="Proxima Nova"/>
            </a:endParaRPr>
          </a:p>
        </p:txBody>
      </p:sp>
      <p:sp>
        <p:nvSpPr>
          <p:cNvPr id="135" name="Google Shape;135;p34"/>
          <p:cNvSpPr txBox="1">
            <a:spLocks noGrp="1"/>
          </p:cNvSpPr>
          <p:nvPr>
            <p:ph type="subTitle" idx="1"/>
          </p:nvPr>
        </p:nvSpPr>
        <p:spPr>
          <a:xfrm>
            <a:off x="2092775" y="2305650"/>
            <a:ext cx="5271900" cy="3207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800"/>
              <a:buFont typeface="Proxima Nova Semibold"/>
              <a:buNone/>
              <a:defRPr sz="1800" b="0" i="0" u="none" strike="noStrike" cap="none">
                <a:solidFill>
                  <a:srgbClr val="000000"/>
                </a:solidFill>
                <a:latin typeface="Proxima Nova Semibold"/>
                <a:ea typeface="Proxima Nova Semibold"/>
                <a:cs typeface="Proxima Nova Semibold"/>
                <a:sym typeface="Proxima Nova Semibold"/>
              </a:defRPr>
            </a:lvl1pPr>
            <a:lvl2pPr marR="0" lvl="1" algn="l" rtl="0">
              <a:lnSpc>
                <a:spcPct val="100000"/>
              </a:lnSpc>
              <a:spcBef>
                <a:spcPts val="0"/>
              </a:spcBef>
              <a:spcAft>
                <a:spcPts val="0"/>
              </a:spcAft>
              <a:buClr>
                <a:srgbClr val="000000"/>
              </a:buClr>
              <a:buSzPts val="1800"/>
              <a:buFont typeface="Proxima Nova Semibold"/>
              <a:buNone/>
              <a:defRPr sz="1800" b="0" i="0" u="none" strike="noStrike" cap="none">
                <a:solidFill>
                  <a:srgbClr val="000000"/>
                </a:solidFill>
                <a:latin typeface="Proxima Nova Semibold"/>
                <a:ea typeface="Proxima Nova Semibold"/>
                <a:cs typeface="Proxima Nova Semibold"/>
                <a:sym typeface="Proxima Nova Semibold"/>
              </a:defRPr>
            </a:lvl2pPr>
            <a:lvl3pPr marR="0" lvl="2" algn="l" rtl="0">
              <a:lnSpc>
                <a:spcPct val="100000"/>
              </a:lnSpc>
              <a:spcBef>
                <a:spcPts val="0"/>
              </a:spcBef>
              <a:spcAft>
                <a:spcPts val="0"/>
              </a:spcAft>
              <a:buClr>
                <a:srgbClr val="000000"/>
              </a:buClr>
              <a:buSzPts val="1800"/>
              <a:buFont typeface="Proxima Nova Semibold"/>
              <a:buNone/>
              <a:defRPr sz="1800" b="0" i="0" u="none" strike="noStrike" cap="none">
                <a:solidFill>
                  <a:srgbClr val="000000"/>
                </a:solidFill>
                <a:latin typeface="Proxima Nova Semibold"/>
                <a:ea typeface="Proxima Nova Semibold"/>
                <a:cs typeface="Proxima Nova Semibold"/>
                <a:sym typeface="Proxima Nova Semibold"/>
              </a:defRPr>
            </a:lvl3pPr>
            <a:lvl4pPr marR="0" lvl="3" algn="l" rtl="0">
              <a:lnSpc>
                <a:spcPct val="100000"/>
              </a:lnSpc>
              <a:spcBef>
                <a:spcPts val="0"/>
              </a:spcBef>
              <a:spcAft>
                <a:spcPts val="0"/>
              </a:spcAft>
              <a:buClr>
                <a:srgbClr val="000000"/>
              </a:buClr>
              <a:buSzPts val="1800"/>
              <a:buFont typeface="Proxima Nova Semibold"/>
              <a:buNone/>
              <a:defRPr sz="1800" b="0" i="0" u="none" strike="noStrike" cap="none">
                <a:solidFill>
                  <a:srgbClr val="000000"/>
                </a:solidFill>
                <a:latin typeface="Proxima Nova Semibold"/>
                <a:ea typeface="Proxima Nova Semibold"/>
                <a:cs typeface="Proxima Nova Semibold"/>
                <a:sym typeface="Proxima Nova Semibold"/>
              </a:defRPr>
            </a:lvl4pPr>
            <a:lvl5pPr marR="0" lvl="4" algn="l" rtl="0">
              <a:lnSpc>
                <a:spcPct val="100000"/>
              </a:lnSpc>
              <a:spcBef>
                <a:spcPts val="0"/>
              </a:spcBef>
              <a:spcAft>
                <a:spcPts val="0"/>
              </a:spcAft>
              <a:buClr>
                <a:srgbClr val="000000"/>
              </a:buClr>
              <a:buSzPts val="1800"/>
              <a:buFont typeface="Proxima Nova Semibold"/>
              <a:buNone/>
              <a:defRPr sz="1800" b="0" i="0" u="none" strike="noStrike" cap="none">
                <a:solidFill>
                  <a:srgbClr val="000000"/>
                </a:solidFill>
                <a:latin typeface="Proxima Nova Semibold"/>
                <a:ea typeface="Proxima Nova Semibold"/>
                <a:cs typeface="Proxima Nova Semibold"/>
                <a:sym typeface="Proxima Nova Semibold"/>
              </a:defRPr>
            </a:lvl5pPr>
            <a:lvl6pPr marR="0" lvl="5" algn="l" rtl="0">
              <a:lnSpc>
                <a:spcPct val="100000"/>
              </a:lnSpc>
              <a:spcBef>
                <a:spcPts val="0"/>
              </a:spcBef>
              <a:spcAft>
                <a:spcPts val="0"/>
              </a:spcAft>
              <a:buClr>
                <a:srgbClr val="000000"/>
              </a:buClr>
              <a:buSzPts val="1800"/>
              <a:buFont typeface="Proxima Nova Semibold"/>
              <a:buNone/>
              <a:defRPr sz="1800" b="0" i="0" u="none" strike="noStrike" cap="none">
                <a:solidFill>
                  <a:srgbClr val="000000"/>
                </a:solidFill>
                <a:latin typeface="Proxima Nova Semibold"/>
                <a:ea typeface="Proxima Nova Semibold"/>
                <a:cs typeface="Proxima Nova Semibold"/>
                <a:sym typeface="Proxima Nova Semibold"/>
              </a:defRPr>
            </a:lvl6pPr>
            <a:lvl7pPr marR="0" lvl="6" algn="l" rtl="0">
              <a:lnSpc>
                <a:spcPct val="100000"/>
              </a:lnSpc>
              <a:spcBef>
                <a:spcPts val="0"/>
              </a:spcBef>
              <a:spcAft>
                <a:spcPts val="0"/>
              </a:spcAft>
              <a:buClr>
                <a:srgbClr val="000000"/>
              </a:buClr>
              <a:buSzPts val="1800"/>
              <a:buFont typeface="Proxima Nova Semibold"/>
              <a:buNone/>
              <a:defRPr sz="1800" b="0" i="0" u="none" strike="noStrike" cap="none">
                <a:solidFill>
                  <a:srgbClr val="000000"/>
                </a:solidFill>
                <a:latin typeface="Proxima Nova Semibold"/>
                <a:ea typeface="Proxima Nova Semibold"/>
                <a:cs typeface="Proxima Nova Semibold"/>
                <a:sym typeface="Proxima Nova Semibold"/>
              </a:defRPr>
            </a:lvl7pPr>
            <a:lvl8pPr marR="0" lvl="7" algn="l" rtl="0">
              <a:lnSpc>
                <a:spcPct val="100000"/>
              </a:lnSpc>
              <a:spcBef>
                <a:spcPts val="0"/>
              </a:spcBef>
              <a:spcAft>
                <a:spcPts val="0"/>
              </a:spcAft>
              <a:buClr>
                <a:srgbClr val="000000"/>
              </a:buClr>
              <a:buSzPts val="1800"/>
              <a:buFont typeface="Proxima Nova Semibold"/>
              <a:buNone/>
              <a:defRPr sz="1800" b="0" i="0" u="none" strike="noStrike" cap="none">
                <a:solidFill>
                  <a:srgbClr val="000000"/>
                </a:solidFill>
                <a:latin typeface="Proxima Nova Semibold"/>
                <a:ea typeface="Proxima Nova Semibold"/>
                <a:cs typeface="Proxima Nova Semibold"/>
                <a:sym typeface="Proxima Nova Semibold"/>
              </a:defRPr>
            </a:lvl8pPr>
            <a:lvl9pPr marR="0" lvl="8" algn="l" rtl="0">
              <a:lnSpc>
                <a:spcPct val="100000"/>
              </a:lnSpc>
              <a:spcBef>
                <a:spcPts val="0"/>
              </a:spcBef>
              <a:spcAft>
                <a:spcPts val="0"/>
              </a:spcAft>
              <a:buClr>
                <a:srgbClr val="000000"/>
              </a:buClr>
              <a:buSzPts val="1800"/>
              <a:buFont typeface="Proxima Nova Semibold"/>
              <a:buNone/>
              <a:defRPr sz="1800" b="0" i="0" u="none" strike="noStrike" cap="none">
                <a:solidFill>
                  <a:srgbClr val="000000"/>
                </a:solidFill>
                <a:latin typeface="Proxima Nova Semibold"/>
                <a:ea typeface="Proxima Nova Semibold"/>
                <a:cs typeface="Proxima Nova Semibold"/>
                <a:sym typeface="Proxima Nova Semibold"/>
              </a:defRPr>
            </a:lvl9pPr>
          </a:lstStyle>
          <a:p>
            <a:endParaRPr/>
          </a:p>
        </p:txBody>
      </p:sp>
      <p:pic>
        <p:nvPicPr>
          <p:cNvPr id="136" name="Google Shape;136;p34"/>
          <p:cNvPicPr preferRelativeResize="0"/>
          <p:nvPr/>
        </p:nvPicPr>
        <p:blipFill rotWithShape="1">
          <a:blip r:embed="rId2">
            <a:alphaModFix/>
          </a:blip>
          <a:srcRect l="75973" b="53060"/>
          <a:stretch/>
        </p:blipFill>
        <p:spPr>
          <a:xfrm>
            <a:off x="0" y="3412175"/>
            <a:ext cx="2049152" cy="1731325"/>
          </a:xfrm>
          <a:prstGeom prst="rect">
            <a:avLst/>
          </a:prstGeom>
          <a:noFill/>
          <a:ln>
            <a:noFill/>
          </a:ln>
        </p:spPr>
      </p:pic>
      <p:sp>
        <p:nvSpPr>
          <p:cNvPr id="137" name="Google Shape;137;p34"/>
          <p:cNvSpPr txBox="1"/>
          <p:nvPr/>
        </p:nvSpPr>
        <p:spPr>
          <a:xfrm>
            <a:off x="2166200" y="3363550"/>
            <a:ext cx="6489000" cy="1189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accent1"/>
                </a:solidFill>
                <a:latin typeface="Proxima Nova Semibold"/>
                <a:ea typeface="Proxima Nova Semibold"/>
                <a:cs typeface="Proxima Nova Semibold"/>
                <a:sym typeface="Proxima Nova Semibold"/>
              </a:rPr>
              <a:t>About Relevantz</a:t>
            </a:r>
            <a:endParaRPr sz="1400" b="0" i="0" u="none" strike="noStrike" cap="none">
              <a:solidFill>
                <a:schemeClr val="accent1"/>
              </a:solidFill>
              <a:latin typeface="Proxima Nova Semibold"/>
              <a:ea typeface="Proxima Nova Semibold"/>
              <a:cs typeface="Proxima Nova Semibold"/>
              <a:sym typeface="Proxima Nova Semibold"/>
            </a:endParaRPr>
          </a:p>
          <a:p>
            <a:pPr marL="0" marR="0" lvl="0" indent="0" algn="l" rtl="0">
              <a:lnSpc>
                <a:spcPct val="100000"/>
              </a:lnSpc>
              <a:spcBef>
                <a:spcPts val="400"/>
              </a:spcBef>
              <a:spcAft>
                <a:spcPts val="0"/>
              </a:spcAft>
              <a:buClr>
                <a:schemeClr val="dk1"/>
              </a:buClr>
              <a:buSzPts val="1100"/>
              <a:buFont typeface="Arial"/>
              <a:buNone/>
            </a:pPr>
            <a:r>
              <a:rPr lang="en" sz="1000" b="0" i="0" u="none" strike="noStrike" cap="none">
                <a:solidFill>
                  <a:srgbClr val="000000"/>
                </a:solidFill>
                <a:latin typeface="Proxima Nova"/>
                <a:ea typeface="Proxima Nova"/>
                <a:cs typeface="Proxima Nova"/>
                <a:sym typeface="Proxima Nova"/>
              </a:rPr>
              <a:t>Relevantz Technology Services Inc. has been delivering relevant technology solutions to help improve lives for 25 years. Our team of 1200+ software engineers across 5 global offices serve customers across the finance, healthcare, insurance, media, telecom, retail, and technology sectors. Learn more at</a:t>
            </a:r>
            <a:r>
              <a:rPr lang="en" sz="1000" b="0" i="0" u="none" strike="noStrike" cap="none">
                <a:solidFill>
                  <a:srgbClr val="000000"/>
                </a:solidFill>
                <a:uFill>
                  <a:noFill/>
                </a:uFill>
                <a:latin typeface="Proxima Nova"/>
                <a:ea typeface="Proxima Nova"/>
                <a:cs typeface="Proxima Nova"/>
                <a:sym typeface="Proxima Nova"/>
                <a:hlinkClick r:id="rId3">
                  <a:extLst>
                    <a:ext uri="{A12FA001-AC4F-418D-AE19-62706E023703}">
                      <ahyp:hlinkClr xmlns:ahyp="http://schemas.microsoft.com/office/drawing/2018/hyperlinkcolor" val="tx"/>
                    </a:ext>
                  </a:extLst>
                </a:hlinkClick>
              </a:rPr>
              <a:t> </a:t>
            </a:r>
            <a:r>
              <a:rPr lang="en" sz="1000" b="0" i="0" u="none" strike="noStrike" cap="none">
                <a:solidFill>
                  <a:schemeClr val="accent1"/>
                </a:solidFill>
                <a:uFill>
                  <a:noFill/>
                </a:uFill>
                <a:latin typeface="Proxima Nova Semibold"/>
                <a:ea typeface="Proxima Nova Semibold"/>
                <a:cs typeface="Proxima Nova Semibold"/>
                <a:sym typeface="Proxima Nova Semibold"/>
                <a:hlinkClick r:id="rId4">
                  <a:extLst>
                    <a:ext uri="{A12FA001-AC4F-418D-AE19-62706E023703}">
                      <ahyp:hlinkClr xmlns:ahyp="http://schemas.microsoft.com/office/drawing/2018/hyperlinkcolor" val="tx"/>
                    </a:ext>
                  </a:extLst>
                </a:hlinkClick>
              </a:rPr>
              <a:t>www.relevantz.com</a:t>
            </a:r>
            <a:r>
              <a:rPr lang="en" sz="1000" b="0" i="0" u="none" strike="noStrike" cap="none">
                <a:solidFill>
                  <a:srgbClr val="000000"/>
                </a:solidFill>
                <a:latin typeface="Proxima Nova"/>
                <a:ea typeface="Proxima Nova"/>
                <a:cs typeface="Proxima Nova"/>
                <a:sym typeface="Proxima Nova"/>
              </a:rPr>
              <a:t> or </a:t>
            </a:r>
            <a:r>
              <a:rPr lang="en" sz="1000" b="0" i="0" u="none" strike="noStrike" cap="none">
                <a:solidFill>
                  <a:schemeClr val="accent1"/>
                </a:solidFill>
                <a:uFill>
                  <a:noFill/>
                </a:uFill>
                <a:latin typeface="Proxima Nova"/>
                <a:ea typeface="Proxima Nova"/>
                <a:cs typeface="Proxima Nova"/>
                <a:sym typeface="Proxima Nova"/>
                <a:hlinkClick r:id="rId5">
                  <a:extLst>
                    <a:ext uri="{A12FA001-AC4F-418D-AE19-62706E023703}">
                      <ahyp:hlinkClr xmlns:ahyp="http://schemas.microsoft.com/office/drawing/2018/hyperlinkcolor" val="tx"/>
                    </a:ext>
                  </a:extLst>
                </a:hlinkClick>
              </a:rPr>
              <a:t>@relevantz</a:t>
            </a:r>
            <a:endParaRPr sz="1000" b="0" i="0" u="none" strike="noStrike" cap="none">
              <a:solidFill>
                <a:schemeClr val="accent1"/>
              </a:solidFill>
              <a:latin typeface="Proxima Nova Semibold"/>
              <a:ea typeface="Proxima Nova Semibold"/>
              <a:cs typeface="Proxima Nova Semibold"/>
              <a:sym typeface="Proxima Nova Semibold"/>
            </a:endParaRPr>
          </a:p>
          <a:p>
            <a:pPr marL="0" marR="0" lvl="0" indent="0" algn="l" rtl="0">
              <a:lnSpc>
                <a:spcPct val="100000"/>
              </a:lnSpc>
              <a:spcBef>
                <a:spcPts val="400"/>
              </a:spcBef>
              <a:spcAft>
                <a:spcPts val="0"/>
              </a:spcAft>
              <a:buClr>
                <a:schemeClr val="dk1"/>
              </a:buClr>
              <a:buSzPts val="1100"/>
              <a:buFont typeface="Arial"/>
              <a:buNone/>
            </a:pPr>
            <a:endParaRPr sz="1000" b="0" i="0" u="none" strike="noStrike" cap="none">
              <a:solidFill>
                <a:srgbClr val="000000"/>
              </a:solidFill>
              <a:latin typeface="Proxima Nova Semibold"/>
              <a:ea typeface="Proxima Nova Semibold"/>
              <a:cs typeface="Proxima Nova Semibold"/>
              <a:sym typeface="Proxima Nova Semibold"/>
            </a:endParaRPr>
          </a:p>
          <a:p>
            <a:pPr marL="0" marR="0" lvl="0" indent="0" algn="l" rtl="0">
              <a:lnSpc>
                <a:spcPct val="100000"/>
              </a:lnSpc>
              <a:spcBef>
                <a:spcPts val="400"/>
              </a:spcBef>
              <a:spcAft>
                <a:spcPts val="400"/>
              </a:spcAft>
              <a:buClr>
                <a:schemeClr val="dk1"/>
              </a:buClr>
              <a:buSzPts val="1100"/>
              <a:buFont typeface="Arial"/>
              <a:buNone/>
            </a:pPr>
            <a:r>
              <a:rPr lang="en" sz="1000" b="0" i="0" u="none" strike="noStrike" cap="none">
                <a:solidFill>
                  <a:srgbClr val="000000"/>
                </a:solidFill>
                <a:latin typeface="Proxima Nova"/>
                <a:ea typeface="Proxima Nova"/>
                <a:cs typeface="Proxima Nova"/>
                <a:sym typeface="Proxima Nova"/>
              </a:rPr>
              <a:t>© 2022 Relevantz Technology Services, Inc. All rights reserved</a:t>
            </a:r>
            <a:endParaRPr sz="1000" b="0" i="0" u="none" strike="noStrike" cap="none">
              <a:solidFill>
                <a:srgbClr val="000000"/>
              </a:solidFill>
              <a:latin typeface="Proxima Nova"/>
              <a:ea typeface="Proxima Nova"/>
              <a:cs typeface="Proxima Nova"/>
              <a:sym typeface="Proxima Nova"/>
            </a:endParaRPr>
          </a:p>
        </p:txBody>
      </p:sp>
      <p:sp>
        <p:nvSpPr>
          <p:cNvPr id="138" name="Google Shape;138;p34"/>
          <p:cNvSpPr/>
          <p:nvPr/>
        </p:nvSpPr>
        <p:spPr>
          <a:xfrm>
            <a:off x="2166199" y="3057550"/>
            <a:ext cx="6492300" cy="27900"/>
          </a:xfrm>
          <a:prstGeom prst="rect">
            <a:avLst/>
          </a:prstGeom>
          <a:gradFill>
            <a:gsLst>
              <a:gs pos="0">
                <a:srgbClr val="82297B"/>
              </a:gs>
              <a:gs pos="100000">
                <a:srgbClr val="BF215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p:txBody>
      </p:sp>
      <p:pic>
        <p:nvPicPr>
          <p:cNvPr id="139" name="Google Shape;139;p34"/>
          <p:cNvPicPr preferRelativeResize="0"/>
          <p:nvPr/>
        </p:nvPicPr>
        <p:blipFill rotWithShape="1">
          <a:blip r:embed="rId6">
            <a:alphaModFix/>
          </a:blip>
          <a:srcRect/>
          <a:stretch/>
        </p:blipFill>
        <p:spPr>
          <a:xfrm>
            <a:off x="6869500" y="422954"/>
            <a:ext cx="1785676" cy="4159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break  - White ">
  <p:cSld name="TITLE_1_1_1_1_1_1_1_1_1_1_1_1_1_2">
    <p:bg>
      <p:bgPr>
        <a:noFill/>
        <a:effectLst/>
      </p:bgPr>
    </p:bg>
    <p:spTree>
      <p:nvGrpSpPr>
        <p:cNvPr id="1" name="Shape 12"/>
        <p:cNvGrpSpPr/>
        <p:nvPr/>
      </p:nvGrpSpPr>
      <p:grpSpPr>
        <a:xfrm>
          <a:off x="0" y="0"/>
          <a:ext cx="0" cy="0"/>
          <a:chOff x="0" y="0"/>
          <a:chExt cx="0" cy="0"/>
        </a:xfrm>
      </p:grpSpPr>
      <p:sp>
        <p:nvSpPr>
          <p:cNvPr id="13" name="Google Shape;13;p20"/>
          <p:cNvSpPr txBox="1">
            <a:spLocks noGrp="1"/>
          </p:cNvSpPr>
          <p:nvPr>
            <p:ph type="title"/>
          </p:nvPr>
        </p:nvSpPr>
        <p:spPr>
          <a:xfrm>
            <a:off x="457200" y="1070150"/>
            <a:ext cx="4769100" cy="25554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accent1"/>
              </a:buClr>
              <a:buSzPts val="4000"/>
              <a:buFont typeface="Proxima Nova"/>
              <a:buNone/>
              <a:defRPr sz="4000" b="0" i="0" u="none" strike="noStrike" cap="none">
                <a:solidFill>
                  <a:schemeClr val="accent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 name="Google Shape;14;p20"/>
          <p:cNvSpPr/>
          <p:nvPr/>
        </p:nvSpPr>
        <p:spPr>
          <a:xfrm rot="10800000" flipH="1">
            <a:off x="457200" y="809428"/>
            <a:ext cx="3276300" cy="104400"/>
          </a:xfrm>
          <a:prstGeom prst="rect">
            <a:avLst/>
          </a:prstGeom>
          <a:gradFill>
            <a:gsLst>
              <a:gs pos="0">
                <a:srgbClr val="82297B"/>
              </a:gs>
              <a:gs pos="100000">
                <a:srgbClr val="BF215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p:txBody>
      </p:sp>
      <p:pic>
        <p:nvPicPr>
          <p:cNvPr id="15" name="Google Shape;15;p20"/>
          <p:cNvPicPr preferRelativeResize="0"/>
          <p:nvPr/>
        </p:nvPicPr>
        <p:blipFill rotWithShape="1">
          <a:blip r:embed="rId2">
            <a:alphaModFix/>
          </a:blip>
          <a:srcRect t="835" b="835"/>
          <a:stretch/>
        </p:blipFill>
        <p:spPr>
          <a:xfrm>
            <a:off x="7828161" y="4769500"/>
            <a:ext cx="858649" cy="164500"/>
          </a:xfrm>
          <a:prstGeom prst="rect">
            <a:avLst/>
          </a:prstGeom>
          <a:noFill/>
          <a:ln>
            <a:noFill/>
          </a:ln>
        </p:spPr>
      </p:pic>
      <p:pic>
        <p:nvPicPr>
          <p:cNvPr id="16" name="Google Shape;16;p20"/>
          <p:cNvPicPr preferRelativeResize="0"/>
          <p:nvPr/>
        </p:nvPicPr>
        <p:blipFill rotWithShape="1">
          <a:blip r:embed="rId3">
            <a:alphaModFix/>
          </a:blip>
          <a:srcRect/>
          <a:stretch/>
        </p:blipFill>
        <p:spPr>
          <a:xfrm>
            <a:off x="665082" y="4769500"/>
            <a:ext cx="858651" cy="164500"/>
          </a:xfrm>
          <a:prstGeom prst="rect">
            <a:avLst/>
          </a:prstGeom>
          <a:noFill/>
          <a:ln>
            <a:noFill/>
          </a:ln>
        </p:spPr>
      </p:pic>
      <p:pic>
        <p:nvPicPr>
          <p:cNvPr id="17" name="Google Shape;17;p20"/>
          <p:cNvPicPr preferRelativeResize="0"/>
          <p:nvPr/>
        </p:nvPicPr>
        <p:blipFill rotWithShape="1">
          <a:blip r:embed="rId4">
            <a:alphaModFix/>
          </a:blip>
          <a:srcRect/>
          <a:stretch/>
        </p:blipFill>
        <p:spPr>
          <a:xfrm>
            <a:off x="0" y="4689200"/>
            <a:ext cx="614619" cy="4572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56">
          <p15:clr>
            <a:srgbClr val="FA7B17"/>
          </p15:clr>
        </p15:guide>
        <p15:guide id="2" pos="2880">
          <p15:clr>
            <a:srgbClr val="FA7B17"/>
          </p15:clr>
        </p15:guide>
        <p15:guide id="3" pos="288">
          <p15:clr>
            <a:srgbClr val="FA7B17"/>
          </p15:clr>
        </p15:guide>
        <p15:guide id="4" pos="5472">
          <p15:clr>
            <a:srgbClr val="FA7B17"/>
          </p15:clr>
        </p15:guide>
        <p15:guide id="5" orient="horz" pos="2952">
          <p15:clr>
            <a:srgbClr val="FA7B17"/>
          </p15:clr>
        </p15:guide>
        <p15:guide id="6" orient="horz" pos="576">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hank you 1">
  <p:cSld name="CUSTOM_2">
    <p:spTree>
      <p:nvGrpSpPr>
        <p:cNvPr id="1" name="Shape 18"/>
        <p:cNvGrpSpPr/>
        <p:nvPr/>
      </p:nvGrpSpPr>
      <p:grpSpPr>
        <a:xfrm>
          <a:off x="0" y="0"/>
          <a:ext cx="0" cy="0"/>
          <a:chOff x="0" y="0"/>
          <a:chExt cx="0" cy="0"/>
        </a:xfrm>
      </p:grpSpPr>
      <p:sp>
        <p:nvSpPr>
          <p:cNvPr id="19" name="Google Shape;19;p23"/>
          <p:cNvSpPr txBox="1"/>
          <p:nvPr/>
        </p:nvSpPr>
        <p:spPr>
          <a:xfrm>
            <a:off x="2099100" y="1456925"/>
            <a:ext cx="5262000" cy="800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400"/>
              <a:buFont typeface="Arial"/>
              <a:buNone/>
            </a:pPr>
            <a:r>
              <a:rPr lang="en" sz="4400" b="0" i="0" u="none" strike="noStrike" cap="none">
                <a:solidFill>
                  <a:schemeClr val="accent1"/>
                </a:solidFill>
                <a:latin typeface="Proxima Nova"/>
                <a:ea typeface="Proxima Nova"/>
                <a:cs typeface="Proxima Nova"/>
                <a:sym typeface="Proxima Nova"/>
              </a:rPr>
              <a:t>THANK YOU</a:t>
            </a:r>
            <a:endParaRPr sz="4400" b="0" i="0" u="none" strike="noStrike" cap="none">
              <a:solidFill>
                <a:schemeClr val="accent1"/>
              </a:solidFill>
              <a:latin typeface="Proxima Nova"/>
              <a:ea typeface="Proxima Nova"/>
              <a:cs typeface="Proxima Nova"/>
              <a:sym typeface="Proxima Nova"/>
            </a:endParaRPr>
          </a:p>
        </p:txBody>
      </p:sp>
      <p:sp>
        <p:nvSpPr>
          <p:cNvPr id="20" name="Google Shape;20;p23"/>
          <p:cNvSpPr txBox="1">
            <a:spLocks noGrp="1"/>
          </p:cNvSpPr>
          <p:nvPr>
            <p:ph type="subTitle" idx="1"/>
          </p:nvPr>
        </p:nvSpPr>
        <p:spPr>
          <a:xfrm>
            <a:off x="2092775" y="2305650"/>
            <a:ext cx="5271900" cy="3207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800"/>
              <a:buFont typeface="Proxima Nova Semibold"/>
              <a:buNone/>
              <a:defRPr sz="1800" b="0" i="0" u="none" strike="noStrike" cap="none">
                <a:solidFill>
                  <a:srgbClr val="000000"/>
                </a:solidFill>
                <a:latin typeface="Proxima Nova Semibold"/>
                <a:ea typeface="Proxima Nova Semibold"/>
                <a:cs typeface="Proxima Nova Semibold"/>
                <a:sym typeface="Proxima Nova Semibold"/>
              </a:defRPr>
            </a:lvl1pPr>
            <a:lvl2pPr marR="0" lvl="1" algn="l" rtl="0">
              <a:lnSpc>
                <a:spcPct val="100000"/>
              </a:lnSpc>
              <a:spcBef>
                <a:spcPts val="0"/>
              </a:spcBef>
              <a:spcAft>
                <a:spcPts val="0"/>
              </a:spcAft>
              <a:buClr>
                <a:srgbClr val="000000"/>
              </a:buClr>
              <a:buSzPts val="1800"/>
              <a:buFont typeface="Proxima Nova Semibold"/>
              <a:buNone/>
              <a:defRPr sz="1800" b="0" i="0" u="none" strike="noStrike" cap="none">
                <a:solidFill>
                  <a:srgbClr val="000000"/>
                </a:solidFill>
                <a:latin typeface="Proxima Nova Semibold"/>
                <a:ea typeface="Proxima Nova Semibold"/>
                <a:cs typeface="Proxima Nova Semibold"/>
                <a:sym typeface="Proxima Nova Semibold"/>
              </a:defRPr>
            </a:lvl2pPr>
            <a:lvl3pPr marR="0" lvl="2" algn="l" rtl="0">
              <a:lnSpc>
                <a:spcPct val="100000"/>
              </a:lnSpc>
              <a:spcBef>
                <a:spcPts val="0"/>
              </a:spcBef>
              <a:spcAft>
                <a:spcPts val="0"/>
              </a:spcAft>
              <a:buClr>
                <a:srgbClr val="000000"/>
              </a:buClr>
              <a:buSzPts val="1800"/>
              <a:buFont typeface="Proxima Nova Semibold"/>
              <a:buNone/>
              <a:defRPr sz="1800" b="0" i="0" u="none" strike="noStrike" cap="none">
                <a:solidFill>
                  <a:srgbClr val="000000"/>
                </a:solidFill>
                <a:latin typeface="Proxima Nova Semibold"/>
                <a:ea typeface="Proxima Nova Semibold"/>
                <a:cs typeface="Proxima Nova Semibold"/>
                <a:sym typeface="Proxima Nova Semibold"/>
              </a:defRPr>
            </a:lvl3pPr>
            <a:lvl4pPr marR="0" lvl="3" algn="l" rtl="0">
              <a:lnSpc>
                <a:spcPct val="100000"/>
              </a:lnSpc>
              <a:spcBef>
                <a:spcPts val="0"/>
              </a:spcBef>
              <a:spcAft>
                <a:spcPts val="0"/>
              </a:spcAft>
              <a:buClr>
                <a:srgbClr val="000000"/>
              </a:buClr>
              <a:buSzPts val="1800"/>
              <a:buFont typeface="Proxima Nova Semibold"/>
              <a:buNone/>
              <a:defRPr sz="1800" b="0" i="0" u="none" strike="noStrike" cap="none">
                <a:solidFill>
                  <a:srgbClr val="000000"/>
                </a:solidFill>
                <a:latin typeface="Proxima Nova Semibold"/>
                <a:ea typeface="Proxima Nova Semibold"/>
                <a:cs typeface="Proxima Nova Semibold"/>
                <a:sym typeface="Proxima Nova Semibold"/>
              </a:defRPr>
            </a:lvl4pPr>
            <a:lvl5pPr marR="0" lvl="4" algn="l" rtl="0">
              <a:lnSpc>
                <a:spcPct val="100000"/>
              </a:lnSpc>
              <a:spcBef>
                <a:spcPts val="0"/>
              </a:spcBef>
              <a:spcAft>
                <a:spcPts val="0"/>
              </a:spcAft>
              <a:buClr>
                <a:srgbClr val="000000"/>
              </a:buClr>
              <a:buSzPts val="1800"/>
              <a:buFont typeface="Proxima Nova Semibold"/>
              <a:buNone/>
              <a:defRPr sz="1800" b="0" i="0" u="none" strike="noStrike" cap="none">
                <a:solidFill>
                  <a:srgbClr val="000000"/>
                </a:solidFill>
                <a:latin typeface="Proxima Nova Semibold"/>
                <a:ea typeface="Proxima Nova Semibold"/>
                <a:cs typeface="Proxima Nova Semibold"/>
                <a:sym typeface="Proxima Nova Semibold"/>
              </a:defRPr>
            </a:lvl5pPr>
            <a:lvl6pPr marR="0" lvl="5" algn="l" rtl="0">
              <a:lnSpc>
                <a:spcPct val="100000"/>
              </a:lnSpc>
              <a:spcBef>
                <a:spcPts val="0"/>
              </a:spcBef>
              <a:spcAft>
                <a:spcPts val="0"/>
              </a:spcAft>
              <a:buClr>
                <a:srgbClr val="000000"/>
              </a:buClr>
              <a:buSzPts val="1800"/>
              <a:buFont typeface="Proxima Nova Semibold"/>
              <a:buNone/>
              <a:defRPr sz="1800" b="0" i="0" u="none" strike="noStrike" cap="none">
                <a:solidFill>
                  <a:srgbClr val="000000"/>
                </a:solidFill>
                <a:latin typeface="Proxima Nova Semibold"/>
                <a:ea typeface="Proxima Nova Semibold"/>
                <a:cs typeface="Proxima Nova Semibold"/>
                <a:sym typeface="Proxima Nova Semibold"/>
              </a:defRPr>
            </a:lvl6pPr>
            <a:lvl7pPr marR="0" lvl="6" algn="l" rtl="0">
              <a:lnSpc>
                <a:spcPct val="100000"/>
              </a:lnSpc>
              <a:spcBef>
                <a:spcPts val="0"/>
              </a:spcBef>
              <a:spcAft>
                <a:spcPts val="0"/>
              </a:spcAft>
              <a:buClr>
                <a:srgbClr val="000000"/>
              </a:buClr>
              <a:buSzPts val="1800"/>
              <a:buFont typeface="Proxima Nova Semibold"/>
              <a:buNone/>
              <a:defRPr sz="1800" b="0" i="0" u="none" strike="noStrike" cap="none">
                <a:solidFill>
                  <a:srgbClr val="000000"/>
                </a:solidFill>
                <a:latin typeface="Proxima Nova Semibold"/>
                <a:ea typeface="Proxima Nova Semibold"/>
                <a:cs typeface="Proxima Nova Semibold"/>
                <a:sym typeface="Proxima Nova Semibold"/>
              </a:defRPr>
            </a:lvl7pPr>
            <a:lvl8pPr marR="0" lvl="7" algn="l" rtl="0">
              <a:lnSpc>
                <a:spcPct val="100000"/>
              </a:lnSpc>
              <a:spcBef>
                <a:spcPts val="0"/>
              </a:spcBef>
              <a:spcAft>
                <a:spcPts val="0"/>
              </a:spcAft>
              <a:buClr>
                <a:srgbClr val="000000"/>
              </a:buClr>
              <a:buSzPts val="1800"/>
              <a:buFont typeface="Proxima Nova Semibold"/>
              <a:buNone/>
              <a:defRPr sz="1800" b="0" i="0" u="none" strike="noStrike" cap="none">
                <a:solidFill>
                  <a:srgbClr val="000000"/>
                </a:solidFill>
                <a:latin typeface="Proxima Nova Semibold"/>
                <a:ea typeface="Proxima Nova Semibold"/>
                <a:cs typeface="Proxima Nova Semibold"/>
                <a:sym typeface="Proxima Nova Semibold"/>
              </a:defRPr>
            </a:lvl8pPr>
            <a:lvl9pPr marR="0" lvl="8" algn="l" rtl="0">
              <a:lnSpc>
                <a:spcPct val="100000"/>
              </a:lnSpc>
              <a:spcBef>
                <a:spcPts val="0"/>
              </a:spcBef>
              <a:spcAft>
                <a:spcPts val="0"/>
              </a:spcAft>
              <a:buClr>
                <a:srgbClr val="000000"/>
              </a:buClr>
              <a:buSzPts val="1800"/>
              <a:buFont typeface="Proxima Nova Semibold"/>
              <a:buNone/>
              <a:defRPr sz="1800" b="0" i="0" u="none" strike="noStrike" cap="none">
                <a:solidFill>
                  <a:srgbClr val="000000"/>
                </a:solidFill>
                <a:latin typeface="Proxima Nova Semibold"/>
                <a:ea typeface="Proxima Nova Semibold"/>
                <a:cs typeface="Proxima Nova Semibold"/>
                <a:sym typeface="Proxima Nova Semibold"/>
              </a:defRPr>
            </a:lvl9pPr>
          </a:lstStyle>
          <a:p>
            <a:endParaRPr/>
          </a:p>
        </p:txBody>
      </p:sp>
      <p:pic>
        <p:nvPicPr>
          <p:cNvPr id="21" name="Google Shape;21;p23"/>
          <p:cNvPicPr preferRelativeResize="0"/>
          <p:nvPr/>
        </p:nvPicPr>
        <p:blipFill rotWithShape="1">
          <a:blip r:embed="rId2">
            <a:alphaModFix/>
          </a:blip>
          <a:srcRect l="75973" b="53060"/>
          <a:stretch/>
        </p:blipFill>
        <p:spPr>
          <a:xfrm>
            <a:off x="0" y="3412175"/>
            <a:ext cx="2049152" cy="1731325"/>
          </a:xfrm>
          <a:prstGeom prst="rect">
            <a:avLst/>
          </a:prstGeom>
          <a:noFill/>
          <a:ln>
            <a:noFill/>
          </a:ln>
        </p:spPr>
      </p:pic>
      <p:sp>
        <p:nvSpPr>
          <p:cNvPr id="22" name="Google Shape;22;p23"/>
          <p:cNvSpPr txBox="1"/>
          <p:nvPr/>
        </p:nvSpPr>
        <p:spPr>
          <a:xfrm>
            <a:off x="2166200" y="3363550"/>
            <a:ext cx="6489000" cy="1189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accent1"/>
                </a:solidFill>
                <a:latin typeface="Proxima Nova Semibold"/>
                <a:ea typeface="Proxima Nova Semibold"/>
                <a:cs typeface="Proxima Nova Semibold"/>
                <a:sym typeface="Proxima Nova Semibold"/>
              </a:rPr>
              <a:t>About Relevantz</a:t>
            </a:r>
            <a:endParaRPr sz="1400" b="0" i="0" u="none" strike="noStrike" cap="none">
              <a:solidFill>
                <a:schemeClr val="accent1"/>
              </a:solidFill>
              <a:latin typeface="Proxima Nova Semibold"/>
              <a:ea typeface="Proxima Nova Semibold"/>
              <a:cs typeface="Proxima Nova Semibold"/>
              <a:sym typeface="Proxima Nova Semibold"/>
            </a:endParaRPr>
          </a:p>
          <a:p>
            <a:pPr marL="0" marR="0" lvl="0" indent="0" algn="l" rtl="0">
              <a:lnSpc>
                <a:spcPct val="100000"/>
              </a:lnSpc>
              <a:spcBef>
                <a:spcPts val="400"/>
              </a:spcBef>
              <a:spcAft>
                <a:spcPts val="0"/>
              </a:spcAft>
              <a:buClr>
                <a:schemeClr val="dk1"/>
              </a:buClr>
              <a:buSzPts val="1100"/>
              <a:buFont typeface="Arial"/>
              <a:buNone/>
            </a:pPr>
            <a:r>
              <a:rPr lang="en" sz="1000" b="0" i="0" u="none" strike="noStrike" cap="none">
                <a:solidFill>
                  <a:srgbClr val="000000"/>
                </a:solidFill>
                <a:latin typeface="Proxima Nova"/>
                <a:ea typeface="Proxima Nova"/>
                <a:cs typeface="Proxima Nova"/>
                <a:sym typeface="Proxima Nova"/>
              </a:rPr>
              <a:t>Relevantz Technology Services Inc. has been delivering relevant technology solutions to help improve lives for 25 years. Our team of 1200+ software engineers across 5 global offices serve customers across the finance, healthcare, insurance, media, telecom, retail, and technology sectors. Learn more at</a:t>
            </a:r>
            <a:r>
              <a:rPr lang="en" sz="1000" b="0" i="0" u="none" strike="noStrike" cap="none">
                <a:solidFill>
                  <a:srgbClr val="000000"/>
                </a:solidFill>
                <a:uFill>
                  <a:noFill/>
                </a:uFill>
                <a:latin typeface="Proxima Nova"/>
                <a:ea typeface="Proxima Nova"/>
                <a:cs typeface="Proxima Nova"/>
                <a:sym typeface="Proxima Nova"/>
                <a:hlinkClick r:id="rId3">
                  <a:extLst>
                    <a:ext uri="{A12FA001-AC4F-418D-AE19-62706E023703}">
                      <ahyp:hlinkClr xmlns:ahyp="http://schemas.microsoft.com/office/drawing/2018/hyperlinkcolor" val="tx"/>
                    </a:ext>
                  </a:extLst>
                </a:hlinkClick>
              </a:rPr>
              <a:t> </a:t>
            </a:r>
            <a:r>
              <a:rPr lang="en" sz="1000" b="0" i="0" u="none" strike="noStrike" cap="none">
                <a:solidFill>
                  <a:schemeClr val="accent1"/>
                </a:solidFill>
                <a:uFill>
                  <a:noFill/>
                </a:uFill>
                <a:latin typeface="Proxima Nova Semibold"/>
                <a:ea typeface="Proxima Nova Semibold"/>
                <a:cs typeface="Proxima Nova Semibold"/>
                <a:sym typeface="Proxima Nova Semibold"/>
                <a:hlinkClick r:id="rId4">
                  <a:extLst>
                    <a:ext uri="{A12FA001-AC4F-418D-AE19-62706E023703}">
                      <ahyp:hlinkClr xmlns:ahyp="http://schemas.microsoft.com/office/drawing/2018/hyperlinkcolor" val="tx"/>
                    </a:ext>
                  </a:extLst>
                </a:hlinkClick>
              </a:rPr>
              <a:t>www.relevantz.com</a:t>
            </a:r>
            <a:r>
              <a:rPr lang="en" sz="1000" b="0" i="0" u="none" strike="noStrike" cap="none">
                <a:solidFill>
                  <a:srgbClr val="000000"/>
                </a:solidFill>
                <a:latin typeface="Proxima Nova"/>
                <a:ea typeface="Proxima Nova"/>
                <a:cs typeface="Proxima Nova"/>
                <a:sym typeface="Proxima Nova"/>
              </a:rPr>
              <a:t> or </a:t>
            </a:r>
            <a:r>
              <a:rPr lang="en" sz="1000" b="0" i="0" u="none" strike="noStrike" cap="none">
                <a:solidFill>
                  <a:schemeClr val="accent1"/>
                </a:solidFill>
                <a:uFill>
                  <a:noFill/>
                </a:uFill>
                <a:latin typeface="Proxima Nova"/>
                <a:ea typeface="Proxima Nova"/>
                <a:cs typeface="Proxima Nova"/>
                <a:sym typeface="Proxima Nova"/>
                <a:hlinkClick r:id="rId5">
                  <a:extLst>
                    <a:ext uri="{A12FA001-AC4F-418D-AE19-62706E023703}">
                      <ahyp:hlinkClr xmlns:ahyp="http://schemas.microsoft.com/office/drawing/2018/hyperlinkcolor" val="tx"/>
                    </a:ext>
                  </a:extLst>
                </a:hlinkClick>
              </a:rPr>
              <a:t>@relevantz</a:t>
            </a:r>
            <a:endParaRPr sz="1000" b="0" i="0" u="none" strike="noStrike" cap="none">
              <a:solidFill>
                <a:schemeClr val="accent1"/>
              </a:solidFill>
              <a:latin typeface="Proxima Nova Semibold"/>
              <a:ea typeface="Proxima Nova Semibold"/>
              <a:cs typeface="Proxima Nova Semibold"/>
              <a:sym typeface="Proxima Nova Semibold"/>
            </a:endParaRPr>
          </a:p>
          <a:p>
            <a:pPr marL="0" marR="0" lvl="0" indent="0" algn="l" rtl="0">
              <a:lnSpc>
                <a:spcPct val="100000"/>
              </a:lnSpc>
              <a:spcBef>
                <a:spcPts val="400"/>
              </a:spcBef>
              <a:spcAft>
                <a:spcPts val="0"/>
              </a:spcAft>
              <a:buClr>
                <a:schemeClr val="dk1"/>
              </a:buClr>
              <a:buSzPts val="1100"/>
              <a:buFont typeface="Arial"/>
              <a:buNone/>
            </a:pPr>
            <a:endParaRPr sz="1000" b="0" i="0" u="none" strike="noStrike" cap="none">
              <a:solidFill>
                <a:srgbClr val="000000"/>
              </a:solidFill>
              <a:latin typeface="Proxima Nova Semibold"/>
              <a:ea typeface="Proxima Nova Semibold"/>
              <a:cs typeface="Proxima Nova Semibold"/>
              <a:sym typeface="Proxima Nova Semibold"/>
            </a:endParaRPr>
          </a:p>
          <a:p>
            <a:pPr marL="0" marR="0" lvl="0" indent="0" algn="l" rtl="0">
              <a:lnSpc>
                <a:spcPct val="100000"/>
              </a:lnSpc>
              <a:spcBef>
                <a:spcPts val="400"/>
              </a:spcBef>
              <a:spcAft>
                <a:spcPts val="400"/>
              </a:spcAft>
              <a:buClr>
                <a:schemeClr val="dk1"/>
              </a:buClr>
              <a:buSzPts val="1100"/>
              <a:buFont typeface="Arial"/>
              <a:buNone/>
            </a:pPr>
            <a:r>
              <a:rPr lang="en" sz="1000" b="0" i="0" u="none" strike="noStrike" cap="none">
                <a:solidFill>
                  <a:srgbClr val="000000"/>
                </a:solidFill>
                <a:latin typeface="Proxima Nova"/>
                <a:ea typeface="Proxima Nova"/>
                <a:cs typeface="Proxima Nova"/>
                <a:sym typeface="Proxima Nova"/>
              </a:rPr>
              <a:t>© 2022 Relevantz Technology Services, Inc. All rights reserved</a:t>
            </a:r>
            <a:endParaRPr sz="1000" b="0" i="0" u="none" strike="noStrike" cap="none">
              <a:solidFill>
                <a:srgbClr val="000000"/>
              </a:solidFill>
              <a:latin typeface="Proxima Nova"/>
              <a:ea typeface="Proxima Nova"/>
              <a:cs typeface="Proxima Nova"/>
              <a:sym typeface="Proxima Nova"/>
            </a:endParaRPr>
          </a:p>
        </p:txBody>
      </p:sp>
      <p:sp>
        <p:nvSpPr>
          <p:cNvPr id="23" name="Google Shape;23;p23"/>
          <p:cNvSpPr/>
          <p:nvPr/>
        </p:nvSpPr>
        <p:spPr>
          <a:xfrm>
            <a:off x="2166199" y="3057550"/>
            <a:ext cx="6492300" cy="27900"/>
          </a:xfrm>
          <a:prstGeom prst="rect">
            <a:avLst/>
          </a:prstGeom>
          <a:gradFill>
            <a:gsLst>
              <a:gs pos="0">
                <a:srgbClr val="82297B"/>
              </a:gs>
              <a:gs pos="100000">
                <a:srgbClr val="BF215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p:txBody>
      </p:sp>
      <p:pic>
        <p:nvPicPr>
          <p:cNvPr id="24" name="Google Shape;24;p23"/>
          <p:cNvPicPr preferRelativeResize="0"/>
          <p:nvPr/>
        </p:nvPicPr>
        <p:blipFill rotWithShape="1">
          <a:blip r:embed="rId6">
            <a:alphaModFix/>
          </a:blip>
          <a:srcRect/>
          <a:stretch/>
        </p:blipFill>
        <p:spPr>
          <a:xfrm>
            <a:off x="6869500" y="422954"/>
            <a:ext cx="1785676" cy="4159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ingle column">
  <p:cSld name="TITLE_1_1_1_1_1">
    <p:bg>
      <p:bgPr>
        <a:noFill/>
        <a:effectLst/>
      </p:bgPr>
    </p:bg>
    <p:spTree>
      <p:nvGrpSpPr>
        <p:cNvPr id="1" name="Shape 25"/>
        <p:cNvGrpSpPr/>
        <p:nvPr/>
      </p:nvGrpSpPr>
      <p:grpSpPr>
        <a:xfrm>
          <a:off x="0" y="0"/>
          <a:ext cx="0" cy="0"/>
          <a:chOff x="0" y="0"/>
          <a:chExt cx="0" cy="0"/>
        </a:xfrm>
      </p:grpSpPr>
      <p:sp>
        <p:nvSpPr>
          <p:cNvPr id="26" name="Google Shape;26;p24"/>
          <p:cNvSpPr txBox="1">
            <a:spLocks noGrp="1"/>
          </p:cNvSpPr>
          <p:nvPr>
            <p:ph type="title"/>
          </p:nvPr>
        </p:nvSpPr>
        <p:spPr>
          <a:xfrm>
            <a:off x="469650" y="287550"/>
            <a:ext cx="8217300" cy="627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accent1"/>
              </a:buClr>
              <a:buSzPts val="2400"/>
              <a:buFont typeface="Proxima Nova"/>
              <a:buNone/>
              <a:defRPr sz="2400" b="1" i="0" u="none" strike="noStrike" cap="none">
                <a:solidFill>
                  <a:schemeClr val="accent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 name="Google Shape;27;p24"/>
          <p:cNvSpPr txBox="1">
            <a:spLocks noGrp="1"/>
          </p:cNvSpPr>
          <p:nvPr>
            <p:ph type="subTitle" idx="1"/>
          </p:nvPr>
        </p:nvSpPr>
        <p:spPr>
          <a:xfrm>
            <a:off x="460075" y="929725"/>
            <a:ext cx="8217300" cy="2781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800"/>
              <a:buFont typeface="Proxima Nova Semibold"/>
              <a:buNone/>
              <a:defRPr sz="1800" b="0" i="0" u="none" strike="noStrike" cap="none">
                <a:solidFill>
                  <a:srgbClr val="000000"/>
                </a:solidFill>
                <a:latin typeface="Proxima Nova Semibold"/>
                <a:ea typeface="Proxima Nova Semibold"/>
                <a:cs typeface="Proxima Nova Semibold"/>
                <a:sym typeface="Proxima Nova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 name="Google Shape;28;p24"/>
          <p:cNvSpPr txBox="1">
            <a:spLocks noGrp="1"/>
          </p:cNvSpPr>
          <p:nvPr>
            <p:ph type="body" idx="2"/>
          </p:nvPr>
        </p:nvSpPr>
        <p:spPr>
          <a:xfrm>
            <a:off x="450500" y="1293950"/>
            <a:ext cx="8217300" cy="3096000"/>
          </a:xfrm>
          <a:prstGeom prst="rect">
            <a:avLst/>
          </a:prstGeom>
          <a:noFill/>
          <a:ln>
            <a:noFill/>
          </a:ln>
        </p:spPr>
        <p:txBody>
          <a:bodyPr spcFirstLastPara="1" wrap="square" lIns="0" tIns="0" rIns="0" bIns="0" anchor="t" anchorCtr="0">
            <a:noAutofit/>
          </a:bodyPr>
          <a:lstStyle>
            <a:lvl1pPr marL="457200" marR="0" lvl="0" indent="-317500" algn="l" rtl="0">
              <a:lnSpc>
                <a:spcPct val="100000"/>
              </a:lnSpc>
              <a:spcBef>
                <a:spcPts val="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1pPr>
            <a:lvl2pPr marL="914400" marR="0" lvl="1" indent="-317500" algn="l" rtl="0">
              <a:lnSpc>
                <a:spcPct val="100000"/>
              </a:lnSpc>
              <a:spcBef>
                <a:spcPts val="4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2pPr>
            <a:lvl3pPr marL="1371600" marR="0" lvl="2" indent="-317500" algn="l" rtl="0">
              <a:lnSpc>
                <a:spcPct val="100000"/>
              </a:lnSpc>
              <a:spcBef>
                <a:spcPts val="4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3pPr>
            <a:lvl4pPr marL="1828800" marR="0" lvl="3" indent="-317500" algn="l" rtl="0">
              <a:lnSpc>
                <a:spcPct val="100000"/>
              </a:lnSpc>
              <a:spcBef>
                <a:spcPts val="4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4pPr>
            <a:lvl5pPr marL="2286000" marR="0" lvl="4" indent="-317500" algn="l" rtl="0">
              <a:lnSpc>
                <a:spcPct val="100000"/>
              </a:lnSpc>
              <a:spcBef>
                <a:spcPts val="4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5pPr>
            <a:lvl6pPr marL="2743200" marR="0" lvl="5" indent="-317500" algn="l" rtl="0">
              <a:lnSpc>
                <a:spcPct val="100000"/>
              </a:lnSpc>
              <a:spcBef>
                <a:spcPts val="4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6pPr>
            <a:lvl7pPr marL="3200400" marR="0" lvl="6" indent="-317500" algn="l" rtl="0">
              <a:lnSpc>
                <a:spcPct val="100000"/>
              </a:lnSpc>
              <a:spcBef>
                <a:spcPts val="4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7pPr>
            <a:lvl8pPr marL="3657600" marR="0" lvl="7" indent="-317500" algn="l" rtl="0">
              <a:lnSpc>
                <a:spcPct val="100000"/>
              </a:lnSpc>
              <a:spcBef>
                <a:spcPts val="4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8pPr>
            <a:lvl9pPr marL="4114800" marR="0" lvl="8" indent="-317500" algn="l" rtl="0">
              <a:lnSpc>
                <a:spcPct val="100000"/>
              </a:lnSpc>
              <a:spcBef>
                <a:spcPts val="400"/>
              </a:spcBef>
              <a:spcAft>
                <a:spcPts val="40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9pPr>
          </a:lstStyle>
          <a:p>
            <a:endParaRPr/>
          </a:p>
        </p:txBody>
      </p:sp>
      <p:pic>
        <p:nvPicPr>
          <p:cNvPr id="29" name="Google Shape;29;p24"/>
          <p:cNvPicPr preferRelativeResize="0"/>
          <p:nvPr/>
        </p:nvPicPr>
        <p:blipFill rotWithShape="1">
          <a:blip r:embed="rId2">
            <a:alphaModFix/>
          </a:blip>
          <a:srcRect/>
          <a:stretch/>
        </p:blipFill>
        <p:spPr>
          <a:xfrm>
            <a:off x="665082" y="4769500"/>
            <a:ext cx="858651" cy="164500"/>
          </a:xfrm>
          <a:prstGeom prst="rect">
            <a:avLst/>
          </a:prstGeom>
          <a:noFill/>
          <a:ln>
            <a:noFill/>
          </a:ln>
        </p:spPr>
      </p:pic>
      <p:sp>
        <p:nvSpPr>
          <p:cNvPr id="30" name="Google Shape;30;p24"/>
          <p:cNvSpPr txBox="1">
            <a:spLocks noGrp="1"/>
          </p:cNvSpPr>
          <p:nvPr>
            <p:ph type="sldNum" idx="12"/>
          </p:nvPr>
        </p:nvSpPr>
        <p:spPr>
          <a:xfrm>
            <a:off x="8472450" y="4712700"/>
            <a:ext cx="548700" cy="2781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
        <p:nvSpPr>
          <p:cNvPr id="31" name="Google Shape;31;p24"/>
          <p:cNvSpPr txBox="1"/>
          <p:nvPr/>
        </p:nvSpPr>
        <p:spPr>
          <a:xfrm>
            <a:off x="3763400" y="4731900"/>
            <a:ext cx="1603800" cy="239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999999"/>
                </a:solidFill>
                <a:highlight>
                  <a:srgbClr val="FFFFFF"/>
                </a:highlight>
                <a:latin typeface="Proxima Nova"/>
                <a:ea typeface="Proxima Nova"/>
                <a:cs typeface="Proxima Nova"/>
                <a:sym typeface="Proxima Nova"/>
              </a:rPr>
              <a:t>   For Internal use only      </a:t>
            </a:r>
            <a:endParaRPr sz="800" b="0" i="0" u="none" strike="noStrike" cap="none">
              <a:solidFill>
                <a:srgbClr val="999999"/>
              </a:solidFill>
              <a:highlight>
                <a:srgbClr val="FFFFFF"/>
              </a:highlight>
              <a:latin typeface="Proxima Nova"/>
              <a:ea typeface="Proxima Nova"/>
              <a:cs typeface="Proxima Nova"/>
              <a:sym typeface="Proxima Nova"/>
            </a:endParaRPr>
          </a:p>
        </p:txBody>
      </p:sp>
      <p:pic>
        <p:nvPicPr>
          <p:cNvPr id="32" name="Google Shape;32;p24"/>
          <p:cNvPicPr preferRelativeResize="0"/>
          <p:nvPr/>
        </p:nvPicPr>
        <p:blipFill rotWithShape="1">
          <a:blip r:embed="rId3">
            <a:alphaModFix/>
          </a:blip>
          <a:srcRect/>
          <a:stretch/>
        </p:blipFill>
        <p:spPr>
          <a:xfrm>
            <a:off x="0" y="4689200"/>
            <a:ext cx="614619" cy="4572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56">
          <p15:clr>
            <a:srgbClr val="FA7B17"/>
          </p15:clr>
        </p15:guide>
        <p15:guide id="2" pos="2880">
          <p15:clr>
            <a:srgbClr val="FA7B17"/>
          </p15:clr>
        </p15:guide>
        <p15:guide id="3" pos="288">
          <p15:clr>
            <a:srgbClr val="FA7B17"/>
          </p15:clr>
        </p15:guide>
        <p15:guide id="4" pos="5472">
          <p15:clr>
            <a:srgbClr val="FA7B17"/>
          </p15:clr>
        </p15:guide>
        <p15:guide id="5" orient="horz" pos="2952">
          <p15:clr>
            <a:srgbClr val="FA7B17"/>
          </p15:clr>
        </p15:guide>
        <p15:guide id="6" orient="horz" pos="576">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uble coulmn">
  <p:cSld name="TITLE_1_1_1_1_1_1">
    <p:bg>
      <p:bgPr>
        <a:noFill/>
        <a:effectLst/>
      </p:bgPr>
    </p:bg>
    <p:spTree>
      <p:nvGrpSpPr>
        <p:cNvPr id="1" name="Shape 33"/>
        <p:cNvGrpSpPr/>
        <p:nvPr/>
      </p:nvGrpSpPr>
      <p:grpSpPr>
        <a:xfrm>
          <a:off x="0" y="0"/>
          <a:ext cx="0" cy="0"/>
          <a:chOff x="0" y="0"/>
          <a:chExt cx="0" cy="0"/>
        </a:xfrm>
      </p:grpSpPr>
      <p:sp>
        <p:nvSpPr>
          <p:cNvPr id="34" name="Google Shape;34;p25"/>
          <p:cNvSpPr txBox="1">
            <a:spLocks noGrp="1"/>
          </p:cNvSpPr>
          <p:nvPr>
            <p:ph type="subTitle" idx="1"/>
          </p:nvPr>
        </p:nvSpPr>
        <p:spPr>
          <a:xfrm>
            <a:off x="460075" y="929725"/>
            <a:ext cx="3757200" cy="2781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800"/>
              <a:buFont typeface="Proxima Nova Semibold"/>
              <a:buNone/>
              <a:defRPr sz="1800" b="0" i="0" u="none" strike="noStrike" cap="none">
                <a:solidFill>
                  <a:srgbClr val="000000"/>
                </a:solidFill>
                <a:latin typeface="Proxima Nova Semibold"/>
                <a:ea typeface="Proxima Nova Semibold"/>
                <a:cs typeface="Proxima Nova Semibold"/>
                <a:sym typeface="Proxima Nova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 name="Google Shape;35;p25"/>
          <p:cNvSpPr txBox="1">
            <a:spLocks noGrp="1"/>
          </p:cNvSpPr>
          <p:nvPr>
            <p:ph type="body" idx="2"/>
          </p:nvPr>
        </p:nvSpPr>
        <p:spPr>
          <a:xfrm>
            <a:off x="450500" y="1293950"/>
            <a:ext cx="3853200" cy="3096000"/>
          </a:xfrm>
          <a:prstGeom prst="rect">
            <a:avLst/>
          </a:prstGeom>
          <a:noFill/>
          <a:ln>
            <a:noFill/>
          </a:ln>
        </p:spPr>
        <p:txBody>
          <a:bodyPr spcFirstLastPara="1" wrap="square" lIns="0" tIns="0" rIns="0" bIns="0" anchor="t" anchorCtr="0">
            <a:noAutofit/>
          </a:bodyPr>
          <a:lstStyle>
            <a:lvl1pPr marL="457200" marR="0" lvl="0" indent="-317500" algn="l" rtl="0">
              <a:lnSpc>
                <a:spcPct val="100000"/>
              </a:lnSpc>
              <a:spcBef>
                <a:spcPts val="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1pPr>
            <a:lvl2pPr marL="914400" marR="0" lvl="1" indent="-317500" algn="l" rtl="0">
              <a:lnSpc>
                <a:spcPct val="100000"/>
              </a:lnSpc>
              <a:spcBef>
                <a:spcPts val="4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2pPr>
            <a:lvl3pPr marL="1371600" marR="0" lvl="2" indent="-317500" algn="l" rtl="0">
              <a:lnSpc>
                <a:spcPct val="100000"/>
              </a:lnSpc>
              <a:spcBef>
                <a:spcPts val="4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3pPr>
            <a:lvl4pPr marL="1828800" marR="0" lvl="3" indent="-317500" algn="l" rtl="0">
              <a:lnSpc>
                <a:spcPct val="100000"/>
              </a:lnSpc>
              <a:spcBef>
                <a:spcPts val="4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4pPr>
            <a:lvl5pPr marL="2286000" marR="0" lvl="4" indent="-317500" algn="l" rtl="0">
              <a:lnSpc>
                <a:spcPct val="100000"/>
              </a:lnSpc>
              <a:spcBef>
                <a:spcPts val="4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5pPr>
            <a:lvl6pPr marL="2743200" marR="0" lvl="5" indent="-317500" algn="l" rtl="0">
              <a:lnSpc>
                <a:spcPct val="100000"/>
              </a:lnSpc>
              <a:spcBef>
                <a:spcPts val="4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6pPr>
            <a:lvl7pPr marL="3200400" marR="0" lvl="6" indent="-317500" algn="l" rtl="0">
              <a:lnSpc>
                <a:spcPct val="100000"/>
              </a:lnSpc>
              <a:spcBef>
                <a:spcPts val="4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7pPr>
            <a:lvl8pPr marL="3657600" marR="0" lvl="7" indent="-317500" algn="l" rtl="0">
              <a:lnSpc>
                <a:spcPct val="100000"/>
              </a:lnSpc>
              <a:spcBef>
                <a:spcPts val="4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8pPr>
            <a:lvl9pPr marL="4114800" marR="0" lvl="8" indent="-317500" algn="l" rtl="0">
              <a:lnSpc>
                <a:spcPct val="100000"/>
              </a:lnSpc>
              <a:spcBef>
                <a:spcPts val="400"/>
              </a:spcBef>
              <a:spcAft>
                <a:spcPts val="40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9pPr>
          </a:lstStyle>
          <a:p>
            <a:endParaRPr/>
          </a:p>
        </p:txBody>
      </p:sp>
      <p:sp>
        <p:nvSpPr>
          <p:cNvPr id="36" name="Google Shape;36;p25"/>
          <p:cNvSpPr txBox="1">
            <a:spLocks noGrp="1"/>
          </p:cNvSpPr>
          <p:nvPr>
            <p:ph type="subTitle" idx="3"/>
          </p:nvPr>
        </p:nvSpPr>
        <p:spPr>
          <a:xfrm>
            <a:off x="4843175" y="929725"/>
            <a:ext cx="3757200" cy="2781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800"/>
              <a:buFont typeface="Proxima Nova Semibold"/>
              <a:buNone/>
              <a:defRPr sz="1800" b="0" i="0" u="none" strike="noStrike" cap="none">
                <a:solidFill>
                  <a:srgbClr val="000000"/>
                </a:solidFill>
                <a:latin typeface="Proxima Nova Semibold"/>
                <a:ea typeface="Proxima Nova Semibold"/>
                <a:cs typeface="Proxima Nova Semibold"/>
                <a:sym typeface="Proxima Nova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 name="Google Shape;37;p25"/>
          <p:cNvSpPr txBox="1">
            <a:spLocks noGrp="1"/>
          </p:cNvSpPr>
          <p:nvPr>
            <p:ph type="body" idx="4"/>
          </p:nvPr>
        </p:nvSpPr>
        <p:spPr>
          <a:xfrm>
            <a:off x="4833600" y="1293950"/>
            <a:ext cx="3853200" cy="3096000"/>
          </a:xfrm>
          <a:prstGeom prst="rect">
            <a:avLst/>
          </a:prstGeom>
          <a:noFill/>
          <a:ln>
            <a:noFill/>
          </a:ln>
        </p:spPr>
        <p:txBody>
          <a:bodyPr spcFirstLastPara="1" wrap="square" lIns="0" tIns="0" rIns="0" bIns="0" anchor="t" anchorCtr="0">
            <a:noAutofit/>
          </a:bodyPr>
          <a:lstStyle>
            <a:lvl1pPr marL="457200" marR="0" lvl="0" indent="-317500" algn="l" rtl="0">
              <a:lnSpc>
                <a:spcPct val="100000"/>
              </a:lnSpc>
              <a:spcBef>
                <a:spcPts val="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1pPr>
            <a:lvl2pPr marL="914400" marR="0" lvl="1" indent="-317500" algn="l" rtl="0">
              <a:lnSpc>
                <a:spcPct val="100000"/>
              </a:lnSpc>
              <a:spcBef>
                <a:spcPts val="4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2pPr>
            <a:lvl3pPr marL="1371600" marR="0" lvl="2" indent="-317500" algn="l" rtl="0">
              <a:lnSpc>
                <a:spcPct val="100000"/>
              </a:lnSpc>
              <a:spcBef>
                <a:spcPts val="4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3pPr>
            <a:lvl4pPr marL="1828800" marR="0" lvl="3" indent="-317500" algn="l" rtl="0">
              <a:lnSpc>
                <a:spcPct val="100000"/>
              </a:lnSpc>
              <a:spcBef>
                <a:spcPts val="4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4pPr>
            <a:lvl5pPr marL="2286000" marR="0" lvl="4" indent="-317500" algn="l" rtl="0">
              <a:lnSpc>
                <a:spcPct val="100000"/>
              </a:lnSpc>
              <a:spcBef>
                <a:spcPts val="4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5pPr>
            <a:lvl6pPr marL="2743200" marR="0" lvl="5" indent="-317500" algn="l" rtl="0">
              <a:lnSpc>
                <a:spcPct val="100000"/>
              </a:lnSpc>
              <a:spcBef>
                <a:spcPts val="4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6pPr>
            <a:lvl7pPr marL="3200400" marR="0" lvl="6" indent="-317500" algn="l" rtl="0">
              <a:lnSpc>
                <a:spcPct val="100000"/>
              </a:lnSpc>
              <a:spcBef>
                <a:spcPts val="4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7pPr>
            <a:lvl8pPr marL="3657600" marR="0" lvl="7" indent="-317500" algn="l" rtl="0">
              <a:lnSpc>
                <a:spcPct val="100000"/>
              </a:lnSpc>
              <a:spcBef>
                <a:spcPts val="4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8pPr>
            <a:lvl9pPr marL="4114800" marR="0" lvl="8" indent="-317500" algn="l" rtl="0">
              <a:lnSpc>
                <a:spcPct val="100000"/>
              </a:lnSpc>
              <a:spcBef>
                <a:spcPts val="400"/>
              </a:spcBef>
              <a:spcAft>
                <a:spcPts val="40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9pPr>
          </a:lstStyle>
          <a:p>
            <a:endParaRPr/>
          </a:p>
        </p:txBody>
      </p:sp>
      <p:pic>
        <p:nvPicPr>
          <p:cNvPr id="38" name="Google Shape;38;p25"/>
          <p:cNvPicPr preferRelativeResize="0"/>
          <p:nvPr/>
        </p:nvPicPr>
        <p:blipFill rotWithShape="1">
          <a:blip r:embed="rId2">
            <a:alphaModFix/>
          </a:blip>
          <a:srcRect/>
          <a:stretch/>
        </p:blipFill>
        <p:spPr>
          <a:xfrm>
            <a:off x="665082" y="4769500"/>
            <a:ext cx="858651" cy="164500"/>
          </a:xfrm>
          <a:prstGeom prst="rect">
            <a:avLst/>
          </a:prstGeom>
          <a:noFill/>
          <a:ln>
            <a:noFill/>
          </a:ln>
        </p:spPr>
      </p:pic>
      <p:sp>
        <p:nvSpPr>
          <p:cNvPr id="39" name="Google Shape;39;p25"/>
          <p:cNvSpPr txBox="1">
            <a:spLocks noGrp="1"/>
          </p:cNvSpPr>
          <p:nvPr>
            <p:ph type="sldNum" idx="12"/>
          </p:nvPr>
        </p:nvSpPr>
        <p:spPr>
          <a:xfrm>
            <a:off x="8472450" y="4712700"/>
            <a:ext cx="548700" cy="2781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
        <p:nvSpPr>
          <p:cNvPr id="40" name="Google Shape;40;p25"/>
          <p:cNvSpPr txBox="1"/>
          <p:nvPr/>
        </p:nvSpPr>
        <p:spPr>
          <a:xfrm>
            <a:off x="3763400" y="4731900"/>
            <a:ext cx="1603800" cy="239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999999"/>
                </a:solidFill>
                <a:highlight>
                  <a:srgbClr val="FFFFFF"/>
                </a:highlight>
                <a:latin typeface="Proxima Nova"/>
                <a:ea typeface="Proxima Nova"/>
                <a:cs typeface="Proxima Nova"/>
                <a:sym typeface="Proxima Nova"/>
              </a:rPr>
              <a:t>   For Internal use only      </a:t>
            </a:r>
            <a:endParaRPr sz="800" b="0" i="0" u="none" strike="noStrike" cap="none">
              <a:solidFill>
                <a:srgbClr val="999999"/>
              </a:solidFill>
              <a:highlight>
                <a:srgbClr val="FFFFFF"/>
              </a:highlight>
              <a:latin typeface="Proxima Nova"/>
              <a:ea typeface="Proxima Nova"/>
              <a:cs typeface="Proxima Nova"/>
              <a:sym typeface="Proxima Nova"/>
            </a:endParaRPr>
          </a:p>
        </p:txBody>
      </p:sp>
      <p:pic>
        <p:nvPicPr>
          <p:cNvPr id="41" name="Google Shape;41;p25"/>
          <p:cNvPicPr preferRelativeResize="0"/>
          <p:nvPr/>
        </p:nvPicPr>
        <p:blipFill rotWithShape="1">
          <a:blip r:embed="rId3">
            <a:alphaModFix/>
          </a:blip>
          <a:srcRect/>
          <a:stretch/>
        </p:blipFill>
        <p:spPr>
          <a:xfrm>
            <a:off x="0" y="4689200"/>
            <a:ext cx="614619" cy="457200"/>
          </a:xfrm>
          <a:prstGeom prst="rect">
            <a:avLst/>
          </a:prstGeom>
          <a:noFill/>
          <a:ln>
            <a:noFill/>
          </a:ln>
        </p:spPr>
      </p:pic>
      <p:sp>
        <p:nvSpPr>
          <p:cNvPr id="42" name="Google Shape;42;p25"/>
          <p:cNvSpPr txBox="1">
            <a:spLocks noGrp="1"/>
          </p:cNvSpPr>
          <p:nvPr>
            <p:ph type="title"/>
          </p:nvPr>
        </p:nvSpPr>
        <p:spPr>
          <a:xfrm>
            <a:off x="469650" y="287550"/>
            <a:ext cx="8217300" cy="627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accent1"/>
              </a:buClr>
              <a:buSzPts val="2400"/>
              <a:buFont typeface="Proxima Nova"/>
              <a:buNone/>
              <a:defRPr sz="2400" b="1" i="0" u="none" strike="noStrike" cap="none">
                <a:solidFill>
                  <a:schemeClr val="accent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1656">
          <p15:clr>
            <a:srgbClr val="FA7B17"/>
          </p15:clr>
        </p15:guide>
        <p15:guide id="2" pos="2880">
          <p15:clr>
            <a:srgbClr val="FA7B17"/>
          </p15:clr>
        </p15:guide>
        <p15:guide id="3" pos="288">
          <p15:clr>
            <a:srgbClr val="FA7B17"/>
          </p15:clr>
        </p15:guide>
        <p15:guide id="4" pos="5472">
          <p15:clr>
            <a:srgbClr val="FA7B17"/>
          </p15:clr>
        </p15:guide>
        <p15:guide id="5" orient="horz" pos="2952">
          <p15:clr>
            <a:srgbClr val="FA7B17"/>
          </p15:clr>
        </p15:guide>
        <p15:guide id="6" orient="horz" pos="576">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ingle column with image">
  <p:cSld name="TITLE_1_1_1_1_1_1_1">
    <p:bg>
      <p:bgPr>
        <a:noFill/>
        <a:effectLst/>
      </p:bgPr>
    </p:bg>
    <p:spTree>
      <p:nvGrpSpPr>
        <p:cNvPr id="1" name="Shape 43"/>
        <p:cNvGrpSpPr/>
        <p:nvPr/>
      </p:nvGrpSpPr>
      <p:grpSpPr>
        <a:xfrm>
          <a:off x="0" y="0"/>
          <a:ext cx="0" cy="0"/>
          <a:chOff x="0" y="0"/>
          <a:chExt cx="0" cy="0"/>
        </a:xfrm>
      </p:grpSpPr>
      <p:sp>
        <p:nvSpPr>
          <p:cNvPr id="44" name="Google Shape;44;p26"/>
          <p:cNvSpPr>
            <a:spLocks noGrp="1"/>
          </p:cNvSpPr>
          <p:nvPr>
            <p:ph type="pic" idx="2"/>
          </p:nvPr>
        </p:nvSpPr>
        <p:spPr>
          <a:xfrm>
            <a:off x="5027125" y="0"/>
            <a:ext cx="4116900" cy="5143500"/>
          </a:xfrm>
          <a:prstGeom prst="rect">
            <a:avLst/>
          </a:prstGeom>
          <a:noFill/>
          <a:ln>
            <a:noFill/>
          </a:ln>
        </p:spPr>
      </p:sp>
      <p:sp>
        <p:nvSpPr>
          <p:cNvPr id="45" name="Google Shape;45;p26"/>
          <p:cNvSpPr txBox="1"/>
          <p:nvPr/>
        </p:nvSpPr>
        <p:spPr>
          <a:xfrm>
            <a:off x="3423325" y="4731900"/>
            <a:ext cx="1603800" cy="239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999999"/>
                </a:solidFill>
                <a:highlight>
                  <a:srgbClr val="FFFFFF"/>
                </a:highlight>
                <a:latin typeface="Proxima Nova"/>
                <a:ea typeface="Proxima Nova"/>
                <a:cs typeface="Proxima Nova"/>
                <a:sym typeface="Proxima Nova"/>
              </a:rPr>
              <a:t>   For Internal use only      </a:t>
            </a:r>
            <a:endParaRPr sz="800" b="0" i="0" u="none" strike="noStrike" cap="none">
              <a:solidFill>
                <a:srgbClr val="999999"/>
              </a:solidFill>
              <a:highlight>
                <a:srgbClr val="FFFFFF"/>
              </a:highlight>
              <a:latin typeface="Proxima Nova"/>
              <a:ea typeface="Proxima Nova"/>
              <a:cs typeface="Proxima Nova"/>
              <a:sym typeface="Proxima Nova"/>
            </a:endParaRPr>
          </a:p>
        </p:txBody>
      </p:sp>
      <p:sp>
        <p:nvSpPr>
          <p:cNvPr id="46" name="Google Shape;46;p26"/>
          <p:cNvSpPr txBox="1">
            <a:spLocks noGrp="1"/>
          </p:cNvSpPr>
          <p:nvPr>
            <p:ph type="subTitle" idx="1"/>
          </p:nvPr>
        </p:nvSpPr>
        <p:spPr>
          <a:xfrm>
            <a:off x="460075" y="1082125"/>
            <a:ext cx="3757200" cy="2781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800"/>
              <a:buFont typeface="Proxima Nova Semibold"/>
              <a:buNone/>
              <a:defRPr sz="1800" b="0" i="0" u="none" strike="noStrike" cap="none">
                <a:solidFill>
                  <a:srgbClr val="000000"/>
                </a:solidFill>
                <a:latin typeface="Proxima Nova Semibold"/>
                <a:ea typeface="Proxima Nova Semibold"/>
                <a:cs typeface="Proxima Nova Semibold"/>
                <a:sym typeface="Proxima Nova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p26"/>
          <p:cNvSpPr txBox="1">
            <a:spLocks noGrp="1"/>
          </p:cNvSpPr>
          <p:nvPr>
            <p:ph type="body" idx="3"/>
          </p:nvPr>
        </p:nvSpPr>
        <p:spPr>
          <a:xfrm>
            <a:off x="450500" y="1446350"/>
            <a:ext cx="3853200" cy="3096000"/>
          </a:xfrm>
          <a:prstGeom prst="rect">
            <a:avLst/>
          </a:prstGeom>
          <a:noFill/>
          <a:ln>
            <a:noFill/>
          </a:ln>
        </p:spPr>
        <p:txBody>
          <a:bodyPr spcFirstLastPara="1" wrap="square" lIns="0" tIns="0" rIns="0" bIns="0" anchor="t" anchorCtr="0">
            <a:noAutofit/>
          </a:bodyPr>
          <a:lstStyle>
            <a:lvl1pPr marL="457200" marR="0" lvl="0" indent="-317500" algn="l" rtl="0">
              <a:lnSpc>
                <a:spcPct val="100000"/>
              </a:lnSpc>
              <a:spcBef>
                <a:spcPts val="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1pPr>
            <a:lvl2pPr marL="914400" marR="0" lvl="1" indent="-317500" algn="l" rtl="0">
              <a:lnSpc>
                <a:spcPct val="100000"/>
              </a:lnSpc>
              <a:spcBef>
                <a:spcPts val="4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2pPr>
            <a:lvl3pPr marL="1371600" marR="0" lvl="2" indent="-317500" algn="l" rtl="0">
              <a:lnSpc>
                <a:spcPct val="100000"/>
              </a:lnSpc>
              <a:spcBef>
                <a:spcPts val="4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3pPr>
            <a:lvl4pPr marL="1828800" marR="0" lvl="3" indent="-317500" algn="l" rtl="0">
              <a:lnSpc>
                <a:spcPct val="100000"/>
              </a:lnSpc>
              <a:spcBef>
                <a:spcPts val="4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4pPr>
            <a:lvl5pPr marL="2286000" marR="0" lvl="4" indent="-317500" algn="l" rtl="0">
              <a:lnSpc>
                <a:spcPct val="100000"/>
              </a:lnSpc>
              <a:spcBef>
                <a:spcPts val="4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5pPr>
            <a:lvl6pPr marL="2743200" marR="0" lvl="5" indent="-317500" algn="l" rtl="0">
              <a:lnSpc>
                <a:spcPct val="100000"/>
              </a:lnSpc>
              <a:spcBef>
                <a:spcPts val="4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6pPr>
            <a:lvl7pPr marL="3200400" marR="0" lvl="6" indent="-317500" algn="l" rtl="0">
              <a:lnSpc>
                <a:spcPct val="100000"/>
              </a:lnSpc>
              <a:spcBef>
                <a:spcPts val="4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7pPr>
            <a:lvl8pPr marL="3657600" marR="0" lvl="7" indent="-317500" algn="l" rtl="0">
              <a:lnSpc>
                <a:spcPct val="100000"/>
              </a:lnSpc>
              <a:spcBef>
                <a:spcPts val="4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8pPr>
            <a:lvl9pPr marL="4114800" marR="0" lvl="8" indent="-317500" algn="l" rtl="0">
              <a:lnSpc>
                <a:spcPct val="100000"/>
              </a:lnSpc>
              <a:spcBef>
                <a:spcPts val="400"/>
              </a:spcBef>
              <a:spcAft>
                <a:spcPts val="40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9pPr>
          </a:lstStyle>
          <a:p>
            <a:endParaRPr/>
          </a:p>
        </p:txBody>
      </p:sp>
      <p:pic>
        <p:nvPicPr>
          <p:cNvPr id="48" name="Google Shape;48;p26"/>
          <p:cNvPicPr preferRelativeResize="0"/>
          <p:nvPr/>
        </p:nvPicPr>
        <p:blipFill rotWithShape="1">
          <a:blip r:embed="rId2">
            <a:alphaModFix/>
          </a:blip>
          <a:srcRect/>
          <a:stretch/>
        </p:blipFill>
        <p:spPr>
          <a:xfrm>
            <a:off x="665082" y="4769500"/>
            <a:ext cx="858651" cy="164500"/>
          </a:xfrm>
          <a:prstGeom prst="rect">
            <a:avLst/>
          </a:prstGeom>
          <a:noFill/>
          <a:ln>
            <a:noFill/>
          </a:ln>
        </p:spPr>
      </p:pic>
      <p:sp>
        <p:nvSpPr>
          <p:cNvPr id="49" name="Google Shape;49;p26"/>
          <p:cNvSpPr txBox="1">
            <a:spLocks noGrp="1"/>
          </p:cNvSpPr>
          <p:nvPr>
            <p:ph type="sldNum" idx="12"/>
          </p:nvPr>
        </p:nvSpPr>
        <p:spPr>
          <a:xfrm>
            <a:off x="8472450" y="4712700"/>
            <a:ext cx="548700" cy="2781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pic>
        <p:nvPicPr>
          <p:cNvPr id="50" name="Google Shape;50;p26"/>
          <p:cNvPicPr preferRelativeResize="0"/>
          <p:nvPr/>
        </p:nvPicPr>
        <p:blipFill rotWithShape="1">
          <a:blip r:embed="rId3">
            <a:alphaModFix/>
          </a:blip>
          <a:srcRect/>
          <a:stretch/>
        </p:blipFill>
        <p:spPr>
          <a:xfrm>
            <a:off x="0" y="4689200"/>
            <a:ext cx="614619" cy="457200"/>
          </a:xfrm>
          <a:prstGeom prst="rect">
            <a:avLst/>
          </a:prstGeom>
          <a:noFill/>
          <a:ln>
            <a:noFill/>
          </a:ln>
        </p:spPr>
      </p:pic>
      <p:sp>
        <p:nvSpPr>
          <p:cNvPr id="51" name="Google Shape;51;p26"/>
          <p:cNvSpPr txBox="1">
            <a:spLocks noGrp="1"/>
          </p:cNvSpPr>
          <p:nvPr>
            <p:ph type="title"/>
          </p:nvPr>
        </p:nvSpPr>
        <p:spPr>
          <a:xfrm>
            <a:off x="469650" y="287550"/>
            <a:ext cx="4284600" cy="627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accent1"/>
              </a:buClr>
              <a:buSzPts val="2400"/>
              <a:buFont typeface="Proxima Nova"/>
              <a:buNone/>
              <a:defRPr sz="2400" b="1" i="0" u="none" strike="noStrike" cap="none">
                <a:solidFill>
                  <a:schemeClr val="accent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1656">
          <p15:clr>
            <a:srgbClr val="FA7B17"/>
          </p15:clr>
        </p15:guide>
        <p15:guide id="2" pos="2880">
          <p15:clr>
            <a:srgbClr val="FA7B17"/>
          </p15:clr>
        </p15:guide>
        <p15:guide id="3" pos="288">
          <p15:clr>
            <a:srgbClr val="FA7B17"/>
          </p15:clr>
        </p15:guide>
        <p15:guide id="4" pos="5472">
          <p15:clr>
            <a:srgbClr val="FA7B17"/>
          </p15:clr>
        </p15:guide>
        <p15:guide id="5" orient="horz" pos="2952">
          <p15:clr>
            <a:srgbClr val="FA7B17"/>
          </p15:clr>
        </p15:guide>
        <p15:guide id="6" orient="horz" pos="576">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rofile desciption">
  <p:cSld name="TITLE_1_1_1_1_1_1_1_1_1">
    <p:bg>
      <p:bgPr>
        <a:noFill/>
        <a:effectLst/>
      </p:bgPr>
    </p:bg>
    <p:spTree>
      <p:nvGrpSpPr>
        <p:cNvPr id="1" name="Shape 52"/>
        <p:cNvGrpSpPr/>
        <p:nvPr/>
      </p:nvGrpSpPr>
      <p:grpSpPr>
        <a:xfrm>
          <a:off x="0" y="0"/>
          <a:ext cx="0" cy="0"/>
          <a:chOff x="0" y="0"/>
          <a:chExt cx="0" cy="0"/>
        </a:xfrm>
      </p:grpSpPr>
      <p:sp>
        <p:nvSpPr>
          <p:cNvPr id="53" name="Google Shape;53;p27"/>
          <p:cNvSpPr txBox="1">
            <a:spLocks noGrp="1"/>
          </p:cNvSpPr>
          <p:nvPr>
            <p:ph type="subTitle" idx="1"/>
          </p:nvPr>
        </p:nvSpPr>
        <p:spPr>
          <a:xfrm>
            <a:off x="460075" y="929725"/>
            <a:ext cx="8217300" cy="2781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800"/>
              <a:buFont typeface="Proxima Nova Semibold"/>
              <a:buNone/>
              <a:defRPr sz="1800" b="0" i="0" u="none" strike="noStrike" cap="none">
                <a:solidFill>
                  <a:srgbClr val="000000"/>
                </a:solidFill>
                <a:latin typeface="Proxima Nova Semibold"/>
                <a:ea typeface="Proxima Nova Semibold"/>
                <a:cs typeface="Proxima Nova Semibold"/>
                <a:sym typeface="Proxima Nova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27"/>
          <p:cNvSpPr/>
          <p:nvPr/>
        </p:nvSpPr>
        <p:spPr>
          <a:xfrm>
            <a:off x="896150" y="1428175"/>
            <a:ext cx="1437900" cy="1437900"/>
          </a:xfrm>
          <a:prstGeom prst="donut">
            <a:avLst>
              <a:gd name="adj" fmla="val 5329"/>
            </a:avLst>
          </a:prstGeom>
          <a:gradFill>
            <a:gsLst>
              <a:gs pos="0">
                <a:srgbClr val="82297B"/>
              </a:gs>
              <a:gs pos="100000">
                <a:srgbClr val="BF215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27"/>
          <p:cNvSpPr>
            <a:spLocks noGrp="1"/>
          </p:cNvSpPr>
          <p:nvPr>
            <p:ph type="pic" idx="2"/>
          </p:nvPr>
        </p:nvSpPr>
        <p:spPr>
          <a:xfrm>
            <a:off x="953750" y="1485825"/>
            <a:ext cx="1322700" cy="1322700"/>
          </a:xfrm>
          <a:prstGeom prst="ellipse">
            <a:avLst/>
          </a:prstGeom>
          <a:noFill/>
          <a:ln>
            <a:noFill/>
          </a:ln>
        </p:spPr>
      </p:sp>
      <p:sp>
        <p:nvSpPr>
          <p:cNvPr id="56" name="Google Shape;56;p27"/>
          <p:cNvSpPr txBox="1">
            <a:spLocks noGrp="1"/>
          </p:cNvSpPr>
          <p:nvPr>
            <p:ph type="body" idx="3"/>
          </p:nvPr>
        </p:nvSpPr>
        <p:spPr>
          <a:xfrm>
            <a:off x="450500" y="2952050"/>
            <a:ext cx="2329200" cy="1437900"/>
          </a:xfrm>
          <a:prstGeom prst="rect">
            <a:avLst/>
          </a:prstGeom>
          <a:noFill/>
          <a:ln>
            <a:noFill/>
          </a:ln>
        </p:spPr>
        <p:txBody>
          <a:bodyPr spcFirstLastPara="1" wrap="square" lIns="0" tIns="0" rIns="0" bIns="0" anchor="t" anchorCtr="0">
            <a:noAutofit/>
          </a:bodyPr>
          <a:lstStyle>
            <a:lvl1pPr marL="457200" marR="0" lvl="0" indent="-304800" algn="ctr" rtl="0">
              <a:lnSpc>
                <a:spcPct val="100000"/>
              </a:lnSpc>
              <a:spcBef>
                <a:spcPts val="0"/>
              </a:spcBef>
              <a:spcAft>
                <a:spcPts val="0"/>
              </a:spcAft>
              <a:buClr>
                <a:srgbClr val="000000"/>
              </a:buClr>
              <a:buSzPts val="1200"/>
              <a:buFont typeface="Proxima Nova"/>
              <a:buChar char="●"/>
              <a:defRPr sz="1200" b="0" i="0" u="none" strike="noStrike" cap="none">
                <a:solidFill>
                  <a:srgbClr val="000000"/>
                </a:solidFill>
                <a:latin typeface="Proxima Nova"/>
                <a:ea typeface="Proxima Nova"/>
                <a:cs typeface="Proxima Nova"/>
                <a:sym typeface="Proxima Nova"/>
              </a:defRPr>
            </a:lvl1pPr>
            <a:lvl2pPr marL="914400" marR="0" lvl="1" indent="-304800" algn="ctr" rtl="0">
              <a:lnSpc>
                <a:spcPct val="100000"/>
              </a:lnSpc>
              <a:spcBef>
                <a:spcPts val="400"/>
              </a:spcBef>
              <a:spcAft>
                <a:spcPts val="0"/>
              </a:spcAft>
              <a:buClr>
                <a:srgbClr val="000000"/>
              </a:buClr>
              <a:buSzPts val="1200"/>
              <a:buFont typeface="Proxima Nova"/>
              <a:buChar char="○"/>
              <a:defRPr sz="1200" b="0" i="0" u="none" strike="noStrike" cap="none">
                <a:solidFill>
                  <a:srgbClr val="000000"/>
                </a:solidFill>
                <a:latin typeface="Proxima Nova"/>
                <a:ea typeface="Proxima Nova"/>
                <a:cs typeface="Proxima Nova"/>
                <a:sym typeface="Proxima Nova"/>
              </a:defRPr>
            </a:lvl2pPr>
            <a:lvl3pPr marL="1371600" marR="0" lvl="2" indent="-304800" algn="ctr" rtl="0">
              <a:lnSpc>
                <a:spcPct val="100000"/>
              </a:lnSpc>
              <a:spcBef>
                <a:spcPts val="400"/>
              </a:spcBef>
              <a:spcAft>
                <a:spcPts val="0"/>
              </a:spcAft>
              <a:buClr>
                <a:srgbClr val="000000"/>
              </a:buClr>
              <a:buSzPts val="1200"/>
              <a:buFont typeface="Proxima Nova"/>
              <a:buChar char="■"/>
              <a:defRPr sz="1200" b="0" i="0" u="none" strike="noStrike" cap="none">
                <a:solidFill>
                  <a:srgbClr val="000000"/>
                </a:solidFill>
                <a:latin typeface="Proxima Nova"/>
                <a:ea typeface="Proxima Nova"/>
                <a:cs typeface="Proxima Nova"/>
                <a:sym typeface="Proxima Nova"/>
              </a:defRPr>
            </a:lvl3pPr>
            <a:lvl4pPr marL="1828800" marR="0" lvl="3" indent="-304800" algn="ctr" rtl="0">
              <a:lnSpc>
                <a:spcPct val="100000"/>
              </a:lnSpc>
              <a:spcBef>
                <a:spcPts val="400"/>
              </a:spcBef>
              <a:spcAft>
                <a:spcPts val="0"/>
              </a:spcAft>
              <a:buClr>
                <a:srgbClr val="000000"/>
              </a:buClr>
              <a:buSzPts val="1200"/>
              <a:buFont typeface="Proxima Nova"/>
              <a:buChar char="●"/>
              <a:defRPr sz="1200" b="0" i="0" u="none" strike="noStrike" cap="none">
                <a:solidFill>
                  <a:srgbClr val="000000"/>
                </a:solidFill>
                <a:latin typeface="Proxima Nova"/>
                <a:ea typeface="Proxima Nova"/>
                <a:cs typeface="Proxima Nova"/>
                <a:sym typeface="Proxima Nova"/>
              </a:defRPr>
            </a:lvl4pPr>
            <a:lvl5pPr marL="2286000" marR="0" lvl="4" indent="-304800" algn="ctr" rtl="0">
              <a:lnSpc>
                <a:spcPct val="100000"/>
              </a:lnSpc>
              <a:spcBef>
                <a:spcPts val="400"/>
              </a:spcBef>
              <a:spcAft>
                <a:spcPts val="0"/>
              </a:spcAft>
              <a:buClr>
                <a:srgbClr val="000000"/>
              </a:buClr>
              <a:buSzPts val="1200"/>
              <a:buFont typeface="Proxima Nova"/>
              <a:buChar char="○"/>
              <a:defRPr sz="1200" b="0" i="0" u="none" strike="noStrike" cap="none">
                <a:solidFill>
                  <a:srgbClr val="000000"/>
                </a:solidFill>
                <a:latin typeface="Proxima Nova"/>
                <a:ea typeface="Proxima Nova"/>
                <a:cs typeface="Proxima Nova"/>
                <a:sym typeface="Proxima Nova"/>
              </a:defRPr>
            </a:lvl5pPr>
            <a:lvl6pPr marL="2743200" marR="0" lvl="5" indent="-304800" algn="ctr" rtl="0">
              <a:lnSpc>
                <a:spcPct val="100000"/>
              </a:lnSpc>
              <a:spcBef>
                <a:spcPts val="400"/>
              </a:spcBef>
              <a:spcAft>
                <a:spcPts val="0"/>
              </a:spcAft>
              <a:buClr>
                <a:srgbClr val="000000"/>
              </a:buClr>
              <a:buSzPts val="1200"/>
              <a:buFont typeface="Proxima Nova"/>
              <a:buChar char="■"/>
              <a:defRPr sz="1200" b="0" i="0" u="none" strike="noStrike" cap="none">
                <a:solidFill>
                  <a:srgbClr val="000000"/>
                </a:solidFill>
                <a:latin typeface="Proxima Nova"/>
                <a:ea typeface="Proxima Nova"/>
                <a:cs typeface="Proxima Nova"/>
                <a:sym typeface="Proxima Nova"/>
              </a:defRPr>
            </a:lvl6pPr>
            <a:lvl7pPr marL="3200400" marR="0" lvl="6" indent="-304800" algn="ctr" rtl="0">
              <a:lnSpc>
                <a:spcPct val="100000"/>
              </a:lnSpc>
              <a:spcBef>
                <a:spcPts val="400"/>
              </a:spcBef>
              <a:spcAft>
                <a:spcPts val="0"/>
              </a:spcAft>
              <a:buClr>
                <a:srgbClr val="000000"/>
              </a:buClr>
              <a:buSzPts val="1200"/>
              <a:buFont typeface="Proxima Nova"/>
              <a:buChar char="●"/>
              <a:defRPr sz="1200" b="0" i="0" u="none" strike="noStrike" cap="none">
                <a:solidFill>
                  <a:srgbClr val="000000"/>
                </a:solidFill>
                <a:latin typeface="Proxima Nova"/>
                <a:ea typeface="Proxima Nova"/>
                <a:cs typeface="Proxima Nova"/>
                <a:sym typeface="Proxima Nova"/>
              </a:defRPr>
            </a:lvl7pPr>
            <a:lvl8pPr marL="3657600" marR="0" lvl="7" indent="-304800" algn="ctr" rtl="0">
              <a:lnSpc>
                <a:spcPct val="100000"/>
              </a:lnSpc>
              <a:spcBef>
                <a:spcPts val="400"/>
              </a:spcBef>
              <a:spcAft>
                <a:spcPts val="0"/>
              </a:spcAft>
              <a:buClr>
                <a:srgbClr val="000000"/>
              </a:buClr>
              <a:buSzPts val="1200"/>
              <a:buFont typeface="Proxima Nova"/>
              <a:buChar char="○"/>
              <a:defRPr sz="1200" b="0" i="0" u="none" strike="noStrike" cap="none">
                <a:solidFill>
                  <a:srgbClr val="000000"/>
                </a:solidFill>
                <a:latin typeface="Proxima Nova"/>
                <a:ea typeface="Proxima Nova"/>
                <a:cs typeface="Proxima Nova"/>
                <a:sym typeface="Proxima Nova"/>
              </a:defRPr>
            </a:lvl8pPr>
            <a:lvl9pPr marL="4114800" marR="0" lvl="8" indent="-304800" algn="ctr" rtl="0">
              <a:lnSpc>
                <a:spcPct val="100000"/>
              </a:lnSpc>
              <a:spcBef>
                <a:spcPts val="400"/>
              </a:spcBef>
              <a:spcAft>
                <a:spcPts val="400"/>
              </a:spcAft>
              <a:buClr>
                <a:srgbClr val="000000"/>
              </a:buClr>
              <a:buSzPts val="1200"/>
              <a:buFont typeface="Proxima Nova"/>
              <a:buChar char="■"/>
              <a:defRPr sz="1200" b="0" i="0" u="none" strike="noStrike" cap="none">
                <a:solidFill>
                  <a:srgbClr val="000000"/>
                </a:solidFill>
                <a:latin typeface="Proxima Nova"/>
                <a:ea typeface="Proxima Nova"/>
                <a:cs typeface="Proxima Nova"/>
                <a:sym typeface="Proxima Nova"/>
              </a:defRPr>
            </a:lvl9pPr>
          </a:lstStyle>
          <a:p>
            <a:endParaRPr/>
          </a:p>
        </p:txBody>
      </p:sp>
      <p:sp>
        <p:nvSpPr>
          <p:cNvPr id="57" name="Google Shape;57;p27"/>
          <p:cNvSpPr/>
          <p:nvPr/>
        </p:nvSpPr>
        <p:spPr>
          <a:xfrm>
            <a:off x="3859350" y="1428175"/>
            <a:ext cx="1437900" cy="1437900"/>
          </a:xfrm>
          <a:prstGeom prst="donut">
            <a:avLst>
              <a:gd name="adj" fmla="val 5329"/>
            </a:avLst>
          </a:prstGeom>
          <a:gradFill>
            <a:gsLst>
              <a:gs pos="0">
                <a:srgbClr val="82297B"/>
              </a:gs>
              <a:gs pos="100000">
                <a:srgbClr val="BF215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27"/>
          <p:cNvSpPr>
            <a:spLocks noGrp="1"/>
          </p:cNvSpPr>
          <p:nvPr>
            <p:ph type="pic" idx="4"/>
          </p:nvPr>
        </p:nvSpPr>
        <p:spPr>
          <a:xfrm>
            <a:off x="3916950" y="1485825"/>
            <a:ext cx="1322700" cy="1322700"/>
          </a:xfrm>
          <a:prstGeom prst="ellipse">
            <a:avLst/>
          </a:prstGeom>
          <a:noFill/>
          <a:ln>
            <a:noFill/>
          </a:ln>
        </p:spPr>
      </p:sp>
      <p:sp>
        <p:nvSpPr>
          <p:cNvPr id="59" name="Google Shape;59;p27"/>
          <p:cNvSpPr txBox="1">
            <a:spLocks noGrp="1"/>
          </p:cNvSpPr>
          <p:nvPr>
            <p:ph type="body" idx="5"/>
          </p:nvPr>
        </p:nvSpPr>
        <p:spPr>
          <a:xfrm>
            <a:off x="3413700" y="2952050"/>
            <a:ext cx="2329200" cy="1437900"/>
          </a:xfrm>
          <a:prstGeom prst="rect">
            <a:avLst/>
          </a:prstGeom>
          <a:noFill/>
          <a:ln>
            <a:noFill/>
          </a:ln>
        </p:spPr>
        <p:txBody>
          <a:bodyPr spcFirstLastPara="1" wrap="square" lIns="0" tIns="0" rIns="0" bIns="0" anchor="t" anchorCtr="0">
            <a:noAutofit/>
          </a:bodyPr>
          <a:lstStyle>
            <a:lvl1pPr marL="457200" marR="0" lvl="0" indent="-304800" algn="ctr" rtl="0">
              <a:lnSpc>
                <a:spcPct val="100000"/>
              </a:lnSpc>
              <a:spcBef>
                <a:spcPts val="0"/>
              </a:spcBef>
              <a:spcAft>
                <a:spcPts val="0"/>
              </a:spcAft>
              <a:buClr>
                <a:srgbClr val="000000"/>
              </a:buClr>
              <a:buSzPts val="1200"/>
              <a:buFont typeface="Proxima Nova"/>
              <a:buChar char="●"/>
              <a:defRPr sz="1200" b="0" i="0" u="none" strike="noStrike" cap="none">
                <a:solidFill>
                  <a:srgbClr val="000000"/>
                </a:solidFill>
                <a:latin typeface="Proxima Nova"/>
                <a:ea typeface="Proxima Nova"/>
                <a:cs typeface="Proxima Nova"/>
                <a:sym typeface="Proxima Nova"/>
              </a:defRPr>
            </a:lvl1pPr>
            <a:lvl2pPr marL="914400" marR="0" lvl="1" indent="-304800" algn="ctr" rtl="0">
              <a:lnSpc>
                <a:spcPct val="100000"/>
              </a:lnSpc>
              <a:spcBef>
                <a:spcPts val="400"/>
              </a:spcBef>
              <a:spcAft>
                <a:spcPts val="0"/>
              </a:spcAft>
              <a:buClr>
                <a:srgbClr val="000000"/>
              </a:buClr>
              <a:buSzPts val="1200"/>
              <a:buFont typeface="Proxima Nova"/>
              <a:buChar char="○"/>
              <a:defRPr sz="1200" b="0" i="0" u="none" strike="noStrike" cap="none">
                <a:solidFill>
                  <a:srgbClr val="000000"/>
                </a:solidFill>
                <a:latin typeface="Proxima Nova"/>
                <a:ea typeface="Proxima Nova"/>
                <a:cs typeface="Proxima Nova"/>
                <a:sym typeface="Proxima Nova"/>
              </a:defRPr>
            </a:lvl2pPr>
            <a:lvl3pPr marL="1371600" marR="0" lvl="2" indent="-304800" algn="ctr" rtl="0">
              <a:lnSpc>
                <a:spcPct val="100000"/>
              </a:lnSpc>
              <a:spcBef>
                <a:spcPts val="400"/>
              </a:spcBef>
              <a:spcAft>
                <a:spcPts val="0"/>
              </a:spcAft>
              <a:buClr>
                <a:srgbClr val="000000"/>
              </a:buClr>
              <a:buSzPts val="1200"/>
              <a:buFont typeface="Proxima Nova"/>
              <a:buChar char="■"/>
              <a:defRPr sz="1200" b="0" i="0" u="none" strike="noStrike" cap="none">
                <a:solidFill>
                  <a:srgbClr val="000000"/>
                </a:solidFill>
                <a:latin typeface="Proxima Nova"/>
                <a:ea typeface="Proxima Nova"/>
                <a:cs typeface="Proxima Nova"/>
                <a:sym typeface="Proxima Nova"/>
              </a:defRPr>
            </a:lvl3pPr>
            <a:lvl4pPr marL="1828800" marR="0" lvl="3" indent="-304800" algn="ctr" rtl="0">
              <a:lnSpc>
                <a:spcPct val="100000"/>
              </a:lnSpc>
              <a:spcBef>
                <a:spcPts val="400"/>
              </a:spcBef>
              <a:spcAft>
                <a:spcPts val="0"/>
              </a:spcAft>
              <a:buClr>
                <a:srgbClr val="000000"/>
              </a:buClr>
              <a:buSzPts val="1200"/>
              <a:buFont typeface="Proxima Nova"/>
              <a:buChar char="●"/>
              <a:defRPr sz="1200" b="0" i="0" u="none" strike="noStrike" cap="none">
                <a:solidFill>
                  <a:srgbClr val="000000"/>
                </a:solidFill>
                <a:latin typeface="Proxima Nova"/>
                <a:ea typeface="Proxima Nova"/>
                <a:cs typeface="Proxima Nova"/>
                <a:sym typeface="Proxima Nova"/>
              </a:defRPr>
            </a:lvl4pPr>
            <a:lvl5pPr marL="2286000" marR="0" lvl="4" indent="-304800" algn="ctr" rtl="0">
              <a:lnSpc>
                <a:spcPct val="100000"/>
              </a:lnSpc>
              <a:spcBef>
                <a:spcPts val="400"/>
              </a:spcBef>
              <a:spcAft>
                <a:spcPts val="0"/>
              </a:spcAft>
              <a:buClr>
                <a:srgbClr val="000000"/>
              </a:buClr>
              <a:buSzPts val="1200"/>
              <a:buFont typeface="Proxima Nova"/>
              <a:buChar char="○"/>
              <a:defRPr sz="1200" b="0" i="0" u="none" strike="noStrike" cap="none">
                <a:solidFill>
                  <a:srgbClr val="000000"/>
                </a:solidFill>
                <a:latin typeface="Proxima Nova"/>
                <a:ea typeface="Proxima Nova"/>
                <a:cs typeface="Proxima Nova"/>
                <a:sym typeface="Proxima Nova"/>
              </a:defRPr>
            </a:lvl5pPr>
            <a:lvl6pPr marL="2743200" marR="0" lvl="5" indent="-304800" algn="ctr" rtl="0">
              <a:lnSpc>
                <a:spcPct val="100000"/>
              </a:lnSpc>
              <a:spcBef>
                <a:spcPts val="400"/>
              </a:spcBef>
              <a:spcAft>
                <a:spcPts val="0"/>
              </a:spcAft>
              <a:buClr>
                <a:srgbClr val="000000"/>
              </a:buClr>
              <a:buSzPts val="1200"/>
              <a:buFont typeface="Proxima Nova"/>
              <a:buChar char="■"/>
              <a:defRPr sz="1200" b="0" i="0" u="none" strike="noStrike" cap="none">
                <a:solidFill>
                  <a:srgbClr val="000000"/>
                </a:solidFill>
                <a:latin typeface="Proxima Nova"/>
                <a:ea typeface="Proxima Nova"/>
                <a:cs typeface="Proxima Nova"/>
                <a:sym typeface="Proxima Nova"/>
              </a:defRPr>
            </a:lvl6pPr>
            <a:lvl7pPr marL="3200400" marR="0" lvl="6" indent="-304800" algn="ctr" rtl="0">
              <a:lnSpc>
                <a:spcPct val="100000"/>
              </a:lnSpc>
              <a:spcBef>
                <a:spcPts val="400"/>
              </a:spcBef>
              <a:spcAft>
                <a:spcPts val="0"/>
              </a:spcAft>
              <a:buClr>
                <a:srgbClr val="000000"/>
              </a:buClr>
              <a:buSzPts val="1200"/>
              <a:buFont typeface="Proxima Nova"/>
              <a:buChar char="●"/>
              <a:defRPr sz="1200" b="0" i="0" u="none" strike="noStrike" cap="none">
                <a:solidFill>
                  <a:srgbClr val="000000"/>
                </a:solidFill>
                <a:latin typeface="Proxima Nova"/>
                <a:ea typeface="Proxima Nova"/>
                <a:cs typeface="Proxima Nova"/>
                <a:sym typeface="Proxima Nova"/>
              </a:defRPr>
            </a:lvl7pPr>
            <a:lvl8pPr marL="3657600" marR="0" lvl="7" indent="-304800" algn="ctr" rtl="0">
              <a:lnSpc>
                <a:spcPct val="100000"/>
              </a:lnSpc>
              <a:spcBef>
                <a:spcPts val="400"/>
              </a:spcBef>
              <a:spcAft>
                <a:spcPts val="0"/>
              </a:spcAft>
              <a:buClr>
                <a:srgbClr val="000000"/>
              </a:buClr>
              <a:buSzPts val="1200"/>
              <a:buFont typeface="Proxima Nova"/>
              <a:buChar char="○"/>
              <a:defRPr sz="1200" b="0" i="0" u="none" strike="noStrike" cap="none">
                <a:solidFill>
                  <a:srgbClr val="000000"/>
                </a:solidFill>
                <a:latin typeface="Proxima Nova"/>
                <a:ea typeface="Proxima Nova"/>
                <a:cs typeface="Proxima Nova"/>
                <a:sym typeface="Proxima Nova"/>
              </a:defRPr>
            </a:lvl8pPr>
            <a:lvl9pPr marL="4114800" marR="0" lvl="8" indent="-304800" algn="ctr" rtl="0">
              <a:lnSpc>
                <a:spcPct val="100000"/>
              </a:lnSpc>
              <a:spcBef>
                <a:spcPts val="400"/>
              </a:spcBef>
              <a:spcAft>
                <a:spcPts val="400"/>
              </a:spcAft>
              <a:buClr>
                <a:srgbClr val="000000"/>
              </a:buClr>
              <a:buSzPts val="1200"/>
              <a:buFont typeface="Proxima Nova"/>
              <a:buChar char="■"/>
              <a:defRPr sz="1200" b="0" i="0" u="none" strike="noStrike" cap="none">
                <a:solidFill>
                  <a:srgbClr val="000000"/>
                </a:solidFill>
                <a:latin typeface="Proxima Nova"/>
                <a:ea typeface="Proxima Nova"/>
                <a:cs typeface="Proxima Nova"/>
                <a:sym typeface="Proxima Nova"/>
              </a:defRPr>
            </a:lvl9pPr>
          </a:lstStyle>
          <a:p>
            <a:endParaRPr/>
          </a:p>
        </p:txBody>
      </p:sp>
      <p:sp>
        <p:nvSpPr>
          <p:cNvPr id="60" name="Google Shape;60;p27"/>
          <p:cNvSpPr/>
          <p:nvPr/>
        </p:nvSpPr>
        <p:spPr>
          <a:xfrm>
            <a:off x="6793825" y="1428175"/>
            <a:ext cx="1437900" cy="1437900"/>
          </a:xfrm>
          <a:prstGeom prst="donut">
            <a:avLst>
              <a:gd name="adj" fmla="val 5329"/>
            </a:avLst>
          </a:prstGeom>
          <a:gradFill>
            <a:gsLst>
              <a:gs pos="0">
                <a:srgbClr val="82297B"/>
              </a:gs>
              <a:gs pos="100000">
                <a:srgbClr val="BF215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27"/>
          <p:cNvSpPr>
            <a:spLocks noGrp="1"/>
          </p:cNvSpPr>
          <p:nvPr>
            <p:ph type="pic" idx="6"/>
          </p:nvPr>
        </p:nvSpPr>
        <p:spPr>
          <a:xfrm>
            <a:off x="6851425" y="1485825"/>
            <a:ext cx="1322700" cy="1322700"/>
          </a:xfrm>
          <a:prstGeom prst="ellipse">
            <a:avLst/>
          </a:prstGeom>
          <a:noFill/>
          <a:ln>
            <a:noFill/>
          </a:ln>
        </p:spPr>
      </p:sp>
      <p:sp>
        <p:nvSpPr>
          <p:cNvPr id="62" name="Google Shape;62;p27"/>
          <p:cNvSpPr txBox="1">
            <a:spLocks noGrp="1"/>
          </p:cNvSpPr>
          <p:nvPr>
            <p:ph type="body" idx="7"/>
          </p:nvPr>
        </p:nvSpPr>
        <p:spPr>
          <a:xfrm>
            <a:off x="6348175" y="2952050"/>
            <a:ext cx="2329200" cy="1437900"/>
          </a:xfrm>
          <a:prstGeom prst="rect">
            <a:avLst/>
          </a:prstGeom>
          <a:noFill/>
          <a:ln>
            <a:noFill/>
          </a:ln>
        </p:spPr>
        <p:txBody>
          <a:bodyPr spcFirstLastPara="1" wrap="square" lIns="0" tIns="0" rIns="0" bIns="0" anchor="t" anchorCtr="0">
            <a:noAutofit/>
          </a:bodyPr>
          <a:lstStyle>
            <a:lvl1pPr marL="457200" marR="0" lvl="0" indent="-304800" algn="ctr" rtl="0">
              <a:lnSpc>
                <a:spcPct val="100000"/>
              </a:lnSpc>
              <a:spcBef>
                <a:spcPts val="0"/>
              </a:spcBef>
              <a:spcAft>
                <a:spcPts val="0"/>
              </a:spcAft>
              <a:buClr>
                <a:srgbClr val="000000"/>
              </a:buClr>
              <a:buSzPts val="1200"/>
              <a:buFont typeface="Proxima Nova"/>
              <a:buChar char="●"/>
              <a:defRPr sz="1200" b="0" i="0" u="none" strike="noStrike" cap="none">
                <a:solidFill>
                  <a:srgbClr val="000000"/>
                </a:solidFill>
                <a:latin typeface="Proxima Nova"/>
                <a:ea typeface="Proxima Nova"/>
                <a:cs typeface="Proxima Nova"/>
                <a:sym typeface="Proxima Nova"/>
              </a:defRPr>
            </a:lvl1pPr>
            <a:lvl2pPr marL="914400" marR="0" lvl="1" indent="-304800" algn="ctr" rtl="0">
              <a:lnSpc>
                <a:spcPct val="100000"/>
              </a:lnSpc>
              <a:spcBef>
                <a:spcPts val="400"/>
              </a:spcBef>
              <a:spcAft>
                <a:spcPts val="0"/>
              </a:spcAft>
              <a:buClr>
                <a:srgbClr val="000000"/>
              </a:buClr>
              <a:buSzPts val="1200"/>
              <a:buFont typeface="Proxima Nova"/>
              <a:buChar char="○"/>
              <a:defRPr sz="1200" b="0" i="0" u="none" strike="noStrike" cap="none">
                <a:solidFill>
                  <a:srgbClr val="000000"/>
                </a:solidFill>
                <a:latin typeface="Proxima Nova"/>
                <a:ea typeface="Proxima Nova"/>
                <a:cs typeface="Proxima Nova"/>
                <a:sym typeface="Proxima Nova"/>
              </a:defRPr>
            </a:lvl2pPr>
            <a:lvl3pPr marL="1371600" marR="0" lvl="2" indent="-304800" algn="ctr" rtl="0">
              <a:lnSpc>
                <a:spcPct val="100000"/>
              </a:lnSpc>
              <a:spcBef>
                <a:spcPts val="400"/>
              </a:spcBef>
              <a:spcAft>
                <a:spcPts val="0"/>
              </a:spcAft>
              <a:buClr>
                <a:srgbClr val="000000"/>
              </a:buClr>
              <a:buSzPts val="1200"/>
              <a:buFont typeface="Proxima Nova"/>
              <a:buChar char="■"/>
              <a:defRPr sz="1200" b="0" i="0" u="none" strike="noStrike" cap="none">
                <a:solidFill>
                  <a:srgbClr val="000000"/>
                </a:solidFill>
                <a:latin typeface="Proxima Nova"/>
                <a:ea typeface="Proxima Nova"/>
                <a:cs typeface="Proxima Nova"/>
                <a:sym typeface="Proxima Nova"/>
              </a:defRPr>
            </a:lvl3pPr>
            <a:lvl4pPr marL="1828800" marR="0" lvl="3" indent="-304800" algn="ctr" rtl="0">
              <a:lnSpc>
                <a:spcPct val="100000"/>
              </a:lnSpc>
              <a:spcBef>
                <a:spcPts val="400"/>
              </a:spcBef>
              <a:spcAft>
                <a:spcPts val="0"/>
              </a:spcAft>
              <a:buClr>
                <a:srgbClr val="000000"/>
              </a:buClr>
              <a:buSzPts val="1200"/>
              <a:buFont typeface="Proxima Nova"/>
              <a:buChar char="●"/>
              <a:defRPr sz="1200" b="0" i="0" u="none" strike="noStrike" cap="none">
                <a:solidFill>
                  <a:srgbClr val="000000"/>
                </a:solidFill>
                <a:latin typeface="Proxima Nova"/>
                <a:ea typeface="Proxima Nova"/>
                <a:cs typeface="Proxima Nova"/>
                <a:sym typeface="Proxima Nova"/>
              </a:defRPr>
            </a:lvl4pPr>
            <a:lvl5pPr marL="2286000" marR="0" lvl="4" indent="-304800" algn="ctr" rtl="0">
              <a:lnSpc>
                <a:spcPct val="100000"/>
              </a:lnSpc>
              <a:spcBef>
                <a:spcPts val="400"/>
              </a:spcBef>
              <a:spcAft>
                <a:spcPts val="0"/>
              </a:spcAft>
              <a:buClr>
                <a:srgbClr val="000000"/>
              </a:buClr>
              <a:buSzPts val="1200"/>
              <a:buFont typeface="Proxima Nova"/>
              <a:buChar char="○"/>
              <a:defRPr sz="1200" b="0" i="0" u="none" strike="noStrike" cap="none">
                <a:solidFill>
                  <a:srgbClr val="000000"/>
                </a:solidFill>
                <a:latin typeface="Proxima Nova"/>
                <a:ea typeface="Proxima Nova"/>
                <a:cs typeface="Proxima Nova"/>
                <a:sym typeface="Proxima Nova"/>
              </a:defRPr>
            </a:lvl5pPr>
            <a:lvl6pPr marL="2743200" marR="0" lvl="5" indent="-304800" algn="ctr" rtl="0">
              <a:lnSpc>
                <a:spcPct val="100000"/>
              </a:lnSpc>
              <a:spcBef>
                <a:spcPts val="400"/>
              </a:spcBef>
              <a:spcAft>
                <a:spcPts val="0"/>
              </a:spcAft>
              <a:buClr>
                <a:srgbClr val="000000"/>
              </a:buClr>
              <a:buSzPts val="1200"/>
              <a:buFont typeface="Proxima Nova"/>
              <a:buChar char="■"/>
              <a:defRPr sz="1200" b="0" i="0" u="none" strike="noStrike" cap="none">
                <a:solidFill>
                  <a:srgbClr val="000000"/>
                </a:solidFill>
                <a:latin typeface="Proxima Nova"/>
                <a:ea typeface="Proxima Nova"/>
                <a:cs typeface="Proxima Nova"/>
                <a:sym typeface="Proxima Nova"/>
              </a:defRPr>
            </a:lvl6pPr>
            <a:lvl7pPr marL="3200400" marR="0" lvl="6" indent="-304800" algn="ctr" rtl="0">
              <a:lnSpc>
                <a:spcPct val="100000"/>
              </a:lnSpc>
              <a:spcBef>
                <a:spcPts val="400"/>
              </a:spcBef>
              <a:spcAft>
                <a:spcPts val="0"/>
              </a:spcAft>
              <a:buClr>
                <a:srgbClr val="000000"/>
              </a:buClr>
              <a:buSzPts val="1200"/>
              <a:buFont typeface="Proxima Nova"/>
              <a:buChar char="●"/>
              <a:defRPr sz="1200" b="0" i="0" u="none" strike="noStrike" cap="none">
                <a:solidFill>
                  <a:srgbClr val="000000"/>
                </a:solidFill>
                <a:latin typeface="Proxima Nova"/>
                <a:ea typeface="Proxima Nova"/>
                <a:cs typeface="Proxima Nova"/>
                <a:sym typeface="Proxima Nova"/>
              </a:defRPr>
            </a:lvl7pPr>
            <a:lvl8pPr marL="3657600" marR="0" lvl="7" indent="-304800" algn="ctr" rtl="0">
              <a:lnSpc>
                <a:spcPct val="100000"/>
              </a:lnSpc>
              <a:spcBef>
                <a:spcPts val="400"/>
              </a:spcBef>
              <a:spcAft>
                <a:spcPts val="0"/>
              </a:spcAft>
              <a:buClr>
                <a:srgbClr val="000000"/>
              </a:buClr>
              <a:buSzPts val="1200"/>
              <a:buFont typeface="Proxima Nova"/>
              <a:buChar char="○"/>
              <a:defRPr sz="1200" b="0" i="0" u="none" strike="noStrike" cap="none">
                <a:solidFill>
                  <a:srgbClr val="000000"/>
                </a:solidFill>
                <a:latin typeface="Proxima Nova"/>
                <a:ea typeface="Proxima Nova"/>
                <a:cs typeface="Proxima Nova"/>
                <a:sym typeface="Proxima Nova"/>
              </a:defRPr>
            </a:lvl8pPr>
            <a:lvl9pPr marL="4114800" marR="0" lvl="8" indent="-304800" algn="ctr" rtl="0">
              <a:lnSpc>
                <a:spcPct val="100000"/>
              </a:lnSpc>
              <a:spcBef>
                <a:spcPts val="400"/>
              </a:spcBef>
              <a:spcAft>
                <a:spcPts val="400"/>
              </a:spcAft>
              <a:buClr>
                <a:srgbClr val="000000"/>
              </a:buClr>
              <a:buSzPts val="1200"/>
              <a:buFont typeface="Proxima Nova"/>
              <a:buChar char="■"/>
              <a:defRPr sz="1200" b="0" i="0" u="none" strike="noStrike" cap="none">
                <a:solidFill>
                  <a:srgbClr val="000000"/>
                </a:solidFill>
                <a:latin typeface="Proxima Nova"/>
                <a:ea typeface="Proxima Nova"/>
                <a:cs typeface="Proxima Nova"/>
                <a:sym typeface="Proxima Nova"/>
              </a:defRPr>
            </a:lvl9pPr>
          </a:lstStyle>
          <a:p>
            <a:endParaRPr/>
          </a:p>
        </p:txBody>
      </p:sp>
      <p:pic>
        <p:nvPicPr>
          <p:cNvPr id="63" name="Google Shape;63;p27"/>
          <p:cNvPicPr preferRelativeResize="0"/>
          <p:nvPr/>
        </p:nvPicPr>
        <p:blipFill rotWithShape="1">
          <a:blip r:embed="rId2">
            <a:alphaModFix/>
          </a:blip>
          <a:srcRect/>
          <a:stretch/>
        </p:blipFill>
        <p:spPr>
          <a:xfrm>
            <a:off x="665082" y="4769500"/>
            <a:ext cx="858651" cy="164500"/>
          </a:xfrm>
          <a:prstGeom prst="rect">
            <a:avLst/>
          </a:prstGeom>
          <a:noFill/>
          <a:ln>
            <a:noFill/>
          </a:ln>
        </p:spPr>
      </p:pic>
      <p:sp>
        <p:nvSpPr>
          <p:cNvPr id="64" name="Google Shape;64;p27"/>
          <p:cNvSpPr txBox="1">
            <a:spLocks noGrp="1"/>
          </p:cNvSpPr>
          <p:nvPr>
            <p:ph type="sldNum" idx="12"/>
          </p:nvPr>
        </p:nvSpPr>
        <p:spPr>
          <a:xfrm>
            <a:off x="8472450" y="4712700"/>
            <a:ext cx="548700" cy="2781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25235B"/>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
        <p:nvSpPr>
          <p:cNvPr id="65" name="Google Shape;65;p27"/>
          <p:cNvSpPr txBox="1"/>
          <p:nvPr/>
        </p:nvSpPr>
        <p:spPr>
          <a:xfrm>
            <a:off x="3763400" y="4731900"/>
            <a:ext cx="1603800" cy="239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999999"/>
                </a:solidFill>
                <a:highlight>
                  <a:srgbClr val="FFFFFF"/>
                </a:highlight>
                <a:latin typeface="Proxima Nova"/>
                <a:ea typeface="Proxima Nova"/>
                <a:cs typeface="Proxima Nova"/>
                <a:sym typeface="Proxima Nova"/>
              </a:rPr>
              <a:t>   For Internal use only      </a:t>
            </a:r>
            <a:endParaRPr sz="800" b="0" i="0" u="none" strike="noStrike" cap="none">
              <a:solidFill>
                <a:srgbClr val="999999"/>
              </a:solidFill>
              <a:highlight>
                <a:srgbClr val="FFFFFF"/>
              </a:highlight>
              <a:latin typeface="Proxima Nova"/>
              <a:ea typeface="Proxima Nova"/>
              <a:cs typeface="Proxima Nova"/>
              <a:sym typeface="Proxima Nova"/>
            </a:endParaRPr>
          </a:p>
        </p:txBody>
      </p:sp>
      <p:pic>
        <p:nvPicPr>
          <p:cNvPr id="66" name="Google Shape;66;p27"/>
          <p:cNvPicPr preferRelativeResize="0"/>
          <p:nvPr/>
        </p:nvPicPr>
        <p:blipFill rotWithShape="1">
          <a:blip r:embed="rId3">
            <a:alphaModFix/>
          </a:blip>
          <a:srcRect/>
          <a:stretch/>
        </p:blipFill>
        <p:spPr>
          <a:xfrm>
            <a:off x="0" y="4689200"/>
            <a:ext cx="614619" cy="457200"/>
          </a:xfrm>
          <a:prstGeom prst="rect">
            <a:avLst/>
          </a:prstGeom>
          <a:noFill/>
          <a:ln>
            <a:noFill/>
          </a:ln>
        </p:spPr>
      </p:pic>
      <p:sp>
        <p:nvSpPr>
          <p:cNvPr id="67" name="Google Shape;67;p27"/>
          <p:cNvSpPr txBox="1">
            <a:spLocks noGrp="1"/>
          </p:cNvSpPr>
          <p:nvPr>
            <p:ph type="title"/>
          </p:nvPr>
        </p:nvSpPr>
        <p:spPr>
          <a:xfrm>
            <a:off x="469650" y="287550"/>
            <a:ext cx="8217300" cy="627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accent1"/>
              </a:buClr>
              <a:buSzPts val="2400"/>
              <a:buFont typeface="Proxima Nova"/>
              <a:buNone/>
              <a:defRPr sz="2400" b="1" i="0" u="none" strike="noStrike" cap="none">
                <a:solidFill>
                  <a:schemeClr val="accent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1656">
          <p15:clr>
            <a:srgbClr val="FA7B17"/>
          </p15:clr>
        </p15:guide>
        <p15:guide id="2" pos="2880">
          <p15:clr>
            <a:srgbClr val="FA7B17"/>
          </p15:clr>
        </p15:guide>
        <p15:guide id="3" pos="288">
          <p15:clr>
            <a:srgbClr val="FA7B17"/>
          </p15:clr>
        </p15:guide>
        <p15:guide id="4" pos="5472">
          <p15:clr>
            <a:srgbClr val="FA7B17"/>
          </p15:clr>
        </p15:guide>
        <p15:guide id="5" orient="horz" pos="2952">
          <p15:clr>
            <a:srgbClr val="FA7B17"/>
          </p15:clr>
        </p15:guide>
        <p15:guide id="6" orient="horz" pos="576">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p:cSld name="Pre -Test">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28"/>
          <p:cNvSpPr txBox="1">
            <a:spLocks noGrp="1"/>
          </p:cNvSpPr>
          <p:nvPr>
            <p:ph type="title"/>
          </p:nvPr>
        </p:nvSpPr>
        <p:spPr>
          <a:xfrm>
            <a:off x="424543" y="143088"/>
            <a:ext cx="8319300" cy="4977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rgbClr val="000000"/>
              </a:buClr>
              <a:buSzPts val="1100"/>
              <a:buFont typeface="Arial"/>
              <a:buNone/>
              <a:defRPr sz="2400" b="1" i="0" u="none" strike="noStrike" cap="none">
                <a:solidFill>
                  <a:srgbClr val="323F4F"/>
                </a:solidFill>
                <a:latin typeface="Calibri"/>
                <a:ea typeface="Calibri"/>
                <a:cs typeface="Calibri"/>
                <a:sym typeface="Calibri"/>
              </a:defRPr>
            </a:lvl1pPr>
            <a:lvl2pPr marR="0" lvl="1" algn="l" rtl="0">
              <a:lnSpc>
                <a:spcPct val="90000"/>
              </a:lnSpc>
              <a:spcBef>
                <a:spcPts val="0"/>
              </a:spcBef>
              <a:spcAft>
                <a:spcPts val="0"/>
              </a:spcAft>
              <a:buClr>
                <a:srgbClr val="000000"/>
              </a:buClr>
              <a:buSzPts val="1100"/>
              <a:buFont typeface="Arial"/>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Clr>
                <a:srgbClr val="000000"/>
              </a:buClr>
              <a:buSzPts val="1100"/>
              <a:buFont typeface="Arial"/>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Clr>
                <a:srgbClr val="000000"/>
              </a:buClr>
              <a:buSzPts val="1100"/>
              <a:buFont typeface="Arial"/>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Clr>
                <a:srgbClr val="000000"/>
              </a:buClr>
              <a:buSzPts val="1100"/>
              <a:buFont typeface="Arial"/>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Clr>
                <a:srgbClr val="000000"/>
              </a:buClr>
              <a:buSzPts val="1100"/>
              <a:buFont typeface="Arial"/>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rgbClr val="000000"/>
              </a:buClr>
              <a:buSzPts val="1100"/>
              <a:buFont typeface="Arial"/>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rgbClr val="000000"/>
              </a:buClr>
              <a:buSzPts val="1100"/>
              <a:buFont typeface="Arial"/>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rgbClr val="000000"/>
              </a:buClr>
              <a:buSzPts val="1100"/>
              <a:buFont typeface="Arial"/>
              <a:buNone/>
              <a:defRPr sz="3300" b="0" i="0" u="none" strike="noStrike" cap="none">
                <a:solidFill>
                  <a:schemeClr val="dk1"/>
                </a:solidFill>
                <a:latin typeface="Calibri"/>
                <a:ea typeface="Calibri"/>
                <a:cs typeface="Calibri"/>
                <a:sym typeface="Calibri"/>
              </a:defRPr>
            </a:lvl9pPr>
          </a:lstStyle>
          <a:p>
            <a:endParaRPr/>
          </a:p>
        </p:txBody>
      </p:sp>
      <p:sp>
        <p:nvSpPr>
          <p:cNvPr id="70" name="Google Shape;70;p2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888888"/>
              </a:buClr>
              <a:buSzPts val="1100"/>
              <a:buFont typeface="Calibri"/>
              <a:buNone/>
              <a:defRPr sz="11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Clr>
                <a:schemeClr val="dk1"/>
              </a:buClr>
              <a:buSzPts val="1100"/>
              <a:buFont typeface="Calibri"/>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chemeClr val="dk1"/>
              </a:buClr>
              <a:buSzPts val="1100"/>
              <a:buFont typeface="Calibri"/>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chemeClr val="dk1"/>
              </a:buClr>
              <a:buSzPts val="1100"/>
              <a:buFont typeface="Calibri"/>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chemeClr val="dk1"/>
              </a:buClr>
              <a:buSzPts val="1100"/>
              <a:buFont typeface="Calibri"/>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chemeClr val="dk1"/>
              </a:buClr>
              <a:buSzPts val="1100"/>
              <a:buFont typeface="Calibri"/>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chemeClr val="dk1"/>
              </a:buClr>
              <a:buSzPts val="1100"/>
              <a:buFont typeface="Calibri"/>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chemeClr val="dk1"/>
              </a:buClr>
              <a:buSzPts val="1100"/>
              <a:buFont typeface="Calibri"/>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chemeClr val="dk1"/>
              </a:buClr>
              <a:buSzPts val="1100"/>
              <a:buFont typeface="Calibri"/>
              <a:buNone/>
              <a:defRPr sz="1100" b="0" i="0" u="none" strike="noStrike" cap="none">
                <a:solidFill>
                  <a:srgbClr val="000000"/>
                </a:solidFill>
                <a:latin typeface="Arial"/>
                <a:ea typeface="Arial"/>
                <a:cs typeface="Arial"/>
                <a:sym typeface="Arial"/>
              </a:defRPr>
            </a:lvl9pPr>
          </a:lstStyle>
          <a:p>
            <a:endParaRPr/>
          </a:p>
        </p:txBody>
      </p:sp>
      <p:sp>
        <p:nvSpPr>
          <p:cNvPr id="71" name="Google Shape;71;p2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888888"/>
              </a:buClr>
              <a:buSzPts val="1100"/>
              <a:buFont typeface="Calibri"/>
              <a:buNone/>
              <a:defRPr sz="11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Clr>
                <a:schemeClr val="dk1"/>
              </a:buClr>
              <a:buSzPts val="1100"/>
              <a:buFont typeface="Calibri"/>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chemeClr val="dk1"/>
              </a:buClr>
              <a:buSzPts val="1100"/>
              <a:buFont typeface="Calibri"/>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chemeClr val="dk1"/>
              </a:buClr>
              <a:buSzPts val="1100"/>
              <a:buFont typeface="Calibri"/>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chemeClr val="dk1"/>
              </a:buClr>
              <a:buSzPts val="1100"/>
              <a:buFont typeface="Calibri"/>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chemeClr val="dk1"/>
              </a:buClr>
              <a:buSzPts val="1100"/>
              <a:buFont typeface="Calibri"/>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chemeClr val="dk1"/>
              </a:buClr>
              <a:buSzPts val="1100"/>
              <a:buFont typeface="Calibri"/>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chemeClr val="dk1"/>
              </a:buClr>
              <a:buSzPts val="1100"/>
              <a:buFont typeface="Calibri"/>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chemeClr val="dk1"/>
              </a:buClr>
              <a:buSzPts val="1100"/>
              <a:buFont typeface="Calibri"/>
              <a:buNone/>
              <a:defRPr sz="1100" b="0" i="0" u="none" strike="noStrike" cap="none">
                <a:solidFill>
                  <a:srgbClr val="000000"/>
                </a:solidFill>
                <a:latin typeface="Arial"/>
                <a:ea typeface="Arial"/>
                <a:cs typeface="Arial"/>
                <a:sym typeface="Arial"/>
              </a:defRPr>
            </a:lvl9pPr>
          </a:lstStyle>
          <a:p>
            <a:endParaRPr/>
          </a:p>
        </p:txBody>
      </p:sp>
      <p:sp>
        <p:nvSpPr>
          <p:cNvPr id="72" name="Google Shape;72;p28"/>
          <p:cNvSpPr txBox="1">
            <a:spLocks noGrp="1"/>
          </p:cNvSpPr>
          <p:nvPr>
            <p:ph type="sldNum" idx="12"/>
          </p:nvPr>
        </p:nvSpPr>
        <p:spPr>
          <a:xfrm>
            <a:off x="689491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73" name="Google Shape;73;p28" descr="C:\Users\rajthilaks\Desktop\LogoPNG.png"/>
          <p:cNvPicPr preferRelativeResize="0"/>
          <p:nvPr/>
        </p:nvPicPr>
        <p:blipFill rotWithShape="1">
          <a:blip r:embed="rId3">
            <a:alphaModFix/>
          </a:blip>
          <a:srcRect b="23652"/>
          <a:stretch/>
        </p:blipFill>
        <p:spPr>
          <a:xfrm>
            <a:off x="8398669" y="139151"/>
            <a:ext cx="579129" cy="236405"/>
          </a:xfrm>
          <a:prstGeom prst="rect">
            <a:avLst/>
          </a:prstGeom>
          <a:noFill/>
          <a:ln>
            <a:noFill/>
          </a:ln>
        </p:spPr>
      </p:pic>
      <p:graphicFrame>
        <p:nvGraphicFramePr>
          <p:cNvPr id="74" name="Google Shape;74;p28"/>
          <p:cNvGraphicFramePr/>
          <p:nvPr/>
        </p:nvGraphicFramePr>
        <p:xfrm>
          <a:off x="1317713" y="833000"/>
          <a:ext cx="6221200" cy="3742000"/>
        </p:xfrm>
        <a:graphic>
          <a:graphicData uri="http://schemas.openxmlformats.org/drawingml/2006/table">
            <a:tbl>
              <a:tblPr firstRow="1" bandRow="1">
                <a:noFill/>
                <a:tableStyleId>{86B3F207-C64B-47F3-A5D0-34A7378E71C4}</a:tableStyleId>
              </a:tblPr>
              <a:tblGrid>
                <a:gridCol w="592250">
                  <a:extLst>
                    <a:ext uri="{9D8B030D-6E8A-4147-A177-3AD203B41FA5}">
                      <a16:colId xmlns:a16="http://schemas.microsoft.com/office/drawing/2014/main" val="20000"/>
                    </a:ext>
                  </a:extLst>
                </a:gridCol>
                <a:gridCol w="2702325">
                  <a:extLst>
                    <a:ext uri="{9D8B030D-6E8A-4147-A177-3AD203B41FA5}">
                      <a16:colId xmlns:a16="http://schemas.microsoft.com/office/drawing/2014/main" val="20001"/>
                    </a:ext>
                  </a:extLst>
                </a:gridCol>
                <a:gridCol w="2926625">
                  <a:extLst>
                    <a:ext uri="{9D8B030D-6E8A-4147-A177-3AD203B41FA5}">
                      <a16:colId xmlns:a16="http://schemas.microsoft.com/office/drawing/2014/main" val="20002"/>
                    </a:ext>
                  </a:extLst>
                </a:gridCol>
              </a:tblGrid>
              <a:tr h="467750">
                <a:tc>
                  <a:txBody>
                    <a:bodyPr/>
                    <a:lstStyle/>
                    <a:p>
                      <a:pPr marL="0" marR="0" lvl="0" indent="0" algn="l" rtl="0">
                        <a:lnSpc>
                          <a:spcPct val="100000"/>
                        </a:lnSpc>
                        <a:spcBef>
                          <a:spcPts val="0"/>
                        </a:spcBef>
                        <a:spcAft>
                          <a:spcPts val="0"/>
                        </a:spcAft>
                        <a:buClr>
                          <a:srgbClr val="000000"/>
                        </a:buClr>
                        <a:buSzPts val="1100"/>
                        <a:buFont typeface="Arial"/>
                        <a:buNone/>
                      </a:pPr>
                      <a:r>
                        <a:rPr lang="en" sz="1100" u="none" strike="noStrike" cap="none"/>
                        <a:t>S.No.</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100"/>
                        <a:buFont typeface="Arial"/>
                        <a:buNone/>
                      </a:pPr>
                      <a:r>
                        <a:rPr lang="en" sz="1100" u="none" strike="noStrike" cap="none"/>
                        <a:t>Question </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100"/>
                        <a:buFont typeface="Arial"/>
                        <a:buNone/>
                      </a:pPr>
                      <a:r>
                        <a:rPr lang="en" sz="1100" u="none" strike="noStrike" cap="none"/>
                        <a:t>Answer Options</a:t>
                      </a:r>
                      <a:endParaRPr sz="1100" u="none" strike="noStrike" cap="none"/>
                    </a:p>
                  </a:txBody>
                  <a:tcPr marL="68600" marR="68600" marT="34300" marB="34300"/>
                </a:tc>
                <a:extLst>
                  <a:ext uri="{0D108BD9-81ED-4DB2-BD59-A6C34878D82A}">
                    <a16:rowId xmlns:a16="http://schemas.microsoft.com/office/drawing/2014/main" val="10000"/>
                  </a:ext>
                </a:extLst>
              </a:tr>
              <a:tr h="467750">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p>
                  </a:txBody>
                  <a:tcPr marL="68600" marR="68600" marT="34300" marB="34300"/>
                </a:tc>
                <a:extLst>
                  <a:ext uri="{0D108BD9-81ED-4DB2-BD59-A6C34878D82A}">
                    <a16:rowId xmlns:a16="http://schemas.microsoft.com/office/drawing/2014/main" val="10001"/>
                  </a:ext>
                </a:extLst>
              </a:tr>
              <a:tr h="467750">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p>
                  </a:txBody>
                  <a:tcPr marL="68600" marR="68600" marT="34300" marB="34300"/>
                </a:tc>
                <a:extLst>
                  <a:ext uri="{0D108BD9-81ED-4DB2-BD59-A6C34878D82A}">
                    <a16:rowId xmlns:a16="http://schemas.microsoft.com/office/drawing/2014/main" val="10002"/>
                  </a:ext>
                </a:extLst>
              </a:tr>
              <a:tr h="467750">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p>
                  </a:txBody>
                  <a:tcPr marL="68600" marR="68600" marT="34300" marB="34300"/>
                </a:tc>
                <a:extLst>
                  <a:ext uri="{0D108BD9-81ED-4DB2-BD59-A6C34878D82A}">
                    <a16:rowId xmlns:a16="http://schemas.microsoft.com/office/drawing/2014/main" val="10003"/>
                  </a:ext>
                </a:extLst>
              </a:tr>
              <a:tr h="467750">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p>
                  </a:txBody>
                  <a:tcPr marL="68600" marR="68600" marT="34300" marB="34300"/>
                </a:tc>
                <a:extLst>
                  <a:ext uri="{0D108BD9-81ED-4DB2-BD59-A6C34878D82A}">
                    <a16:rowId xmlns:a16="http://schemas.microsoft.com/office/drawing/2014/main" val="10004"/>
                  </a:ext>
                </a:extLst>
              </a:tr>
              <a:tr h="467750">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p>
                  </a:txBody>
                  <a:tcPr marL="68600" marR="68600" marT="34300" marB="34300"/>
                </a:tc>
                <a:extLst>
                  <a:ext uri="{0D108BD9-81ED-4DB2-BD59-A6C34878D82A}">
                    <a16:rowId xmlns:a16="http://schemas.microsoft.com/office/drawing/2014/main" val="10005"/>
                  </a:ext>
                </a:extLst>
              </a:tr>
              <a:tr h="467750">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p>
                  </a:txBody>
                  <a:tcPr marL="68600" marR="68600" marT="34300" marB="34300"/>
                </a:tc>
                <a:extLst>
                  <a:ext uri="{0D108BD9-81ED-4DB2-BD59-A6C34878D82A}">
                    <a16:rowId xmlns:a16="http://schemas.microsoft.com/office/drawing/2014/main" val="10006"/>
                  </a:ext>
                </a:extLst>
              </a:tr>
              <a:tr h="467750">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p>
                  </a:txBody>
                  <a:tcPr marL="68600" marR="68600" marT="34300" marB="34300"/>
                </a:tc>
                <a:extLst>
                  <a:ext uri="{0D108BD9-81ED-4DB2-BD59-A6C34878D82A}">
                    <a16:rowId xmlns:a16="http://schemas.microsoft.com/office/drawing/2014/main" val="10007"/>
                  </a:ext>
                </a:extLst>
              </a:tr>
            </a:tbl>
          </a:graphicData>
        </a:graphic>
      </p:graphicFrame>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break  - White ">
  <p:cSld name="TITLE_1_1_1_1_1_1_1_1_1_1_1_1_1_2">
    <p:bg>
      <p:bgPr>
        <a:noFill/>
        <a:effectLst/>
      </p:bgPr>
    </p:bg>
    <p:spTree>
      <p:nvGrpSpPr>
        <p:cNvPr id="1" name="Shape 76"/>
        <p:cNvGrpSpPr/>
        <p:nvPr/>
      </p:nvGrpSpPr>
      <p:grpSpPr>
        <a:xfrm>
          <a:off x="0" y="0"/>
          <a:ext cx="0" cy="0"/>
          <a:chOff x="0" y="0"/>
          <a:chExt cx="0" cy="0"/>
        </a:xfrm>
      </p:grpSpPr>
      <p:sp>
        <p:nvSpPr>
          <p:cNvPr id="77" name="Google Shape;77;p22"/>
          <p:cNvSpPr txBox="1">
            <a:spLocks noGrp="1"/>
          </p:cNvSpPr>
          <p:nvPr>
            <p:ph type="title"/>
          </p:nvPr>
        </p:nvSpPr>
        <p:spPr>
          <a:xfrm>
            <a:off x="457200" y="1070150"/>
            <a:ext cx="4769100" cy="25554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accent1"/>
              </a:buClr>
              <a:buSzPts val="4000"/>
              <a:buFont typeface="Proxima Nova"/>
              <a:buNone/>
              <a:defRPr sz="4000" b="0" i="0" u="none" strike="noStrike" cap="none">
                <a:solidFill>
                  <a:schemeClr val="accent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78" name="Google Shape;78;p22"/>
          <p:cNvPicPr preferRelativeResize="0"/>
          <p:nvPr/>
        </p:nvPicPr>
        <p:blipFill rotWithShape="1">
          <a:blip r:embed="rId2">
            <a:alphaModFix/>
          </a:blip>
          <a:srcRect t="835" b="835"/>
          <a:stretch/>
        </p:blipFill>
        <p:spPr>
          <a:xfrm>
            <a:off x="7828161" y="4769500"/>
            <a:ext cx="858649" cy="164500"/>
          </a:xfrm>
          <a:prstGeom prst="rect">
            <a:avLst/>
          </a:prstGeom>
          <a:noFill/>
          <a:ln>
            <a:noFill/>
          </a:ln>
        </p:spPr>
      </p:pic>
      <p:pic>
        <p:nvPicPr>
          <p:cNvPr id="79" name="Google Shape;79;p22"/>
          <p:cNvPicPr preferRelativeResize="0"/>
          <p:nvPr/>
        </p:nvPicPr>
        <p:blipFill rotWithShape="1">
          <a:blip r:embed="rId3">
            <a:alphaModFix/>
          </a:blip>
          <a:srcRect/>
          <a:stretch/>
        </p:blipFill>
        <p:spPr>
          <a:xfrm>
            <a:off x="665082" y="4769500"/>
            <a:ext cx="858651" cy="164500"/>
          </a:xfrm>
          <a:prstGeom prst="rect">
            <a:avLst/>
          </a:prstGeom>
          <a:noFill/>
          <a:ln>
            <a:noFill/>
          </a:ln>
        </p:spPr>
      </p:pic>
      <p:pic>
        <p:nvPicPr>
          <p:cNvPr id="80" name="Google Shape;80;p22"/>
          <p:cNvPicPr preferRelativeResize="0"/>
          <p:nvPr/>
        </p:nvPicPr>
        <p:blipFill rotWithShape="1">
          <a:blip r:embed="rId4">
            <a:alphaModFix/>
          </a:blip>
          <a:srcRect/>
          <a:stretch/>
        </p:blipFill>
        <p:spPr>
          <a:xfrm>
            <a:off x="0" y="4689200"/>
            <a:ext cx="614619" cy="457200"/>
          </a:xfrm>
          <a:prstGeom prst="rect">
            <a:avLst/>
          </a:prstGeom>
          <a:noFill/>
          <a:ln>
            <a:noFill/>
          </a:ln>
        </p:spPr>
      </p:pic>
      <p:grpSp>
        <p:nvGrpSpPr>
          <p:cNvPr id="81" name="Google Shape;81;p22"/>
          <p:cNvGrpSpPr/>
          <p:nvPr/>
        </p:nvGrpSpPr>
        <p:grpSpPr>
          <a:xfrm>
            <a:off x="6588505" y="-28"/>
            <a:ext cx="2555491" cy="5143634"/>
            <a:chOff x="6484825" y="114035"/>
            <a:chExt cx="2659200" cy="5029465"/>
          </a:xfrm>
        </p:grpSpPr>
        <p:sp>
          <p:nvSpPr>
            <p:cNvPr id="82" name="Google Shape;82;p22"/>
            <p:cNvSpPr/>
            <p:nvPr/>
          </p:nvSpPr>
          <p:spPr>
            <a:xfrm rot="10800000">
              <a:off x="7629606" y="114035"/>
              <a:ext cx="1514400" cy="2285100"/>
            </a:xfrm>
            <a:prstGeom prst="rtTriangle">
              <a:avLst/>
            </a:prstGeom>
            <a:gradFill>
              <a:gsLst>
                <a:gs pos="0">
                  <a:srgbClr val="82297B"/>
                </a:gs>
                <a:gs pos="100000">
                  <a:srgbClr val="BF215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22"/>
            <p:cNvSpPr/>
            <p:nvPr/>
          </p:nvSpPr>
          <p:spPr>
            <a:xfrm rot="-5400000">
              <a:off x="5810725" y="1810200"/>
              <a:ext cx="4007400" cy="26592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extLst>
    <p:ext uri="{DCECCB84-F9BA-43D5-87BE-67443E8EF086}">
      <p15:sldGuideLst xmlns:p15="http://schemas.microsoft.com/office/powerpoint/2012/main">
        <p15:guide id="1" orient="horz" pos="1656">
          <p15:clr>
            <a:srgbClr val="FA7B17"/>
          </p15:clr>
        </p15:guide>
        <p15:guide id="2" pos="2880">
          <p15:clr>
            <a:srgbClr val="FA7B17"/>
          </p15:clr>
        </p15:guide>
        <p15:guide id="3" pos="288">
          <p15:clr>
            <a:srgbClr val="FA7B17"/>
          </p15:clr>
        </p15:guide>
        <p15:guide id="4" pos="5472">
          <p15:clr>
            <a:srgbClr val="FA7B17"/>
          </p15:clr>
        </p15:guide>
        <p15:guide id="5" orient="horz" pos="2952">
          <p15:clr>
            <a:srgbClr val="FA7B17"/>
          </p15:clr>
        </p15:guide>
        <p15:guide id="6" orient="horz" pos="576">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0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58.xml"/><Relationship Id="rId1" Type="http://schemas.openxmlformats.org/officeDocument/2006/relationships/slideLayout" Target="../slideLayouts/slideLayout9.xml"/></Relationships>
</file>

<file path=ppt/slides/_rels/slide159.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hyperlink" Target="https://aws.amazon.com/devops/what-is-devops/" TargetMode="External"/><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6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subTitle" idx="1"/>
          </p:nvPr>
        </p:nvSpPr>
        <p:spPr>
          <a:xfrm>
            <a:off x="3139175" y="2780450"/>
            <a:ext cx="5352600" cy="465300"/>
          </a:xfrm>
          <a:prstGeom prst="rect">
            <a:avLst/>
          </a:prstGeom>
          <a:noFill/>
          <a:ln>
            <a:noFill/>
          </a:ln>
        </p:spPr>
        <p:txBody>
          <a:bodyPr spcFirstLastPara="1" wrap="square" lIns="0" tIns="0" rIns="0" bIns="0" anchor="t" anchorCtr="0">
            <a:noAutofit/>
          </a:bodyPr>
          <a:lstStyle/>
          <a:p>
            <a:pPr marL="457200" lvl="0" indent="-228600" algn="l" rtl="0">
              <a:lnSpc>
                <a:spcPct val="90000"/>
              </a:lnSpc>
              <a:spcBef>
                <a:spcPts val="1000"/>
              </a:spcBef>
              <a:spcAft>
                <a:spcPts val="0"/>
              </a:spcAft>
              <a:buClr>
                <a:schemeClr val="dk1"/>
              </a:buClr>
              <a:buSzPts val="1100"/>
              <a:buFont typeface="Arial"/>
              <a:buNone/>
            </a:pPr>
            <a:r>
              <a:rPr lang="en" sz="1600">
                <a:solidFill>
                  <a:schemeClr val="dk1"/>
                </a:solidFill>
                <a:latin typeface="Proxima Nova Semibold"/>
                <a:ea typeface="Proxima Nova Semibold"/>
                <a:cs typeface="Proxima Nova Semibold"/>
                <a:sym typeface="Proxima Nova Semibold"/>
              </a:rPr>
              <a:t>Course Level – </a:t>
            </a:r>
            <a:r>
              <a:rPr lang="en" sz="1600">
                <a:solidFill>
                  <a:schemeClr val="dk1"/>
                </a:solidFill>
                <a:latin typeface="Proxima Nova Semibold"/>
                <a:ea typeface="Proxima Nova Semibold"/>
                <a:cs typeface="Proxima Nova Semibold"/>
                <a:sym typeface="Proxima Nova Semibold"/>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Basic</a:t>
            </a:r>
            <a:endParaRPr sz="1600">
              <a:latin typeface="Proxima Nova Semibold"/>
              <a:ea typeface="Proxima Nova Semibold"/>
              <a:cs typeface="Proxima Nova Semibold"/>
              <a:sym typeface="Proxima Nova Semibold"/>
            </a:endParaRPr>
          </a:p>
        </p:txBody>
      </p:sp>
      <p:sp>
        <p:nvSpPr>
          <p:cNvPr id="145" name="Google Shape;145;p1"/>
          <p:cNvSpPr txBox="1"/>
          <p:nvPr/>
        </p:nvSpPr>
        <p:spPr>
          <a:xfrm>
            <a:off x="2856700" y="1882025"/>
            <a:ext cx="6062100" cy="7941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400"/>
              <a:buFont typeface="Arial"/>
              <a:buNone/>
            </a:pPr>
            <a:r>
              <a:rPr lang="en" sz="4400" b="1" i="0" u="none" strike="noStrike" cap="none">
                <a:solidFill>
                  <a:schemeClr val="accent1"/>
                </a:solidFill>
                <a:latin typeface="Proxima Nova"/>
                <a:ea typeface="Proxima Nova"/>
                <a:cs typeface="Proxima Nova"/>
                <a:sym typeface="Proxima Nova"/>
              </a:rPr>
              <a:t>Cloud Computing</a:t>
            </a:r>
            <a:endParaRPr sz="4400" b="1" i="0" u="none" strike="noStrike" cap="none">
              <a:solidFill>
                <a:schemeClr val="accent1"/>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g264b1bef015_0_4"/>
          <p:cNvSpPr txBox="1">
            <a:spLocks noGrp="1"/>
          </p:cNvSpPr>
          <p:nvPr>
            <p:ph type="title"/>
          </p:nvPr>
        </p:nvSpPr>
        <p:spPr>
          <a:xfrm>
            <a:off x="457200" y="1058625"/>
            <a:ext cx="8079300" cy="33285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1500"/>
              </a:spcBef>
              <a:spcAft>
                <a:spcPts val="0"/>
              </a:spcAft>
              <a:buSzPts val="4000"/>
              <a:buNone/>
            </a:pPr>
            <a:r>
              <a:rPr lang="en" sz="1600">
                <a:solidFill>
                  <a:srgbClr val="374151"/>
                </a:solidFill>
                <a:latin typeface="Proxima Nova Semibold"/>
                <a:ea typeface="Proxima Nova Semibold"/>
                <a:cs typeface="Proxima Nova Semibold"/>
                <a:sym typeface="Proxima Nova Semibold"/>
              </a:rPr>
              <a:t>Organizations of every type, size, and industry are using the cloud for a wide variety of use cases, such as data backup, disaster recovery, email, virtual desktops, software development and testing, big data analytics, and customer-facing web applications. </a:t>
            </a:r>
            <a:endParaRPr sz="1600">
              <a:solidFill>
                <a:srgbClr val="374151"/>
              </a:solidFill>
              <a:latin typeface="Proxima Nova Semibold"/>
              <a:ea typeface="Proxima Nova Semibold"/>
              <a:cs typeface="Proxima Nova Semibold"/>
              <a:sym typeface="Proxima Nova Semibold"/>
            </a:endParaRPr>
          </a:p>
          <a:p>
            <a:pPr marL="0" lvl="0" indent="0" algn="just" rtl="0">
              <a:lnSpc>
                <a:spcPct val="115000"/>
              </a:lnSpc>
              <a:spcBef>
                <a:spcPts val="1500"/>
              </a:spcBef>
              <a:spcAft>
                <a:spcPts val="0"/>
              </a:spcAft>
              <a:buSzPts val="4000"/>
              <a:buNone/>
            </a:pPr>
            <a:r>
              <a:rPr lang="en" sz="1600">
                <a:solidFill>
                  <a:srgbClr val="374151"/>
                </a:solidFill>
                <a:latin typeface="Proxima Nova Semibold"/>
                <a:ea typeface="Proxima Nova Semibold"/>
                <a:cs typeface="Proxima Nova Semibold"/>
                <a:sym typeface="Proxima Nova Semibold"/>
              </a:rPr>
              <a:t>Examples :</a:t>
            </a:r>
            <a:endParaRPr sz="1600">
              <a:solidFill>
                <a:srgbClr val="374151"/>
              </a:solidFill>
              <a:latin typeface="Proxima Nova Semibold"/>
              <a:ea typeface="Proxima Nova Semibold"/>
              <a:cs typeface="Proxima Nova Semibold"/>
              <a:sym typeface="Proxima Nova Semibold"/>
            </a:endParaRPr>
          </a:p>
          <a:p>
            <a:pPr marL="457200" lvl="0" indent="-330200" algn="just" rtl="0">
              <a:lnSpc>
                <a:spcPct val="115000"/>
              </a:lnSpc>
              <a:spcBef>
                <a:spcPts val="1500"/>
              </a:spcBef>
              <a:spcAft>
                <a:spcPts val="0"/>
              </a:spcAft>
              <a:buClr>
                <a:srgbClr val="374151"/>
              </a:buClr>
              <a:buSzPts val="1600"/>
              <a:buFont typeface="Proxima Nova Semibold"/>
              <a:buChar char="➔"/>
            </a:pPr>
            <a:r>
              <a:rPr lang="en" sz="1600">
                <a:solidFill>
                  <a:srgbClr val="374151"/>
                </a:solidFill>
                <a:latin typeface="Proxima Nova Semibold"/>
                <a:ea typeface="Proxima Nova Semibold"/>
                <a:cs typeface="Proxima Nova Semibold"/>
                <a:sym typeface="Proxima Nova Semibold"/>
              </a:rPr>
              <a:t>Healthcare companies are using the cloud to develop more personalized treatments for patients. </a:t>
            </a:r>
            <a:endParaRPr sz="1600">
              <a:solidFill>
                <a:srgbClr val="374151"/>
              </a:solidFill>
              <a:latin typeface="Proxima Nova Semibold"/>
              <a:ea typeface="Proxima Nova Semibold"/>
              <a:cs typeface="Proxima Nova Semibold"/>
              <a:sym typeface="Proxima Nova Semibold"/>
            </a:endParaRPr>
          </a:p>
          <a:p>
            <a:pPr marL="457200" lvl="0" indent="-330200" algn="just" rtl="0">
              <a:lnSpc>
                <a:spcPct val="115000"/>
              </a:lnSpc>
              <a:spcBef>
                <a:spcPts val="0"/>
              </a:spcBef>
              <a:spcAft>
                <a:spcPts val="0"/>
              </a:spcAft>
              <a:buClr>
                <a:srgbClr val="374151"/>
              </a:buClr>
              <a:buSzPts val="1600"/>
              <a:buFont typeface="Proxima Nova Semibold"/>
              <a:buChar char="➔"/>
            </a:pPr>
            <a:r>
              <a:rPr lang="en" sz="1600">
                <a:solidFill>
                  <a:srgbClr val="374151"/>
                </a:solidFill>
                <a:latin typeface="Proxima Nova Semibold"/>
                <a:ea typeface="Proxima Nova Semibold"/>
                <a:cs typeface="Proxima Nova Semibold"/>
                <a:sym typeface="Proxima Nova Semibold"/>
              </a:rPr>
              <a:t>Financial services companies are using the cloud to power real-time fraud detection and prevention. </a:t>
            </a:r>
            <a:endParaRPr sz="1600">
              <a:solidFill>
                <a:srgbClr val="374151"/>
              </a:solidFill>
              <a:latin typeface="Proxima Nova Semibold"/>
              <a:ea typeface="Proxima Nova Semibold"/>
              <a:cs typeface="Proxima Nova Semibold"/>
              <a:sym typeface="Proxima Nova Semibold"/>
            </a:endParaRPr>
          </a:p>
          <a:p>
            <a:pPr marL="457200" lvl="0" indent="-330200" algn="just" rtl="0">
              <a:lnSpc>
                <a:spcPct val="115000"/>
              </a:lnSpc>
              <a:spcBef>
                <a:spcPts val="0"/>
              </a:spcBef>
              <a:spcAft>
                <a:spcPts val="0"/>
              </a:spcAft>
              <a:buClr>
                <a:srgbClr val="374151"/>
              </a:buClr>
              <a:buSzPts val="1600"/>
              <a:buFont typeface="Proxima Nova Semibold"/>
              <a:buChar char="➔"/>
            </a:pPr>
            <a:r>
              <a:rPr lang="en" sz="1600">
                <a:solidFill>
                  <a:srgbClr val="374151"/>
                </a:solidFill>
                <a:latin typeface="Proxima Nova Semibold"/>
                <a:ea typeface="Proxima Nova Semibold"/>
                <a:cs typeface="Proxima Nova Semibold"/>
                <a:sym typeface="Proxima Nova Semibold"/>
              </a:rPr>
              <a:t>Video game makers are using the cloud to deliver online games to millions of players around the world.</a:t>
            </a:r>
            <a:endParaRPr sz="1600">
              <a:solidFill>
                <a:srgbClr val="374151"/>
              </a:solidFill>
              <a:latin typeface="Proxima Nova Semibold"/>
              <a:ea typeface="Proxima Nova Semibold"/>
              <a:cs typeface="Proxima Nova Semibold"/>
              <a:sym typeface="Proxima Nova Semibold"/>
            </a:endParaRPr>
          </a:p>
          <a:p>
            <a:pPr marL="0" lvl="0" indent="0" algn="just" rtl="0">
              <a:lnSpc>
                <a:spcPct val="160000"/>
              </a:lnSpc>
              <a:spcBef>
                <a:spcPts val="1500"/>
              </a:spcBef>
              <a:spcAft>
                <a:spcPts val="0"/>
              </a:spcAft>
              <a:buSzPts val="1100"/>
              <a:buNone/>
            </a:pP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800"/>
              </a:spcBef>
              <a:spcAft>
                <a:spcPts val="0"/>
              </a:spcAft>
              <a:buSzPts val="4000"/>
              <a:buNone/>
            </a:pPr>
            <a:endParaRPr sz="1600">
              <a:solidFill>
                <a:srgbClr val="374151"/>
              </a:solidFill>
              <a:latin typeface="Proxima Nova Semibold"/>
              <a:ea typeface="Proxima Nova Semibold"/>
              <a:cs typeface="Proxima Nova Semibold"/>
              <a:sym typeface="Proxima Nova Semibold"/>
            </a:endParaRPr>
          </a:p>
        </p:txBody>
      </p:sp>
      <p:sp>
        <p:nvSpPr>
          <p:cNvPr id="203" name="Google Shape;203;g264b1bef015_0_4"/>
          <p:cNvSpPr txBox="1"/>
          <p:nvPr/>
        </p:nvSpPr>
        <p:spPr>
          <a:xfrm>
            <a:off x="381000" y="321000"/>
            <a:ext cx="55830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i="0" u="none" strike="noStrike" cap="none">
                <a:solidFill>
                  <a:srgbClr val="323F4F"/>
                </a:solidFill>
                <a:latin typeface="Proxima Nova"/>
                <a:ea typeface="Proxima Nova"/>
                <a:cs typeface="Proxima Nova"/>
                <a:sym typeface="Proxima Nova"/>
              </a:rPr>
              <a:t>Who uses Cloud Computer ?</a:t>
            </a:r>
            <a:endParaRPr sz="2400" b="1" i="0" u="none" strike="noStrike" cap="none">
              <a:solidFill>
                <a:srgbClr val="323F4F"/>
              </a:solidFill>
              <a:latin typeface="Proxima Nova"/>
              <a:ea typeface="Proxima Nova"/>
              <a:cs typeface="Proxima Nova"/>
              <a:sym typeface="Proxima Nova"/>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g2b7af6b8592_0_22"/>
          <p:cNvSpPr txBox="1"/>
          <p:nvPr/>
        </p:nvSpPr>
        <p:spPr>
          <a:xfrm>
            <a:off x="867750" y="2102925"/>
            <a:ext cx="7408500" cy="663600"/>
          </a:xfrm>
          <a:prstGeom prst="rect">
            <a:avLst/>
          </a:prstGeom>
          <a:solidFill>
            <a:srgbClr val="A64D79"/>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4000"/>
              <a:buFont typeface="Arial"/>
              <a:buNone/>
            </a:pPr>
            <a:r>
              <a:rPr lang="en" sz="4000" b="0" i="0" u="none" strike="noStrike" cap="none">
                <a:solidFill>
                  <a:schemeClr val="lt1"/>
                </a:solidFill>
                <a:latin typeface="Proxima Nova"/>
                <a:ea typeface="Proxima Nova"/>
                <a:cs typeface="Proxima Nova"/>
                <a:sym typeface="Proxima Nova"/>
              </a:rPr>
              <a:t>  Demo : A</a:t>
            </a:r>
            <a:r>
              <a:rPr lang="en" sz="4000">
                <a:solidFill>
                  <a:schemeClr val="lt1"/>
                </a:solidFill>
                <a:latin typeface="Proxima Nova"/>
                <a:ea typeface="Proxima Nova"/>
                <a:cs typeface="Proxima Nova"/>
                <a:sym typeface="Proxima Nova"/>
              </a:rPr>
              <a:t>zure BLOB Storage</a:t>
            </a:r>
            <a:endParaRPr sz="4000" b="0" i="0" u="none" strike="noStrike" cap="none">
              <a:solidFill>
                <a:schemeClr val="lt1"/>
              </a:solidFill>
              <a:latin typeface="Proxima Nova"/>
              <a:ea typeface="Proxima Nova"/>
              <a:cs typeface="Proxima Nova"/>
              <a:sym typeface="Proxima Nova"/>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g26854a6b643_0_34"/>
          <p:cNvSpPr txBox="1">
            <a:spLocks noGrp="1"/>
          </p:cNvSpPr>
          <p:nvPr>
            <p:ph type="title"/>
          </p:nvPr>
        </p:nvSpPr>
        <p:spPr>
          <a:xfrm>
            <a:off x="457200" y="1364625"/>
            <a:ext cx="4226100" cy="826500"/>
          </a:xfrm>
          <a:prstGeom prst="rect">
            <a:avLst/>
          </a:prstGeom>
          <a:noFill/>
          <a:ln>
            <a:noFill/>
          </a:ln>
        </p:spPr>
        <p:txBody>
          <a:bodyPr spcFirstLastPara="1" wrap="square" lIns="0" tIns="0" rIns="0" bIns="0" anchor="t" anchorCtr="0">
            <a:noAutofit/>
          </a:bodyPr>
          <a:lstStyle/>
          <a:p>
            <a:pPr marL="0" lvl="0" indent="0" algn="just" rtl="0">
              <a:lnSpc>
                <a:spcPct val="100000"/>
              </a:lnSpc>
              <a:spcBef>
                <a:spcPts val="1500"/>
              </a:spcBef>
              <a:spcAft>
                <a:spcPts val="0"/>
              </a:spcAft>
              <a:buNone/>
            </a:pPr>
            <a:r>
              <a:rPr lang="en" sz="1600">
                <a:solidFill>
                  <a:schemeClr val="dk1"/>
                </a:solidFill>
                <a:latin typeface="Proxima Nova Semibold"/>
                <a:ea typeface="Proxima Nova Semibold"/>
                <a:cs typeface="Proxima Nova Semibold"/>
                <a:sym typeface="Proxima Nova Semibold"/>
              </a:rPr>
              <a:t>The first and foremost step in creating Blob Storage is setting up the ‘Storage Account’.  To create one, </a:t>
            </a:r>
            <a:endParaRPr sz="1600">
              <a:solidFill>
                <a:schemeClr val="dk1"/>
              </a:solidFill>
              <a:latin typeface="Proxima Nova Semibold"/>
              <a:ea typeface="Proxima Nova Semibold"/>
              <a:cs typeface="Proxima Nova Semibold"/>
              <a:sym typeface="Proxima Nova Semibold"/>
            </a:endParaRPr>
          </a:p>
          <a:p>
            <a:pPr marL="457200" lvl="0" indent="-330200" algn="just" rtl="0">
              <a:lnSpc>
                <a:spcPct val="100000"/>
              </a:lnSpc>
              <a:spcBef>
                <a:spcPts val="150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Log in to the Azure portal</a:t>
            </a:r>
            <a:endParaRPr sz="1600">
              <a:solidFill>
                <a:schemeClr val="dk1"/>
              </a:solidFill>
              <a:latin typeface="Proxima Nova Semibold"/>
              <a:ea typeface="Proxima Nova Semibold"/>
              <a:cs typeface="Proxima Nova Semibold"/>
              <a:sym typeface="Proxima Nova Semibold"/>
            </a:endParaRPr>
          </a:p>
          <a:p>
            <a:pPr marL="457200" lvl="0" indent="-330200" algn="just" rtl="0">
              <a:lnSpc>
                <a:spcPct val="100000"/>
              </a:lnSpc>
              <a:spcBef>
                <a:spcPts val="1500"/>
              </a:spcBef>
              <a:spcAft>
                <a:spcPts val="100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Click on ‘Storage Accounts‘.</a:t>
            </a:r>
            <a:endParaRPr sz="1600">
              <a:solidFill>
                <a:schemeClr val="dk1"/>
              </a:solidFill>
              <a:latin typeface="Proxima Nova Semibold"/>
              <a:ea typeface="Proxima Nova Semibold"/>
              <a:cs typeface="Proxima Nova Semibold"/>
              <a:sym typeface="Proxima Nova Semibold"/>
            </a:endParaRPr>
          </a:p>
        </p:txBody>
      </p:sp>
      <p:sp>
        <p:nvSpPr>
          <p:cNvPr id="808" name="Google Shape;808;g26854a6b643_0_34"/>
          <p:cNvSpPr txBox="1"/>
          <p:nvPr/>
        </p:nvSpPr>
        <p:spPr>
          <a:xfrm>
            <a:off x="381000" y="321000"/>
            <a:ext cx="73254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Demo : Creating Azure BLOB </a:t>
            </a:r>
            <a:endParaRPr sz="2400" b="1" i="0" u="none" strike="noStrike" cap="none">
              <a:solidFill>
                <a:srgbClr val="323F4F"/>
              </a:solidFill>
              <a:latin typeface="Proxima Nova"/>
              <a:ea typeface="Proxima Nova"/>
              <a:cs typeface="Proxima Nova"/>
              <a:sym typeface="Proxima Nova"/>
            </a:endParaRPr>
          </a:p>
        </p:txBody>
      </p:sp>
      <p:pic>
        <p:nvPicPr>
          <p:cNvPr id="809" name="Google Shape;809;g26854a6b643_0_34"/>
          <p:cNvPicPr preferRelativeResize="0"/>
          <p:nvPr/>
        </p:nvPicPr>
        <p:blipFill>
          <a:blip r:embed="rId3">
            <a:alphaModFix/>
          </a:blip>
          <a:stretch>
            <a:fillRect/>
          </a:stretch>
        </p:blipFill>
        <p:spPr>
          <a:xfrm>
            <a:off x="5120325" y="394825"/>
            <a:ext cx="3159200" cy="463255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g2b7af6b8592_0_30"/>
          <p:cNvSpPr txBox="1">
            <a:spLocks noGrp="1"/>
          </p:cNvSpPr>
          <p:nvPr>
            <p:ph type="title"/>
          </p:nvPr>
        </p:nvSpPr>
        <p:spPr>
          <a:xfrm>
            <a:off x="457200" y="1099600"/>
            <a:ext cx="8103300" cy="826500"/>
          </a:xfrm>
          <a:prstGeom prst="rect">
            <a:avLst/>
          </a:prstGeom>
          <a:noFill/>
          <a:ln>
            <a:noFill/>
          </a:ln>
        </p:spPr>
        <p:txBody>
          <a:bodyPr spcFirstLastPara="1" wrap="square" lIns="0" tIns="0" rIns="0" bIns="0" anchor="t" anchorCtr="0">
            <a:noAutofit/>
          </a:bodyPr>
          <a:lstStyle/>
          <a:p>
            <a:pPr marL="0" lvl="0" indent="0" algn="just" rtl="0">
              <a:lnSpc>
                <a:spcPct val="100000"/>
              </a:lnSpc>
              <a:spcBef>
                <a:spcPts val="1500"/>
              </a:spcBef>
              <a:spcAft>
                <a:spcPts val="0"/>
              </a:spcAft>
              <a:buNone/>
            </a:pPr>
            <a:r>
              <a:rPr lang="en" sz="1600">
                <a:solidFill>
                  <a:schemeClr val="dk1"/>
                </a:solidFill>
                <a:latin typeface="Proxima Nova Semibold"/>
                <a:ea typeface="Proxima Nova Semibold"/>
                <a:cs typeface="Proxima Nova Semibold"/>
                <a:sym typeface="Proxima Nova Semibold"/>
              </a:rPr>
              <a:t>After clicking on Storage Account, the following screen will appear and then click on ‘+ New‘ to proceed further.</a:t>
            </a:r>
            <a:endParaRPr sz="1600">
              <a:solidFill>
                <a:schemeClr val="dk1"/>
              </a:solidFill>
              <a:latin typeface="Proxima Nova Semibold"/>
              <a:ea typeface="Proxima Nova Semibold"/>
              <a:cs typeface="Proxima Nova Semibold"/>
              <a:sym typeface="Proxima Nova Semibold"/>
            </a:endParaRPr>
          </a:p>
        </p:txBody>
      </p:sp>
      <p:sp>
        <p:nvSpPr>
          <p:cNvPr id="815" name="Google Shape;815;g2b7af6b8592_0_30"/>
          <p:cNvSpPr txBox="1"/>
          <p:nvPr/>
        </p:nvSpPr>
        <p:spPr>
          <a:xfrm>
            <a:off x="381000" y="321000"/>
            <a:ext cx="73254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Demo : Creating Azure BLOB </a:t>
            </a:r>
            <a:endParaRPr sz="2400" b="1" i="0" u="none" strike="noStrike" cap="none">
              <a:solidFill>
                <a:srgbClr val="323F4F"/>
              </a:solidFill>
              <a:latin typeface="Proxima Nova"/>
              <a:ea typeface="Proxima Nova"/>
              <a:cs typeface="Proxima Nova"/>
              <a:sym typeface="Proxima Nova"/>
            </a:endParaRPr>
          </a:p>
        </p:txBody>
      </p:sp>
      <p:pic>
        <p:nvPicPr>
          <p:cNvPr id="816" name="Google Shape;816;g2b7af6b8592_0_30"/>
          <p:cNvPicPr preferRelativeResize="0"/>
          <p:nvPr/>
        </p:nvPicPr>
        <p:blipFill>
          <a:blip r:embed="rId3">
            <a:alphaModFix/>
          </a:blip>
          <a:stretch>
            <a:fillRect/>
          </a:stretch>
        </p:blipFill>
        <p:spPr>
          <a:xfrm>
            <a:off x="550475" y="1715325"/>
            <a:ext cx="7916741" cy="29126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g2b7af6b8592_0_48"/>
          <p:cNvSpPr txBox="1">
            <a:spLocks noGrp="1"/>
          </p:cNvSpPr>
          <p:nvPr>
            <p:ph type="title"/>
          </p:nvPr>
        </p:nvSpPr>
        <p:spPr>
          <a:xfrm>
            <a:off x="457200" y="1040700"/>
            <a:ext cx="8103300" cy="826500"/>
          </a:xfrm>
          <a:prstGeom prst="rect">
            <a:avLst/>
          </a:prstGeom>
          <a:noFill/>
          <a:ln>
            <a:noFill/>
          </a:ln>
        </p:spPr>
        <p:txBody>
          <a:bodyPr spcFirstLastPara="1" wrap="square" lIns="0" tIns="0" rIns="0" bIns="0" anchor="t" anchorCtr="0">
            <a:noAutofit/>
          </a:bodyPr>
          <a:lstStyle/>
          <a:p>
            <a:pPr marL="0" lvl="0" indent="0" algn="just" rtl="0">
              <a:lnSpc>
                <a:spcPct val="100000"/>
              </a:lnSpc>
              <a:spcBef>
                <a:spcPts val="0"/>
              </a:spcBef>
              <a:spcAft>
                <a:spcPts val="0"/>
              </a:spcAft>
              <a:buNone/>
            </a:pPr>
            <a:r>
              <a:rPr lang="en" sz="1600">
                <a:solidFill>
                  <a:schemeClr val="dk1"/>
                </a:solidFill>
                <a:latin typeface="Proxima Nova Semibold"/>
                <a:ea typeface="Proxima Nova Semibold"/>
                <a:cs typeface="Proxima Nova Semibold"/>
                <a:sym typeface="Proxima Nova Semibold"/>
              </a:rPr>
              <a:t>After clicking on New, it will take you to the</a:t>
            </a: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0"/>
              </a:spcBef>
              <a:spcAft>
                <a:spcPts val="0"/>
              </a:spcAft>
              <a:buNone/>
            </a:pPr>
            <a:r>
              <a:rPr lang="en" sz="1600">
                <a:solidFill>
                  <a:schemeClr val="dk1"/>
                </a:solidFill>
                <a:latin typeface="Proxima Nova Semibold"/>
                <a:ea typeface="Proxima Nova Semibold"/>
                <a:cs typeface="Proxima Nova Semibold"/>
                <a:sym typeface="Proxima Nova Semibold"/>
              </a:rPr>
              <a:t> next page and asks you to fill in the</a:t>
            </a: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0"/>
              </a:spcBef>
              <a:spcAft>
                <a:spcPts val="0"/>
              </a:spcAft>
              <a:buNone/>
            </a:pPr>
            <a:r>
              <a:rPr lang="en" sz="1600">
                <a:solidFill>
                  <a:schemeClr val="dk1"/>
                </a:solidFill>
                <a:latin typeface="Proxima Nova Semibold"/>
                <a:ea typeface="Proxima Nova Semibold"/>
                <a:cs typeface="Proxima Nova Semibold"/>
                <a:sym typeface="Proxima Nova Semibold"/>
              </a:rPr>
              <a:t> following details:</a:t>
            </a:r>
            <a:endParaRPr sz="1600">
              <a:solidFill>
                <a:schemeClr val="dk1"/>
              </a:solidFill>
              <a:latin typeface="Proxima Nova Semibold"/>
              <a:ea typeface="Proxima Nova Semibold"/>
              <a:cs typeface="Proxima Nova Semibold"/>
              <a:sym typeface="Proxima Nova Semibold"/>
            </a:endParaRPr>
          </a:p>
          <a:p>
            <a:pPr marL="457200" lvl="0" indent="-330200" algn="just" rtl="0">
              <a:lnSpc>
                <a:spcPct val="100000"/>
              </a:lnSpc>
              <a:spcBef>
                <a:spcPts val="150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Subscription</a:t>
            </a:r>
            <a:endParaRPr sz="1600">
              <a:solidFill>
                <a:schemeClr val="dk1"/>
              </a:solidFill>
              <a:latin typeface="Proxima Nova Semibold"/>
              <a:ea typeface="Proxima Nova Semibold"/>
              <a:cs typeface="Proxima Nova Semibold"/>
              <a:sym typeface="Proxima Nova Semibold"/>
            </a:endParaRPr>
          </a:p>
          <a:p>
            <a:pPr marL="457200" lvl="0" indent="-330200" algn="just" rtl="0">
              <a:lnSpc>
                <a:spcPct val="100000"/>
              </a:lnSpc>
              <a:spcBef>
                <a:spcPts val="100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Resource Group</a:t>
            </a:r>
            <a:endParaRPr sz="1600">
              <a:solidFill>
                <a:schemeClr val="dk1"/>
              </a:solidFill>
              <a:latin typeface="Proxima Nova Semibold"/>
              <a:ea typeface="Proxima Nova Semibold"/>
              <a:cs typeface="Proxima Nova Semibold"/>
              <a:sym typeface="Proxima Nova Semibold"/>
            </a:endParaRPr>
          </a:p>
          <a:p>
            <a:pPr marL="457200" lvl="0" indent="-330200" algn="just" rtl="0">
              <a:lnSpc>
                <a:spcPct val="100000"/>
              </a:lnSpc>
              <a:spcBef>
                <a:spcPts val="100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Storage Account name</a:t>
            </a:r>
            <a:endParaRPr sz="1600">
              <a:solidFill>
                <a:schemeClr val="dk1"/>
              </a:solidFill>
              <a:latin typeface="Proxima Nova Semibold"/>
              <a:ea typeface="Proxima Nova Semibold"/>
              <a:cs typeface="Proxima Nova Semibold"/>
              <a:sym typeface="Proxima Nova Semibold"/>
            </a:endParaRPr>
          </a:p>
          <a:p>
            <a:pPr marL="457200" lvl="0" indent="-330200" algn="just" rtl="0">
              <a:lnSpc>
                <a:spcPct val="100000"/>
              </a:lnSpc>
              <a:spcBef>
                <a:spcPts val="100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Region</a:t>
            </a:r>
            <a:endParaRPr sz="1600">
              <a:solidFill>
                <a:schemeClr val="dk1"/>
              </a:solidFill>
              <a:latin typeface="Proxima Nova Semibold"/>
              <a:ea typeface="Proxima Nova Semibold"/>
              <a:cs typeface="Proxima Nova Semibold"/>
              <a:sym typeface="Proxima Nova Semibold"/>
            </a:endParaRPr>
          </a:p>
          <a:p>
            <a:pPr marL="457200" lvl="0" indent="-330200" algn="just" rtl="0">
              <a:lnSpc>
                <a:spcPct val="100000"/>
              </a:lnSpc>
              <a:spcBef>
                <a:spcPts val="100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Performance</a:t>
            </a:r>
            <a:endParaRPr sz="1600">
              <a:solidFill>
                <a:schemeClr val="dk1"/>
              </a:solidFill>
              <a:latin typeface="Proxima Nova Semibold"/>
              <a:ea typeface="Proxima Nova Semibold"/>
              <a:cs typeface="Proxima Nova Semibold"/>
              <a:sym typeface="Proxima Nova Semibold"/>
            </a:endParaRPr>
          </a:p>
          <a:p>
            <a:pPr marL="457200" lvl="0" indent="-330200" algn="just" rtl="0">
              <a:lnSpc>
                <a:spcPct val="100000"/>
              </a:lnSpc>
              <a:spcBef>
                <a:spcPts val="1500"/>
              </a:spcBef>
              <a:spcAft>
                <a:spcPts val="100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Redundancy</a:t>
            </a:r>
            <a:endParaRPr sz="1600">
              <a:solidFill>
                <a:schemeClr val="dk1"/>
              </a:solidFill>
              <a:latin typeface="Proxima Nova Semibold"/>
              <a:ea typeface="Proxima Nova Semibold"/>
              <a:cs typeface="Proxima Nova Semibold"/>
              <a:sym typeface="Proxima Nova Semibold"/>
            </a:endParaRPr>
          </a:p>
        </p:txBody>
      </p:sp>
      <p:sp>
        <p:nvSpPr>
          <p:cNvPr id="822" name="Google Shape;822;g2b7af6b8592_0_48"/>
          <p:cNvSpPr txBox="1"/>
          <p:nvPr/>
        </p:nvSpPr>
        <p:spPr>
          <a:xfrm>
            <a:off x="381000" y="321000"/>
            <a:ext cx="73254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Demo : Creating Azure BLOB </a:t>
            </a:r>
            <a:endParaRPr sz="2400" b="1" i="0" u="none" strike="noStrike" cap="none">
              <a:solidFill>
                <a:srgbClr val="323F4F"/>
              </a:solidFill>
              <a:latin typeface="Proxima Nova"/>
              <a:ea typeface="Proxima Nova"/>
              <a:cs typeface="Proxima Nova"/>
              <a:sym typeface="Proxima Nova"/>
            </a:endParaRPr>
          </a:p>
        </p:txBody>
      </p:sp>
      <p:pic>
        <p:nvPicPr>
          <p:cNvPr id="823" name="Google Shape;823;g2b7af6b8592_0_48"/>
          <p:cNvPicPr preferRelativeResize="0"/>
          <p:nvPr/>
        </p:nvPicPr>
        <p:blipFill>
          <a:blip r:embed="rId3">
            <a:alphaModFix/>
          </a:blip>
          <a:stretch>
            <a:fillRect/>
          </a:stretch>
        </p:blipFill>
        <p:spPr>
          <a:xfrm>
            <a:off x="4572000" y="636225"/>
            <a:ext cx="4433650" cy="4440776"/>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g2b7af6b8592_0_54"/>
          <p:cNvSpPr txBox="1">
            <a:spLocks noGrp="1"/>
          </p:cNvSpPr>
          <p:nvPr>
            <p:ph type="title"/>
          </p:nvPr>
        </p:nvSpPr>
        <p:spPr>
          <a:xfrm>
            <a:off x="457200" y="1001450"/>
            <a:ext cx="8103300" cy="826500"/>
          </a:xfrm>
          <a:prstGeom prst="rect">
            <a:avLst/>
          </a:prstGeom>
          <a:noFill/>
          <a:ln>
            <a:noFill/>
          </a:ln>
        </p:spPr>
        <p:txBody>
          <a:bodyPr spcFirstLastPara="1" wrap="square" lIns="0" tIns="0" rIns="0" bIns="0" anchor="t" anchorCtr="0">
            <a:noAutofit/>
          </a:bodyPr>
          <a:lstStyle/>
          <a:p>
            <a:pPr marL="0" lvl="0" indent="0" algn="just" rtl="0">
              <a:lnSpc>
                <a:spcPct val="100000"/>
              </a:lnSpc>
              <a:spcBef>
                <a:spcPts val="1500"/>
              </a:spcBef>
              <a:spcAft>
                <a:spcPts val="0"/>
              </a:spcAft>
              <a:buNone/>
            </a:pPr>
            <a:r>
              <a:rPr lang="en" sz="1600">
                <a:solidFill>
                  <a:schemeClr val="dk1"/>
                </a:solidFill>
                <a:latin typeface="Proxima Nova Semibold"/>
                <a:ea typeface="Proxima Nova Semibold"/>
                <a:cs typeface="Proxima Nova Semibold"/>
                <a:sym typeface="Proxima Nova Semibold"/>
              </a:rPr>
              <a:t>Azure Storage Account provides four types of Redundancy Storage as shown in the below sample. We will go with Geo-redundant Storage (GRS) for the demo purpose.</a:t>
            </a:r>
            <a:endParaRPr sz="1600">
              <a:solidFill>
                <a:schemeClr val="dk1"/>
              </a:solidFill>
              <a:latin typeface="Proxima Nova Semibold"/>
              <a:ea typeface="Proxima Nova Semibold"/>
              <a:cs typeface="Proxima Nova Semibold"/>
              <a:sym typeface="Proxima Nova Semibold"/>
            </a:endParaRPr>
          </a:p>
        </p:txBody>
      </p:sp>
      <p:sp>
        <p:nvSpPr>
          <p:cNvPr id="829" name="Google Shape;829;g2b7af6b8592_0_54"/>
          <p:cNvSpPr txBox="1"/>
          <p:nvPr/>
        </p:nvSpPr>
        <p:spPr>
          <a:xfrm>
            <a:off x="381000" y="321000"/>
            <a:ext cx="73254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Demo : Creating Azure BLOB </a:t>
            </a:r>
            <a:endParaRPr sz="2400" b="1" i="0" u="none" strike="noStrike" cap="none">
              <a:solidFill>
                <a:srgbClr val="323F4F"/>
              </a:solidFill>
              <a:latin typeface="Proxima Nova"/>
              <a:ea typeface="Proxima Nova"/>
              <a:cs typeface="Proxima Nova"/>
              <a:sym typeface="Proxima Nova"/>
            </a:endParaRPr>
          </a:p>
        </p:txBody>
      </p:sp>
      <p:pic>
        <p:nvPicPr>
          <p:cNvPr id="830" name="Google Shape;830;g2b7af6b8592_0_54"/>
          <p:cNvPicPr preferRelativeResize="0"/>
          <p:nvPr/>
        </p:nvPicPr>
        <p:blipFill>
          <a:blip r:embed="rId3">
            <a:alphaModFix/>
          </a:blip>
          <a:stretch>
            <a:fillRect/>
          </a:stretch>
        </p:blipFill>
        <p:spPr>
          <a:xfrm>
            <a:off x="1938875" y="1675550"/>
            <a:ext cx="4039848" cy="301075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g2b7af6b8592_0_59"/>
          <p:cNvSpPr txBox="1">
            <a:spLocks noGrp="1"/>
          </p:cNvSpPr>
          <p:nvPr>
            <p:ph type="title"/>
          </p:nvPr>
        </p:nvSpPr>
        <p:spPr>
          <a:xfrm>
            <a:off x="496475" y="1001450"/>
            <a:ext cx="7975800" cy="8265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1500"/>
              </a:spcBef>
              <a:spcAft>
                <a:spcPts val="1000"/>
              </a:spcAft>
              <a:buNone/>
            </a:pPr>
            <a:r>
              <a:rPr lang="en" sz="1500">
                <a:solidFill>
                  <a:schemeClr val="dk1"/>
                </a:solidFill>
                <a:latin typeface="Proxima Nova Semibold"/>
                <a:ea typeface="Proxima Nova Semibold"/>
                <a:cs typeface="Proxima Nova Semibold"/>
                <a:sym typeface="Proxima Nova Semibold"/>
              </a:rPr>
              <a:t>When you click on the ‘Create’ button, it takes you to the next screen that shows the deployment status. After deployment gets completed, click on ‘Go to resource‘.</a:t>
            </a:r>
            <a:endParaRPr sz="1500">
              <a:solidFill>
                <a:schemeClr val="dk1"/>
              </a:solidFill>
              <a:latin typeface="Proxima Nova Semibold"/>
              <a:ea typeface="Proxima Nova Semibold"/>
              <a:cs typeface="Proxima Nova Semibold"/>
              <a:sym typeface="Proxima Nova Semibold"/>
            </a:endParaRPr>
          </a:p>
        </p:txBody>
      </p:sp>
      <p:sp>
        <p:nvSpPr>
          <p:cNvPr id="836" name="Google Shape;836;g2b7af6b8592_0_59"/>
          <p:cNvSpPr txBox="1"/>
          <p:nvPr/>
        </p:nvSpPr>
        <p:spPr>
          <a:xfrm>
            <a:off x="381000" y="321000"/>
            <a:ext cx="73254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Demo : Creating Azure BLOB </a:t>
            </a:r>
            <a:endParaRPr sz="2400" b="1" i="0" u="none" strike="noStrike" cap="none">
              <a:solidFill>
                <a:srgbClr val="323F4F"/>
              </a:solidFill>
              <a:latin typeface="Proxima Nova"/>
              <a:ea typeface="Proxima Nova"/>
              <a:cs typeface="Proxima Nova"/>
              <a:sym typeface="Proxima Nova"/>
            </a:endParaRPr>
          </a:p>
        </p:txBody>
      </p:sp>
      <p:pic>
        <p:nvPicPr>
          <p:cNvPr id="837" name="Google Shape;837;g2b7af6b8592_0_59"/>
          <p:cNvPicPr preferRelativeResize="0"/>
          <p:nvPr/>
        </p:nvPicPr>
        <p:blipFill>
          <a:blip r:embed="rId3">
            <a:alphaModFix/>
          </a:blip>
          <a:stretch>
            <a:fillRect/>
          </a:stretch>
        </p:blipFill>
        <p:spPr>
          <a:xfrm>
            <a:off x="1075100" y="1626975"/>
            <a:ext cx="6739252" cy="30107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g2b7af6b8592_0_64"/>
          <p:cNvSpPr txBox="1">
            <a:spLocks noGrp="1"/>
          </p:cNvSpPr>
          <p:nvPr>
            <p:ph type="title"/>
          </p:nvPr>
        </p:nvSpPr>
        <p:spPr>
          <a:xfrm>
            <a:off x="457200" y="981825"/>
            <a:ext cx="8103300" cy="826500"/>
          </a:xfrm>
          <a:prstGeom prst="rect">
            <a:avLst/>
          </a:prstGeom>
          <a:noFill/>
          <a:ln>
            <a:noFill/>
          </a:ln>
        </p:spPr>
        <p:txBody>
          <a:bodyPr spcFirstLastPara="1" wrap="square" lIns="0" tIns="0" rIns="0" bIns="0" anchor="t" anchorCtr="0">
            <a:noAutofit/>
          </a:bodyPr>
          <a:lstStyle/>
          <a:p>
            <a:pPr marL="0" lvl="0" indent="0" algn="just" rtl="0">
              <a:lnSpc>
                <a:spcPct val="100000"/>
              </a:lnSpc>
              <a:spcBef>
                <a:spcPts val="1500"/>
              </a:spcBef>
              <a:spcAft>
                <a:spcPts val="0"/>
              </a:spcAft>
              <a:buNone/>
            </a:pPr>
            <a:r>
              <a:rPr lang="en" sz="1600">
                <a:solidFill>
                  <a:schemeClr val="dk1"/>
                </a:solidFill>
                <a:latin typeface="Proxima Nova Semibold"/>
                <a:ea typeface="Proxima Nova Semibold"/>
                <a:cs typeface="Proxima Nova Semibold"/>
                <a:sym typeface="Proxima Nova Semibold"/>
              </a:rPr>
              <a:t>The following screen will appear, showing an ‘Overview’ of the created Storage Account. The next step is to click on ‘Containers‘ to select Blob Storage. We have chosen the ‘Hot Access‘ tier for a demo purpose. One can choose according to their requirements.</a:t>
            </a:r>
            <a:endParaRPr sz="1600">
              <a:solidFill>
                <a:schemeClr val="dk1"/>
              </a:solidFill>
              <a:latin typeface="Proxima Nova Semibold"/>
              <a:ea typeface="Proxima Nova Semibold"/>
              <a:cs typeface="Proxima Nova Semibold"/>
              <a:sym typeface="Proxima Nova Semibold"/>
            </a:endParaRPr>
          </a:p>
        </p:txBody>
      </p:sp>
      <p:sp>
        <p:nvSpPr>
          <p:cNvPr id="843" name="Google Shape;843;g2b7af6b8592_0_64"/>
          <p:cNvSpPr txBox="1"/>
          <p:nvPr/>
        </p:nvSpPr>
        <p:spPr>
          <a:xfrm>
            <a:off x="381000" y="321000"/>
            <a:ext cx="73254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Demo : Creating Azure BLOB </a:t>
            </a:r>
            <a:endParaRPr sz="2400" b="1" i="0" u="none" strike="noStrike" cap="none">
              <a:solidFill>
                <a:srgbClr val="323F4F"/>
              </a:solidFill>
              <a:latin typeface="Proxima Nova"/>
              <a:ea typeface="Proxima Nova"/>
              <a:cs typeface="Proxima Nova"/>
              <a:sym typeface="Proxima Nova"/>
            </a:endParaRPr>
          </a:p>
        </p:txBody>
      </p:sp>
      <p:pic>
        <p:nvPicPr>
          <p:cNvPr id="844" name="Google Shape;844;g2b7af6b8592_0_64"/>
          <p:cNvPicPr preferRelativeResize="0"/>
          <p:nvPr/>
        </p:nvPicPr>
        <p:blipFill>
          <a:blip r:embed="rId3">
            <a:alphaModFix/>
          </a:blip>
          <a:stretch>
            <a:fillRect/>
          </a:stretch>
        </p:blipFill>
        <p:spPr>
          <a:xfrm>
            <a:off x="1686725" y="1896675"/>
            <a:ext cx="5644253" cy="303037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g2b7af6b8592_0_83"/>
          <p:cNvSpPr txBox="1">
            <a:spLocks noGrp="1"/>
          </p:cNvSpPr>
          <p:nvPr>
            <p:ph type="title"/>
          </p:nvPr>
        </p:nvSpPr>
        <p:spPr>
          <a:xfrm>
            <a:off x="520350" y="991650"/>
            <a:ext cx="8103300" cy="826500"/>
          </a:xfrm>
          <a:prstGeom prst="rect">
            <a:avLst/>
          </a:prstGeom>
          <a:noFill/>
          <a:ln>
            <a:noFill/>
          </a:ln>
        </p:spPr>
        <p:txBody>
          <a:bodyPr spcFirstLastPara="1" wrap="square" lIns="0" tIns="0" rIns="0" bIns="0" anchor="t" anchorCtr="0">
            <a:noAutofit/>
          </a:bodyPr>
          <a:lstStyle/>
          <a:p>
            <a:pPr marL="0" lvl="0" indent="0" algn="just" rtl="0">
              <a:lnSpc>
                <a:spcPct val="100000"/>
              </a:lnSpc>
              <a:spcBef>
                <a:spcPts val="1500"/>
              </a:spcBef>
              <a:spcAft>
                <a:spcPts val="0"/>
              </a:spcAft>
              <a:buNone/>
            </a:pPr>
            <a:r>
              <a:rPr lang="en" sz="1600">
                <a:solidFill>
                  <a:schemeClr val="dk1"/>
                </a:solidFill>
                <a:latin typeface="Proxima Nova Semibold"/>
                <a:ea typeface="Proxima Nova Semibold"/>
                <a:cs typeface="Proxima Nova Semibold"/>
                <a:sym typeface="Proxima Nova Semibold"/>
              </a:rPr>
              <a:t>Now, we have to create a new Container for that click on ‘+ Container‘.</a:t>
            </a:r>
            <a:endParaRPr sz="1600">
              <a:solidFill>
                <a:schemeClr val="dk1"/>
              </a:solidFill>
              <a:latin typeface="Proxima Nova Semibold"/>
              <a:ea typeface="Proxima Nova Semibold"/>
              <a:cs typeface="Proxima Nova Semibold"/>
              <a:sym typeface="Proxima Nova Semibold"/>
            </a:endParaRPr>
          </a:p>
        </p:txBody>
      </p:sp>
      <p:sp>
        <p:nvSpPr>
          <p:cNvPr id="850" name="Google Shape;850;g2b7af6b8592_0_83"/>
          <p:cNvSpPr txBox="1"/>
          <p:nvPr/>
        </p:nvSpPr>
        <p:spPr>
          <a:xfrm>
            <a:off x="381000" y="321000"/>
            <a:ext cx="73254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Demo : Creating Azure BLOB </a:t>
            </a:r>
            <a:endParaRPr sz="2400" b="1" i="0" u="none" strike="noStrike" cap="none">
              <a:solidFill>
                <a:srgbClr val="323F4F"/>
              </a:solidFill>
              <a:latin typeface="Proxima Nova"/>
              <a:ea typeface="Proxima Nova"/>
              <a:cs typeface="Proxima Nova"/>
              <a:sym typeface="Proxima Nova"/>
            </a:endParaRPr>
          </a:p>
        </p:txBody>
      </p:sp>
      <p:pic>
        <p:nvPicPr>
          <p:cNvPr id="851" name="Google Shape;851;g2b7af6b8592_0_83"/>
          <p:cNvPicPr preferRelativeResize="0"/>
          <p:nvPr/>
        </p:nvPicPr>
        <p:blipFill rotWithShape="1">
          <a:blip r:embed="rId3">
            <a:alphaModFix/>
          </a:blip>
          <a:srcRect r="9214"/>
          <a:stretch/>
        </p:blipFill>
        <p:spPr>
          <a:xfrm>
            <a:off x="457200" y="1548450"/>
            <a:ext cx="8024775" cy="167035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g2b7af6b8592_0_91"/>
          <p:cNvSpPr txBox="1">
            <a:spLocks noGrp="1"/>
          </p:cNvSpPr>
          <p:nvPr>
            <p:ph type="title"/>
          </p:nvPr>
        </p:nvSpPr>
        <p:spPr>
          <a:xfrm>
            <a:off x="520350" y="991650"/>
            <a:ext cx="8103300" cy="826500"/>
          </a:xfrm>
          <a:prstGeom prst="rect">
            <a:avLst/>
          </a:prstGeom>
          <a:noFill/>
          <a:ln>
            <a:noFill/>
          </a:ln>
        </p:spPr>
        <p:txBody>
          <a:bodyPr spcFirstLastPara="1" wrap="square" lIns="0" tIns="0" rIns="0" bIns="0" anchor="t" anchorCtr="0">
            <a:noAutofit/>
          </a:bodyPr>
          <a:lstStyle/>
          <a:p>
            <a:pPr marL="0" lvl="0" indent="0" algn="just" rtl="0">
              <a:lnSpc>
                <a:spcPct val="100000"/>
              </a:lnSpc>
              <a:spcBef>
                <a:spcPts val="1500"/>
              </a:spcBef>
              <a:spcAft>
                <a:spcPts val="0"/>
              </a:spcAft>
              <a:buNone/>
            </a:pPr>
            <a:r>
              <a:rPr lang="en" sz="1600">
                <a:solidFill>
                  <a:schemeClr val="dk1"/>
                </a:solidFill>
                <a:latin typeface="Proxima Nova Semibold"/>
                <a:ea typeface="Proxima Nova Semibold"/>
                <a:cs typeface="Proxima Nova Semibold"/>
                <a:sym typeface="Proxima Nova Semibold"/>
              </a:rPr>
              <a:t>After clicking on + Container, it will ask to fill in the container’s name (it should be unique) and select access level.  CREATE and verify the Container appears in the storage</a:t>
            </a:r>
            <a:endParaRPr sz="1600">
              <a:solidFill>
                <a:schemeClr val="dk1"/>
              </a:solidFill>
              <a:latin typeface="Proxima Nova Semibold"/>
              <a:ea typeface="Proxima Nova Semibold"/>
              <a:cs typeface="Proxima Nova Semibold"/>
              <a:sym typeface="Proxima Nova Semibold"/>
            </a:endParaRPr>
          </a:p>
        </p:txBody>
      </p:sp>
      <p:sp>
        <p:nvSpPr>
          <p:cNvPr id="857" name="Google Shape;857;g2b7af6b8592_0_91"/>
          <p:cNvSpPr txBox="1"/>
          <p:nvPr/>
        </p:nvSpPr>
        <p:spPr>
          <a:xfrm>
            <a:off x="381000" y="321000"/>
            <a:ext cx="73254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Demo : Creating Azure BLOB </a:t>
            </a:r>
            <a:endParaRPr sz="2400" b="1" i="0" u="none" strike="noStrike" cap="none">
              <a:solidFill>
                <a:srgbClr val="323F4F"/>
              </a:solidFill>
              <a:latin typeface="Proxima Nova"/>
              <a:ea typeface="Proxima Nova"/>
              <a:cs typeface="Proxima Nova"/>
              <a:sym typeface="Proxima Nova"/>
            </a:endParaRPr>
          </a:p>
        </p:txBody>
      </p:sp>
      <p:pic>
        <p:nvPicPr>
          <p:cNvPr id="858" name="Google Shape;858;g2b7af6b8592_0_91"/>
          <p:cNvPicPr preferRelativeResize="0"/>
          <p:nvPr/>
        </p:nvPicPr>
        <p:blipFill>
          <a:blip r:embed="rId3">
            <a:alphaModFix/>
          </a:blip>
          <a:stretch>
            <a:fillRect/>
          </a:stretch>
        </p:blipFill>
        <p:spPr>
          <a:xfrm>
            <a:off x="603925" y="1617175"/>
            <a:ext cx="2149805" cy="3020550"/>
          </a:xfrm>
          <a:prstGeom prst="rect">
            <a:avLst/>
          </a:prstGeom>
          <a:noFill/>
          <a:ln>
            <a:noFill/>
          </a:ln>
        </p:spPr>
      </p:pic>
      <p:pic>
        <p:nvPicPr>
          <p:cNvPr id="859" name="Google Shape;859;g2b7af6b8592_0_91"/>
          <p:cNvPicPr preferRelativeResize="0"/>
          <p:nvPr/>
        </p:nvPicPr>
        <p:blipFill rotWithShape="1">
          <a:blip r:embed="rId4">
            <a:alphaModFix/>
          </a:blip>
          <a:srcRect r="23733"/>
          <a:stretch/>
        </p:blipFill>
        <p:spPr>
          <a:xfrm>
            <a:off x="2945825" y="2049150"/>
            <a:ext cx="5860075" cy="21566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g2b7af6b8592_0_101"/>
          <p:cNvSpPr txBox="1">
            <a:spLocks noGrp="1"/>
          </p:cNvSpPr>
          <p:nvPr>
            <p:ph type="title"/>
          </p:nvPr>
        </p:nvSpPr>
        <p:spPr>
          <a:xfrm>
            <a:off x="520350" y="991650"/>
            <a:ext cx="8103300" cy="826500"/>
          </a:xfrm>
          <a:prstGeom prst="rect">
            <a:avLst/>
          </a:prstGeom>
          <a:noFill/>
          <a:ln>
            <a:noFill/>
          </a:ln>
        </p:spPr>
        <p:txBody>
          <a:bodyPr spcFirstLastPara="1" wrap="square" lIns="0" tIns="0" rIns="0" bIns="0" anchor="t" anchorCtr="0">
            <a:noAutofit/>
          </a:bodyPr>
          <a:lstStyle/>
          <a:p>
            <a:pPr marL="0" lvl="0" indent="0" algn="just" rtl="0">
              <a:lnSpc>
                <a:spcPct val="100000"/>
              </a:lnSpc>
              <a:spcBef>
                <a:spcPts val="1500"/>
              </a:spcBef>
              <a:spcAft>
                <a:spcPts val="0"/>
              </a:spcAft>
              <a:buNone/>
            </a:pPr>
            <a:r>
              <a:rPr lang="en" sz="1500">
                <a:solidFill>
                  <a:schemeClr val="dk1"/>
                </a:solidFill>
                <a:latin typeface="Proxima Nova Semibold"/>
                <a:ea typeface="Proxima Nova Semibold"/>
                <a:cs typeface="Proxima Nova Semibold"/>
                <a:sym typeface="Proxima Nova Semibold"/>
              </a:rPr>
              <a:t>Select the Storage Account and click on the ‘ Access keys‘ to find the connection string. The website’s code gets authenticated to interact with created Storage Account through these Connection Strings. All you need to do here is copy the connection string and paste it into the website’s code.</a:t>
            </a:r>
            <a:endParaRPr sz="1500">
              <a:solidFill>
                <a:schemeClr val="dk1"/>
              </a:solidFill>
              <a:latin typeface="Proxima Nova Semibold"/>
              <a:ea typeface="Proxima Nova Semibold"/>
              <a:cs typeface="Proxima Nova Semibold"/>
              <a:sym typeface="Proxima Nova Semibold"/>
            </a:endParaRPr>
          </a:p>
        </p:txBody>
      </p:sp>
      <p:sp>
        <p:nvSpPr>
          <p:cNvPr id="865" name="Google Shape;865;g2b7af6b8592_0_101"/>
          <p:cNvSpPr txBox="1"/>
          <p:nvPr/>
        </p:nvSpPr>
        <p:spPr>
          <a:xfrm>
            <a:off x="381000" y="321000"/>
            <a:ext cx="73254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Demo : Creating Azure BLOB </a:t>
            </a:r>
            <a:endParaRPr sz="2400" b="1" i="0" u="none" strike="noStrike" cap="none">
              <a:solidFill>
                <a:srgbClr val="323F4F"/>
              </a:solidFill>
              <a:latin typeface="Proxima Nova"/>
              <a:ea typeface="Proxima Nova"/>
              <a:cs typeface="Proxima Nova"/>
              <a:sym typeface="Proxima Nova"/>
            </a:endParaRPr>
          </a:p>
        </p:txBody>
      </p:sp>
      <p:pic>
        <p:nvPicPr>
          <p:cNvPr id="866" name="Google Shape;866;g2b7af6b8592_0_101"/>
          <p:cNvPicPr preferRelativeResize="0"/>
          <p:nvPr/>
        </p:nvPicPr>
        <p:blipFill>
          <a:blip r:embed="rId3">
            <a:alphaModFix/>
          </a:blip>
          <a:stretch>
            <a:fillRect/>
          </a:stretch>
        </p:blipFill>
        <p:spPr>
          <a:xfrm>
            <a:off x="1958525" y="1818150"/>
            <a:ext cx="6359548" cy="30205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g2644c4eab40_0_2"/>
          <p:cNvSpPr txBox="1">
            <a:spLocks noGrp="1"/>
          </p:cNvSpPr>
          <p:nvPr>
            <p:ph type="title"/>
          </p:nvPr>
        </p:nvSpPr>
        <p:spPr>
          <a:xfrm>
            <a:off x="578550" y="1000950"/>
            <a:ext cx="7986900" cy="2555400"/>
          </a:xfrm>
          <a:prstGeom prst="rect">
            <a:avLst/>
          </a:prstGeom>
          <a:noFill/>
          <a:ln>
            <a:noFill/>
          </a:ln>
        </p:spPr>
        <p:txBody>
          <a:bodyPr spcFirstLastPara="1" wrap="square" lIns="0" tIns="0" rIns="0" bIns="0" anchor="t" anchorCtr="0">
            <a:noAutofit/>
          </a:bodyPr>
          <a:lstStyle/>
          <a:p>
            <a:pPr marL="0" lvl="0" indent="0" algn="just" rtl="0">
              <a:lnSpc>
                <a:spcPct val="100000"/>
              </a:lnSpc>
              <a:spcBef>
                <a:spcPts val="1400"/>
              </a:spcBef>
              <a:spcAft>
                <a:spcPts val="0"/>
              </a:spcAft>
              <a:buClr>
                <a:schemeClr val="dk1"/>
              </a:buClr>
              <a:buSzPts val="1100"/>
              <a:buFont typeface="Arial"/>
              <a:buNone/>
            </a:pPr>
            <a:r>
              <a:rPr lang="en" sz="1600" b="1">
                <a:solidFill>
                  <a:srgbClr val="374151"/>
                </a:solidFill>
              </a:rPr>
              <a:t>Reason #1 : Agility</a:t>
            </a:r>
            <a:endParaRPr sz="1600" b="1">
              <a:solidFill>
                <a:srgbClr val="374151"/>
              </a:solidFill>
            </a:endParaRPr>
          </a:p>
          <a:p>
            <a:pPr marL="0" lvl="0" indent="0" algn="just" rtl="0">
              <a:lnSpc>
                <a:spcPct val="100000"/>
              </a:lnSpc>
              <a:spcBef>
                <a:spcPts val="1400"/>
              </a:spcBef>
              <a:spcAft>
                <a:spcPts val="0"/>
              </a:spcAft>
              <a:buClr>
                <a:schemeClr val="dk1"/>
              </a:buClr>
              <a:buSzPts val="1100"/>
              <a:buFont typeface="Arial"/>
              <a:buNone/>
            </a:pPr>
            <a:r>
              <a:rPr lang="en" sz="1600">
                <a:solidFill>
                  <a:srgbClr val="374151"/>
                </a:solidFill>
                <a:latin typeface="Proxima Nova Semibold"/>
                <a:ea typeface="Proxima Nova Semibold"/>
                <a:cs typeface="Proxima Nova Semibold"/>
                <a:sym typeface="Proxima Nova Semibold"/>
              </a:rPr>
              <a:t>The cloud gives you easy access to a broad range of technologies so that you can innovate faster and build nearly anything that you can imagine. You can quickly spin up resources as you need them–from infrastructure services, such as compute, storage, and databases, to Internet of Things, machine learning, data lakes and analytics, and much more.</a:t>
            </a:r>
            <a:endParaRPr sz="1600">
              <a:solidFill>
                <a:srgbClr val="374151"/>
              </a:solidFill>
              <a:latin typeface="Proxima Nova Semibold"/>
              <a:ea typeface="Proxima Nova Semibold"/>
              <a:cs typeface="Proxima Nova Semibold"/>
              <a:sym typeface="Proxima Nova Semibold"/>
            </a:endParaRPr>
          </a:p>
          <a:p>
            <a:pPr marL="0" lvl="0" indent="0" algn="just" rtl="0">
              <a:lnSpc>
                <a:spcPct val="100000"/>
              </a:lnSpc>
              <a:spcBef>
                <a:spcPts val="1400"/>
              </a:spcBef>
              <a:spcAft>
                <a:spcPts val="0"/>
              </a:spcAft>
              <a:buClr>
                <a:schemeClr val="dk1"/>
              </a:buClr>
              <a:buSzPts val="1100"/>
              <a:buFont typeface="Arial"/>
              <a:buNone/>
            </a:pPr>
            <a:r>
              <a:rPr lang="en" sz="1600">
                <a:solidFill>
                  <a:srgbClr val="374151"/>
                </a:solidFill>
                <a:latin typeface="Proxima Nova Semibold"/>
                <a:ea typeface="Proxima Nova Semibold"/>
                <a:cs typeface="Proxima Nova Semibold"/>
                <a:sym typeface="Proxima Nova Semibold"/>
              </a:rPr>
              <a:t>You can deploy technology services in a matter of minutes, and get from idea to implementation several orders of magnitude faster than before. This gives you the freedom to experiment, test new ideas to differentiate customer experiences, and transform your business.</a:t>
            </a:r>
            <a:endParaRPr sz="1600">
              <a:solidFill>
                <a:srgbClr val="374151"/>
              </a:solidFill>
              <a:latin typeface="Proxima Nova Semibold"/>
              <a:ea typeface="Proxima Nova Semibold"/>
              <a:cs typeface="Proxima Nova Semibold"/>
              <a:sym typeface="Proxima Nova Semibold"/>
            </a:endParaRPr>
          </a:p>
          <a:p>
            <a:pPr marL="0" lvl="0" indent="0" algn="just" rtl="0">
              <a:lnSpc>
                <a:spcPct val="100000"/>
              </a:lnSpc>
              <a:spcBef>
                <a:spcPts val="1400"/>
              </a:spcBef>
              <a:spcAft>
                <a:spcPts val="400"/>
              </a:spcAft>
              <a:buSzPts val="4000"/>
              <a:buNone/>
            </a:pPr>
            <a:endParaRPr sz="1600">
              <a:solidFill>
                <a:srgbClr val="374151"/>
              </a:solidFill>
              <a:latin typeface="Proxima Nova Semibold"/>
              <a:ea typeface="Proxima Nova Semibold"/>
              <a:cs typeface="Proxima Nova Semibold"/>
              <a:sym typeface="Proxima Nova Semibold"/>
            </a:endParaRPr>
          </a:p>
        </p:txBody>
      </p:sp>
      <p:sp>
        <p:nvSpPr>
          <p:cNvPr id="209" name="Google Shape;209;g2644c4eab40_0_2"/>
          <p:cNvSpPr txBox="1"/>
          <p:nvPr/>
        </p:nvSpPr>
        <p:spPr>
          <a:xfrm>
            <a:off x="381000" y="321000"/>
            <a:ext cx="55830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i="0" u="none" strike="noStrike" cap="none">
                <a:solidFill>
                  <a:srgbClr val="323F4F"/>
                </a:solidFill>
                <a:latin typeface="Proxima Nova"/>
                <a:ea typeface="Proxima Nova"/>
                <a:cs typeface="Proxima Nova"/>
                <a:sym typeface="Proxima Nova"/>
              </a:rPr>
              <a:t>Why Cloud ? ( The Benefits )</a:t>
            </a:r>
            <a:endParaRPr sz="2400" b="1" i="0" u="none" strike="noStrike" cap="none">
              <a:solidFill>
                <a:srgbClr val="323F4F"/>
              </a:solidFill>
              <a:latin typeface="Proxima Nova"/>
              <a:ea typeface="Proxima Nova"/>
              <a:cs typeface="Proxima Nova"/>
              <a:sym typeface="Proxima Nova"/>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g2b7af6b8592_0_121"/>
          <p:cNvSpPr txBox="1"/>
          <p:nvPr/>
        </p:nvSpPr>
        <p:spPr>
          <a:xfrm>
            <a:off x="867750" y="2102925"/>
            <a:ext cx="7408500" cy="663600"/>
          </a:xfrm>
          <a:prstGeom prst="rect">
            <a:avLst/>
          </a:prstGeom>
          <a:solidFill>
            <a:srgbClr val="A64D79"/>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4000"/>
              <a:buFont typeface="Arial"/>
              <a:buNone/>
            </a:pPr>
            <a:r>
              <a:rPr lang="en" sz="4000" b="0" i="0" u="none" strike="noStrike" cap="none">
                <a:solidFill>
                  <a:schemeClr val="lt1"/>
                </a:solidFill>
                <a:latin typeface="Proxima Nova"/>
                <a:ea typeface="Proxima Nova"/>
                <a:cs typeface="Proxima Nova"/>
                <a:sym typeface="Proxima Nova"/>
              </a:rPr>
              <a:t>A</a:t>
            </a:r>
            <a:r>
              <a:rPr lang="en" sz="4000">
                <a:solidFill>
                  <a:schemeClr val="lt1"/>
                </a:solidFill>
                <a:latin typeface="Proxima Nova"/>
                <a:ea typeface="Proxima Nova"/>
                <a:cs typeface="Proxima Nova"/>
                <a:sym typeface="Proxima Nova"/>
              </a:rPr>
              <a:t>zure Functions</a:t>
            </a:r>
            <a:endParaRPr sz="4000" b="0" i="0" u="none" strike="noStrike" cap="none">
              <a:solidFill>
                <a:schemeClr val="lt1"/>
              </a:solidFill>
              <a:latin typeface="Proxima Nova"/>
              <a:ea typeface="Proxima Nova"/>
              <a:cs typeface="Proxima Nova"/>
              <a:sym typeface="Proxima Nova"/>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g2b7af6b8592_0_125"/>
          <p:cNvSpPr txBox="1">
            <a:spLocks noGrp="1"/>
          </p:cNvSpPr>
          <p:nvPr>
            <p:ph type="title"/>
          </p:nvPr>
        </p:nvSpPr>
        <p:spPr>
          <a:xfrm>
            <a:off x="457200" y="1060325"/>
            <a:ext cx="7857900" cy="826500"/>
          </a:xfrm>
          <a:prstGeom prst="rect">
            <a:avLst/>
          </a:prstGeom>
          <a:noFill/>
          <a:ln>
            <a:noFill/>
          </a:ln>
        </p:spPr>
        <p:txBody>
          <a:bodyPr spcFirstLastPara="1" wrap="square" lIns="0" tIns="0" rIns="0" bIns="0" anchor="t" anchorCtr="0">
            <a:noAutofit/>
          </a:bodyPr>
          <a:lstStyle/>
          <a:p>
            <a:pPr marL="0" lvl="0" indent="0" algn="just" rtl="0">
              <a:lnSpc>
                <a:spcPct val="100000"/>
              </a:lnSpc>
              <a:spcBef>
                <a:spcPts val="1500"/>
              </a:spcBef>
              <a:spcAft>
                <a:spcPts val="0"/>
              </a:spcAft>
              <a:buNone/>
            </a:pPr>
            <a:r>
              <a:rPr lang="en" sz="1600">
                <a:solidFill>
                  <a:schemeClr val="dk1"/>
                </a:solidFill>
                <a:latin typeface="Proxima Nova Semibold"/>
                <a:ea typeface="Proxima Nova Semibold"/>
                <a:cs typeface="Proxima Nova Semibold"/>
                <a:sym typeface="Proxima Nova Semibold"/>
              </a:rPr>
              <a:t>Azure Functions is a serverless computing service provided by Microsoft Azure that allows developers to build and deploy event-driven applications without the need to manage infrastructure. </a:t>
            </a: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None/>
            </a:pPr>
            <a:r>
              <a:rPr lang="en" sz="1600">
                <a:solidFill>
                  <a:schemeClr val="dk1"/>
                </a:solidFill>
                <a:latin typeface="Proxima Nova Semibold"/>
                <a:ea typeface="Proxima Nova Semibold"/>
                <a:cs typeface="Proxima Nova Semibold"/>
                <a:sym typeface="Proxima Nova Semibold"/>
              </a:rPr>
              <a:t>With Azure Functions, developers can focus solely on writing code to handle specific events, leaving the underlying infrastructure and scaling aspects to the Azure platform. This enables faster development, reduced operational costs, and enhanced scalability.</a:t>
            </a:r>
            <a:endParaRPr sz="1600">
              <a:solidFill>
                <a:schemeClr val="dk1"/>
              </a:solidFill>
              <a:latin typeface="Proxima Nova Semibold"/>
              <a:ea typeface="Proxima Nova Semibold"/>
              <a:cs typeface="Proxima Nova Semibold"/>
              <a:sym typeface="Proxima Nova Semibold"/>
            </a:endParaRPr>
          </a:p>
        </p:txBody>
      </p:sp>
      <p:sp>
        <p:nvSpPr>
          <p:cNvPr id="877" name="Google Shape;877;g2b7af6b8592_0_125"/>
          <p:cNvSpPr txBox="1"/>
          <p:nvPr/>
        </p:nvSpPr>
        <p:spPr>
          <a:xfrm>
            <a:off x="381000" y="321000"/>
            <a:ext cx="73254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Azure Functions </a:t>
            </a:r>
            <a:endParaRPr sz="2400" b="1" i="0" u="none" strike="noStrike" cap="none">
              <a:solidFill>
                <a:srgbClr val="323F4F"/>
              </a:solidFill>
              <a:latin typeface="Proxima Nova"/>
              <a:ea typeface="Proxima Nova"/>
              <a:cs typeface="Proxima Nova"/>
              <a:sym typeface="Proxima Nova"/>
            </a:endParaRPr>
          </a:p>
        </p:txBody>
      </p:sp>
      <p:pic>
        <p:nvPicPr>
          <p:cNvPr id="878" name="Google Shape;878;g2b7af6b8592_0_125"/>
          <p:cNvPicPr preferRelativeResize="0"/>
          <p:nvPr/>
        </p:nvPicPr>
        <p:blipFill>
          <a:blip r:embed="rId3">
            <a:alphaModFix/>
          </a:blip>
          <a:stretch>
            <a:fillRect/>
          </a:stretch>
        </p:blipFill>
        <p:spPr>
          <a:xfrm>
            <a:off x="5354800" y="2927325"/>
            <a:ext cx="2881352" cy="1170549"/>
          </a:xfrm>
          <a:prstGeom prst="rect">
            <a:avLst/>
          </a:prstGeom>
          <a:noFill/>
          <a:ln>
            <a:noFill/>
          </a:ln>
        </p:spPr>
      </p:pic>
      <p:sp>
        <p:nvSpPr>
          <p:cNvPr id="879" name="Google Shape;879;g2b7af6b8592_0_125"/>
          <p:cNvSpPr/>
          <p:nvPr/>
        </p:nvSpPr>
        <p:spPr>
          <a:xfrm>
            <a:off x="737275" y="2885525"/>
            <a:ext cx="4230600" cy="11706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1500"/>
              </a:spcBef>
              <a:spcAft>
                <a:spcPts val="0"/>
              </a:spcAft>
              <a:buNone/>
            </a:pPr>
            <a:endParaRPr sz="1300">
              <a:solidFill>
                <a:schemeClr val="dk1"/>
              </a:solidFill>
              <a:latin typeface="Proxima Nova Semibold"/>
              <a:ea typeface="Proxima Nova Semibold"/>
              <a:cs typeface="Proxima Nova Semibold"/>
              <a:sym typeface="Proxima Nova Semibold"/>
            </a:endParaRPr>
          </a:p>
          <a:p>
            <a:pPr marL="0" lvl="0" indent="0" algn="ctr" rtl="0">
              <a:lnSpc>
                <a:spcPct val="115000"/>
              </a:lnSpc>
              <a:spcBef>
                <a:spcPts val="1500"/>
              </a:spcBef>
              <a:spcAft>
                <a:spcPts val="0"/>
              </a:spcAft>
              <a:buClr>
                <a:schemeClr val="dk1"/>
              </a:buClr>
              <a:buSzPts val="1100"/>
              <a:buFont typeface="Arial"/>
              <a:buNone/>
            </a:pPr>
            <a:r>
              <a:rPr lang="en" sz="1300">
                <a:solidFill>
                  <a:schemeClr val="dk1"/>
                </a:solidFill>
                <a:latin typeface="Proxima Nova Semibold"/>
                <a:ea typeface="Proxima Nova Semibold"/>
                <a:cs typeface="Proxima Nova Semibold"/>
                <a:sym typeface="Proxima Nova Semibold"/>
              </a:rPr>
              <a:t>Serverless is a term that generally refers to serverless applications. Serverless applications are ones that don’t need any server provision and do not require to manage servers.</a:t>
            </a:r>
            <a:endParaRPr sz="1300">
              <a:solidFill>
                <a:schemeClr val="dk1"/>
              </a:solidFill>
            </a:endParaRPr>
          </a:p>
          <a:p>
            <a:pPr marL="0" lvl="0" indent="0" algn="just" rtl="0">
              <a:spcBef>
                <a:spcPts val="0"/>
              </a:spcBef>
              <a:spcAft>
                <a:spcPts val="0"/>
              </a:spcAft>
              <a:buClr>
                <a:schemeClr val="dk1"/>
              </a:buClr>
              <a:buSzPts val="1100"/>
              <a:buFont typeface="Arial"/>
              <a:buNone/>
            </a:pPr>
            <a:endParaRPr sz="1300">
              <a:solidFill>
                <a:schemeClr val="dk1"/>
              </a:solidFill>
            </a:endParaRPr>
          </a:p>
          <a:p>
            <a:pPr marL="0" lvl="0" indent="0" algn="just" rtl="0">
              <a:spcBef>
                <a:spcPts val="0"/>
              </a:spcBef>
              <a:spcAft>
                <a:spcPts val="0"/>
              </a:spcAft>
              <a:buNone/>
            </a:pP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g2b7af6b8592_0_109"/>
          <p:cNvSpPr txBox="1">
            <a:spLocks noGrp="1"/>
          </p:cNvSpPr>
          <p:nvPr>
            <p:ph type="title"/>
          </p:nvPr>
        </p:nvSpPr>
        <p:spPr>
          <a:xfrm>
            <a:off x="733950" y="1148700"/>
            <a:ext cx="7676100" cy="826500"/>
          </a:xfrm>
          <a:prstGeom prst="rect">
            <a:avLst/>
          </a:prstGeom>
          <a:noFill/>
          <a:ln>
            <a:noFill/>
          </a:ln>
        </p:spPr>
        <p:txBody>
          <a:bodyPr spcFirstLastPara="1" wrap="square" lIns="0" tIns="0" rIns="0" bIns="0" anchor="t" anchorCtr="0">
            <a:noAutofit/>
          </a:bodyPr>
          <a:lstStyle/>
          <a:p>
            <a:pPr marL="457200" lvl="0" indent="-330200" algn="just" rtl="0">
              <a:spcBef>
                <a:spcPts val="150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Event-driven Computing: </a:t>
            </a:r>
            <a:endParaRPr sz="1600">
              <a:solidFill>
                <a:schemeClr val="dk1"/>
              </a:solidFill>
              <a:latin typeface="Proxima Nova Semibold"/>
              <a:ea typeface="Proxima Nova Semibold"/>
              <a:cs typeface="Proxima Nova Semibold"/>
              <a:sym typeface="Proxima Nova Semibold"/>
            </a:endParaRPr>
          </a:p>
          <a:p>
            <a:pPr marL="914400" lvl="1" indent="-330200" algn="just" rtl="0">
              <a:spcBef>
                <a:spcPts val="150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Azure Functions are triggered by various events, such as HTTP requests, timers, messages in queues, file uploads, or changes to data in databases. This event-driven approach allows developers to respond to specific events in real-time without the need to maintain persistent server instances.</a:t>
            </a:r>
            <a:endParaRPr sz="1600">
              <a:solidFill>
                <a:schemeClr val="dk1"/>
              </a:solidFill>
              <a:latin typeface="Proxima Nova Semibold"/>
              <a:ea typeface="Proxima Nova Semibold"/>
              <a:cs typeface="Proxima Nova Semibold"/>
              <a:sym typeface="Proxima Nova Semibold"/>
            </a:endParaRPr>
          </a:p>
          <a:p>
            <a:pPr marL="457200" lvl="0" indent="-330200" algn="just" rtl="0">
              <a:spcBef>
                <a:spcPts val="150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Serverless Architecture: </a:t>
            </a:r>
            <a:endParaRPr sz="1600">
              <a:solidFill>
                <a:schemeClr val="dk1"/>
              </a:solidFill>
              <a:latin typeface="Proxima Nova Semibold"/>
              <a:ea typeface="Proxima Nova Semibold"/>
              <a:cs typeface="Proxima Nova Semibold"/>
              <a:sym typeface="Proxima Nova Semibold"/>
            </a:endParaRPr>
          </a:p>
          <a:p>
            <a:pPr marL="914400" lvl="1" indent="-330200" algn="just" rtl="0">
              <a:spcBef>
                <a:spcPts val="150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Azure Functions follows the serverless computing paradigm, meaning there are no servers to provision or manage. The platform automatically handles infrastructure scaling, ensuring resources are allocated based on the actual demand, making it highly cost-efficient.</a:t>
            </a: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None/>
            </a:pPr>
            <a:endParaRPr sz="1600">
              <a:solidFill>
                <a:schemeClr val="dk1"/>
              </a:solidFill>
              <a:latin typeface="Proxima Nova Semibold"/>
              <a:ea typeface="Proxima Nova Semibold"/>
              <a:cs typeface="Proxima Nova Semibold"/>
              <a:sym typeface="Proxima Nova Semibold"/>
            </a:endParaRPr>
          </a:p>
        </p:txBody>
      </p:sp>
      <p:sp>
        <p:nvSpPr>
          <p:cNvPr id="885" name="Google Shape;885;g2b7af6b8592_0_109"/>
          <p:cNvSpPr txBox="1"/>
          <p:nvPr/>
        </p:nvSpPr>
        <p:spPr>
          <a:xfrm>
            <a:off x="381000" y="321000"/>
            <a:ext cx="73254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Why to use Azure Functions</a:t>
            </a:r>
            <a:endParaRPr sz="2400" b="1" i="0" u="none" strike="noStrike" cap="none">
              <a:solidFill>
                <a:srgbClr val="323F4F"/>
              </a:solidFill>
              <a:latin typeface="Proxima Nova"/>
              <a:ea typeface="Proxima Nova"/>
              <a:cs typeface="Proxima Nova"/>
              <a:sym typeface="Proxima Nova"/>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g2b7af6b8592_0_140"/>
          <p:cNvSpPr txBox="1">
            <a:spLocks noGrp="1"/>
          </p:cNvSpPr>
          <p:nvPr>
            <p:ph type="title"/>
          </p:nvPr>
        </p:nvSpPr>
        <p:spPr>
          <a:xfrm>
            <a:off x="733950" y="991650"/>
            <a:ext cx="7676100" cy="826500"/>
          </a:xfrm>
          <a:prstGeom prst="rect">
            <a:avLst/>
          </a:prstGeom>
          <a:noFill/>
          <a:ln>
            <a:noFill/>
          </a:ln>
        </p:spPr>
        <p:txBody>
          <a:bodyPr spcFirstLastPara="1" wrap="square" lIns="0" tIns="0" rIns="0" bIns="0" anchor="t" anchorCtr="0">
            <a:noAutofit/>
          </a:bodyPr>
          <a:lstStyle/>
          <a:p>
            <a:pPr marL="457200" lvl="0" indent="-330200" algn="just" rtl="0">
              <a:spcBef>
                <a:spcPts val="150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Language and Platform Support: </a:t>
            </a:r>
            <a:endParaRPr sz="1600">
              <a:solidFill>
                <a:schemeClr val="dk1"/>
              </a:solidFill>
              <a:latin typeface="Proxima Nova Semibold"/>
              <a:ea typeface="Proxima Nova Semibold"/>
              <a:cs typeface="Proxima Nova Semibold"/>
              <a:sym typeface="Proxima Nova Semibold"/>
            </a:endParaRPr>
          </a:p>
          <a:p>
            <a:pPr marL="914400" lvl="1" indent="-330200" algn="just" rtl="0">
              <a:spcBef>
                <a:spcPts val="150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Azure Functions supports multiple programming languages, including C#, JavaScript, Java, Python, and TypeScript. This flexibility allows developers to work with their preferred language and leverage existing codebases seamlessly.</a:t>
            </a:r>
            <a:endParaRPr sz="1600">
              <a:solidFill>
                <a:schemeClr val="dk1"/>
              </a:solidFill>
              <a:latin typeface="Proxima Nova Semibold"/>
              <a:ea typeface="Proxima Nova Semibold"/>
              <a:cs typeface="Proxima Nova Semibold"/>
              <a:sym typeface="Proxima Nova Semibold"/>
            </a:endParaRPr>
          </a:p>
          <a:p>
            <a:pPr marL="457200" lvl="0" indent="-330200" algn="just" rtl="0">
              <a:spcBef>
                <a:spcPts val="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Pay-as-You-Go Pricing:</a:t>
            </a:r>
            <a:endParaRPr sz="1600">
              <a:solidFill>
                <a:schemeClr val="dk1"/>
              </a:solidFill>
              <a:latin typeface="Proxima Nova Semibold"/>
              <a:ea typeface="Proxima Nova Semibold"/>
              <a:cs typeface="Proxima Nova Semibold"/>
              <a:sym typeface="Proxima Nova Semibold"/>
            </a:endParaRPr>
          </a:p>
          <a:p>
            <a:pPr marL="914400" lvl="1" indent="-330200" algn="just" rtl="0">
              <a:spcBef>
                <a:spcPts val="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 Azure Functions offer a pay-as-you-go billing model. You only pay for the compute resources used during the execution of your functions. This cost-effective approach ensures you are charged only for the actual usage without any upfront commitments.</a:t>
            </a:r>
            <a:endParaRPr sz="1600">
              <a:solidFill>
                <a:schemeClr val="dk1"/>
              </a:solidFill>
              <a:latin typeface="Proxima Nova Semibold"/>
              <a:ea typeface="Proxima Nova Semibold"/>
              <a:cs typeface="Proxima Nova Semibold"/>
              <a:sym typeface="Proxima Nova Semibold"/>
            </a:endParaRPr>
          </a:p>
          <a:p>
            <a:pPr marL="457200" lvl="0" indent="-330200" algn="just" rtl="0">
              <a:spcBef>
                <a:spcPts val="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Integration with Azure Services: </a:t>
            </a:r>
            <a:endParaRPr sz="1600">
              <a:solidFill>
                <a:schemeClr val="dk1"/>
              </a:solidFill>
              <a:latin typeface="Proxima Nova Semibold"/>
              <a:ea typeface="Proxima Nova Semibold"/>
              <a:cs typeface="Proxima Nova Semibold"/>
              <a:sym typeface="Proxima Nova Semibold"/>
            </a:endParaRPr>
          </a:p>
          <a:p>
            <a:pPr marL="914400" lvl="1" indent="-330200" algn="just" rtl="0">
              <a:spcBef>
                <a:spcPts val="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Azure Functions seamlessly integrate with various Azure services like Azure Storage, Azure Cosmos DB, Azure Service Bus, Azure Event Grid, and more. This integration allows developers to build sophisticated applications by combining the power of different services.</a:t>
            </a:r>
            <a:endParaRPr sz="1600">
              <a:solidFill>
                <a:schemeClr val="dk1"/>
              </a:solidFill>
              <a:latin typeface="Proxima Nova Semibold"/>
              <a:ea typeface="Proxima Nova Semibold"/>
              <a:cs typeface="Proxima Nova Semibold"/>
              <a:sym typeface="Proxima Nova Semibold"/>
            </a:endParaRPr>
          </a:p>
          <a:p>
            <a:pPr marL="457200" lvl="0" indent="-330200" algn="just" rtl="0">
              <a:lnSpc>
                <a:spcPct val="100000"/>
              </a:lnSpc>
              <a:spcBef>
                <a:spcPts val="1500"/>
              </a:spcBef>
              <a:spcAft>
                <a:spcPts val="0"/>
              </a:spcAft>
              <a:buClr>
                <a:schemeClr val="dk1"/>
              </a:buClr>
              <a:buSzPts val="1600"/>
              <a:buFont typeface="Proxima Nova Semibold"/>
              <a:buChar char="➔"/>
            </a:pPr>
            <a:endParaRPr sz="1600">
              <a:solidFill>
                <a:schemeClr val="dk1"/>
              </a:solidFill>
              <a:latin typeface="Proxima Nova Semibold"/>
              <a:ea typeface="Proxima Nova Semibold"/>
              <a:cs typeface="Proxima Nova Semibold"/>
              <a:sym typeface="Proxima Nova Semibold"/>
            </a:endParaRPr>
          </a:p>
        </p:txBody>
      </p:sp>
      <p:sp>
        <p:nvSpPr>
          <p:cNvPr id="891" name="Google Shape;891;g2b7af6b8592_0_140"/>
          <p:cNvSpPr txBox="1"/>
          <p:nvPr/>
        </p:nvSpPr>
        <p:spPr>
          <a:xfrm>
            <a:off x="381000" y="321000"/>
            <a:ext cx="73254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Why to use Azure Functions</a:t>
            </a:r>
            <a:endParaRPr sz="2400" b="1" i="0" u="none" strike="noStrike" cap="none">
              <a:solidFill>
                <a:srgbClr val="323F4F"/>
              </a:solidFill>
              <a:latin typeface="Proxima Nova"/>
              <a:ea typeface="Proxima Nova"/>
              <a:cs typeface="Proxima Nova"/>
              <a:sym typeface="Proxima Nova"/>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g2b7af6b8592_0_114"/>
          <p:cNvSpPr txBox="1">
            <a:spLocks noGrp="1"/>
          </p:cNvSpPr>
          <p:nvPr>
            <p:ph type="title"/>
          </p:nvPr>
        </p:nvSpPr>
        <p:spPr>
          <a:xfrm>
            <a:off x="520350" y="991650"/>
            <a:ext cx="8103300" cy="826500"/>
          </a:xfrm>
          <a:prstGeom prst="rect">
            <a:avLst/>
          </a:prstGeom>
          <a:noFill/>
          <a:ln>
            <a:noFill/>
          </a:ln>
        </p:spPr>
        <p:txBody>
          <a:bodyPr spcFirstLastPara="1" wrap="square" lIns="0" tIns="0" rIns="0" bIns="0" anchor="t" anchorCtr="0">
            <a:noAutofit/>
          </a:bodyPr>
          <a:lstStyle/>
          <a:p>
            <a:pPr marL="457200" lvl="0" indent="-330200" algn="just" rtl="0">
              <a:spcBef>
                <a:spcPts val="150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HTTP Trigger: </a:t>
            </a:r>
            <a:endParaRPr sz="1600">
              <a:solidFill>
                <a:schemeClr val="dk1"/>
              </a:solidFill>
              <a:latin typeface="Proxima Nova Semibold"/>
              <a:ea typeface="Proxima Nova Semibold"/>
              <a:cs typeface="Proxima Nova Semibold"/>
              <a:sym typeface="Proxima Nova Semibold"/>
            </a:endParaRPr>
          </a:p>
          <a:p>
            <a:pPr marL="914400" lvl="1" indent="-330200" algn="just" rtl="0">
              <a:spcBef>
                <a:spcPts val="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This type of function is triggered by an HTTP request. It can be used to build web APIs and handle HTTP-based interactions.</a:t>
            </a:r>
            <a:endParaRPr sz="1600">
              <a:solidFill>
                <a:schemeClr val="dk1"/>
              </a:solidFill>
              <a:latin typeface="Proxima Nova Semibold"/>
              <a:ea typeface="Proxima Nova Semibold"/>
              <a:cs typeface="Proxima Nova Semibold"/>
              <a:sym typeface="Proxima Nova Semibold"/>
            </a:endParaRPr>
          </a:p>
          <a:p>
            <a:pPr marL="457200" lvl="0" indent="-330200" algn="just" rtl="0">
              <a:spcBef>
                <a:spcPts val="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Timer Trigger:</a:t>
            </a:r>
            <a:endParaRPr sz="1600">
              <a:solidFill>
                <a:schemeClr val="dk1"/>
              </a:solidFill>
              <a:latin typeface="Proxima Nova Semibold"/>
              <a:ea typeface="Proxima Nova Semibold"/>
              <a:cs typeface="Proxima Nova Semibold"/>
              <a:sym typeface="Proxima Nova Semibold"/>
            </a:endParaRPr>
          </a:p>
          <a:p>
            <a:pPr marL="914400" lvl="1" indent="-330200" algn="just" rtl="0">
              <a:spcBef>
                <a:spcPts val="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 A timer trigger executes a function on a predefined schedule or at regular intervals. It is useful for performing tasks such as data synchronization, periodic processing, or generating reports.</a:t>
            </a:r>
            <a:endParaRPr sz="1600">
              <a:solidFill>
                <a:schemeClr val="dk1"/>
              </a:solidFill>
              <a:latin typeface="Proxima Nova Semibold"/>
              <a:ea typeface="Proxima Nova Semibold"/>
              <a:cs typeface="Proxima Nova Semibold"/>
              <a:sym typeface="Proxima Nova Semibold"/>
            </a:endParaRPr>
          </a:p>
          <a:p>
            <a:pPr marL="457200" lvl="0" indent="-330200" algn="just" rtl="0">
              <a:spcBef>
                <a:spcPts val="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Blob Trigger: </a:t>
            </a:r>
            <a:endParaRPr sz="1600">
              <a:solidFill>
                <a:schemeClr val="dk1"/>
              </a:solidFill>
              <a:latin typeface="Proxima Nova Semibold"/>
              <a:ea typeface="Proxima Nova Semibold"/>
              <a:cs typeface="Proxima Nova Semibold"/>
              <a:sym typeface="Proxima Nova Semibold"/>
            </a:endParaRPr>
          </a:p>
          <a:p>
            <a:pPr marL="914400" lvl="1" indent="-330200" algn="just" rtl="0">
              <a:spcBef>
                <a:spcPts val="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This type of function is triggered when a new or updated blob is added to an Azure Storage container. It enables you to automate processes based on changes in storage blobs.</a:t>
            </a:r>
            <a:endParaRPr sz="1600">
              <a:solidFill>
                <a:schemeClr val="dk1"/>
              </a:solidFill>
              <a:latin typeface="Proxima Nova Semibold"/>
              <a:ea typeface="Proxima Nova Semibold"/>
              <a:cs typeface="Proxima Nova Semibold"/>
              <a:sym typeface="Proxima Nova Semibold"/>
            </a:endParaRPr>
          </a:p>
          <a:p>
            <a:pPr marL="457200" lvl="0" indent="-330200" algn="just" rtl="0">
              <a:spcBef>
                <a:spcPts val="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Queue Trigger:</a:t>
            </a:r>
            <a:endParaRPr sz="1600">
              <a:solidFill>
                <a:schemeClr val="dk1"/>
              </a:solidFill>
              <a:latin typeface="Proxima Nova Semibold"/>
              <a:ea typeface="Proxima Nova Semibold"/>
              <a:cs typeface="Proxima Nova Semibold"/>
              <a:sym typeface="Proxima Nova Semibold"/>
            </a:endParaRPr>
          </a:p>
          <a:p>
            <a:pPr marL="914400" lvl="1" indent="-330200" algn="just" rtl="0">
              <a:spcBef>
                <a:spcPts val="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 A queue trigger is triggered when a message is added to an Azure Storage queue. It provides a way to process messages in a queue-based architecture, allowing you to build event-driven applications.</a:t>
            </a: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None/>
            </a:pPr>
            <a:endParaRPr sz="1600">
              <a:solidFill>
                <a:schemeClr val="dk1"/>
              </a:solidFill>
              <a:latin typeface="Proxima Nova Semibold"/>
              <a:ea typeface="Proxima Nova Semibold"/>
              <a:cs typeface="Proxima Nova Semibold"/>
              <a:sym typeface="Proxima Nova Semibold"/>
            </a:endParaRPr>
          </a:p>
        </p:txBody>
      </p:sp>
      <p:sp>
        <p:nvSpPr>
          <p:cNvPr id="897" name="Google Shape;897;g2b7af6b8592_0_114"/>
          <p:cNvSpPr txBox="1"/>
          <p:nvPr/>
        </p:nvSpPr>
        <p:spPr>
          <a:xfrm>
            <a:off x="381000" y="321000"/>
            <a:ext cx="73254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Types of Azure Functions</a:t>
            </a:r>
            <a:endParaRPr sz="2400" b="1" i="0" u="none" strike="noStrike" cap="none">
              <a:solidFill>
                <a:srgbClr val="323F4F"/>
              </a:solidFill>
              <a:latin typeface="Proxima Nova"/>
              <a:ea typeface="Proxima Nova"/>
              <a:cs typeface="Proxima Nova"/>
              <a:sym typeface="Proxima Nova"/>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g2b7af6b8592_0_148"/>
          <p:cNvSpPr txBox="1">
            <a:spLocks noGrp="1"/>
          </p:cNvSpPr>
          <p:nvPr>
            <p:ph type="title"/>
          </p:nvPr>
        </p:nvSpPr>
        <p:spPr>
          <a:xfrm>
            <a:off x="520350" y="914400"/>
            <a:ext cx="8103300" cy="826500"/>
          </a:xfrm>
          <a:prstGeom prst="rect">
            <a:avLst/>
          </a:prstGeom>
          <a:noFill/>
          <a:ln>
            <a:noFill/>
          </a:ln>
        </p:spPr>
        <p:txBody>
          <a:bodyPr spcFirstLastPara="1" wrap="square" lIns="0" tIns="0" rIns="0" bIns="0" anchor="t" anchorCtr="0">
            <a:noAutofit/>
          </a:bodyPr>
          <a:lstStyle/>
          <a:p>
            <a:pPr marL="457200" lvl="0" indent="-330200" algn="just" rtl="0">
              <a:spcBef>
                <a:spcPts val="150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Event Grid Trigger: </a:t>
            </a:r>
            <a:endParaRPr sz="1600">
              <a:solidFill>
                <a:schemeClr val="dk1"/>
              </a:solidFill>
              <a:latin typeface="Proxima Nova Semibold"/>
              <a:ea typeface="Proxima Nova Semibold"/>
              <a:cs typeface="Proxima Nova Semibold"/>
              <a:sym typeface="Proxima Nova Semibold"/>
            </a:endParaRPr>
          </a:p>
          <a:p>
            <a:pPr marL="914400" lvl="1" indent="-330200" algn="just" rtl="0">
              <a:spcBef>
                <a:spcPts val="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An event grid trigger is invoked when an event is published to an Azure Event Grid topic or domain. It enables reactive processing of events and can be used to build event-driven architectures.</a:t>
            </a:r>
            <a:endParaRPr sz="1600">
              <a:solidFill>
                <a:schemeClr val="dk1"/>
              </a:solidFill>
              <a:latin typeface="Proxima Nova Semibold"/>
              <a:ea typeface="Proxima Nova Semibold"/>
              <a:cs typeface="Proxima Nova Semibold"/>
              <a:sym typeface="Proxima Nova Semibold"/>
            </a:endParaRPr>
          </a:p>
          <a:p>
            <a:pPr marL="457200" lvl="0" indent="-330200" algn="just" rtl="0">
              <a:spcBef>
                <a:spcPts val="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Cosmos DB Trigger: </a:t>
            </a:r>
            <a:endParaRPr sz="1600">
              <a:solidFill>
                <a:schemeClr val="dk1"/>
              </a:solidFill>
              <a:latin typeface="Proxima Nova Semibold"/>
              <a:ea typeface="Proxima Nova Semibold"/>
              <a:cs typeface="Proxima Nova Semibold"/>
              <a:sym typeface="Proxima Nova Semibold"/>
            </a:endParaRPr>
          </a:p>
          <a:p>
            <a:pPr marL="914400" lvl="1" indent="-330200" algn="just" rtl="0">
              <a:spcBef>
                <a:spcPts val="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This type of function is triggered when there are changes to a document in an Azure Cosmos DB container. It allows you to build real-time data processing and synchronization scenarios.</a:t>
            </a:r>
            <a:endParaRPr sz="1600">
              <a:solidFill>
                <a:schemeClr val="dk1"/>
              </a:solidFill>
              <a:latin typeface="Proxima Nova Semibold"/>
              <a:ea typeface="Proxima Nova Semibold"/>
              <a:cs typeface="Proxima Nova Semibold"/>
              <a:sym typeface="Proxima Nova Semibold"/>
            </a:endParaRPr>
          </a:p>
          <a:p>
            <a:pPr marL="457200" lvl="0" indent="-330200" algn="just" rtl="0">
              <a:spcBef>
                <a:spcPts val="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Service Bus Trigger: </a:t>
            </a:r>
            <a:endParaRPr sz="1600">
              <a:solidFill>
                <a:schemeClr val="dk1"/>
              </a:solidFill>
              <a:latin typeface="Proxima Nova Semibold"/>
              <a:ea typeface="Proxima Nova Semibold"/>
              <a:cs typeface="Proxima Nova Semibold"/>
              <a:sym typeface="Proxima Nova Semibold"/>
            </a:endParaRPr>
          </a:p>
          <a:p>
            <a:pPr marL="914400" lvl="1" indent="-330200" algn="just" rtl="0">
              <a:spcBef>
                <a:spcPts val="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A service bus trigger is invoked when a new message arrives in an Azure Service Bus queue or topic subscription. It is suitable for building decoupled messaging-based systems.</a:t>
            </a:r>
            <a:endParaRPr sz="1600">
              <a:solidFill>
                <a:schemeClr val="dk1"/>
              </a:solidFill>
              <a:latin typeface="Proxima Nova Semibold"/>
              <a:ea typeface="Proxima Nova Semibold"/>
              <a:cs typeface="Proxima Nova Semibold"/>
              <a:sym typeface="Proxima Nova Semibold"/>
            </a:endParaRPr>
          </a:p>
          <a:p>
            <a:pPr marL="457200" lvl="0" indent="-330200" algn="just" rtl="0">
              <a:spcBef>
                <a:spcPts val="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Event Hub Trigger: </a:t>
            </a:r>
            <a:endParaRPr sz="1600">
              <a:solidFill>
                <a:schemeClr val="dk1"/>
              </a:solidFill>
              <a:latin typeface="Proxima Nova Semibold"/>
              <a:ea typeface="Proxima Nova Semibold"/>
              <a:cs typeface="Proxima Nova Semibold"/>
              <a:sym typeface="Proxima Nova Semibold"/>
            </a:endParaRPr>
          </a:p>
          <a:p>
            <a:pPr marL="914400" lvl="1" indent="-330200" algn="just" rtl="0">
              <a:spcBef>
                <a:spcPts val="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An event hub trigger is invoked when new events are published to an Azure Event Hub. It enables high-throughput event ingestion and processing scenarios.</a:t>
            </a:r>
            <a:endParaRPr sz="1600">
              <a:solidFill>
                <a:schemeClr val="dk1"/>
              </a:solidFill>
              <a:latin typeface="Proxima Nova Semibold"/>
              <a:ea typeface="Proxima Nova Semibold"/>
              <a:cs typeface="Proxima Nova Semibold"/>
              <a:sym typeface="Proxima Nova Semibold"/>
            </a:endParaRPr>
          </a:p>
          <a:p>
            <a:pPr marL="457200" lvl="0" indent="-330200" algn="just" rtl="0">
              <a:lnSpc>
                <a:spcPct val="100000"/>
              </a:lnSpc>
              <a:spcBef>
                <a:spcPts val="0"/>
              </a:spcBef>
              <a:spcAft>
                <a:spcPts val="0"/>
              </a:spcAft>
              <a:buClr>
                <a:schemeClr val="dk1"/>
              </a:buClr>
              <a:buSzPts val="1600"/>
              <a:buFont typeface="Proxima Nova Semibold"/>
              <a:buChar char="➔"/>
            </a:pPr>
            <a:endParaRPr sz="1600">
              <a:solidFill>
                <a:schemeClr val="dk1"/>
              </a:solidFill>
              <a:latin typeface="Proxima Nova Semibold"/>
              <a:ea typeface="Proxima Nova Semibold"/>
              <a:cs typeface="Proxima Nova Semibold"/>
              <a:sym typeface="Proxima Nova Semibold"/>
            </a:endParaRPr>
          </a:p>
        </p:txBody>
      </p:sp>
      <p:sp>
        <p:nvSpPr>
          <p:cNvPr id="903" name="Google Shape;903;g2b7af6b8592_0_148"/>
          <p:cNvSpPr txBox="1"/>
          <p:nvPr/>
        </p:nvSpPr>
        <p:spPr>
          <a:xfrm>
            <a:off x="381000" y="321000"/>
            <a:ext cx="73254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Types of Azure Functions</a:t>
            </a:r>
            <a:endParaRPr sz="2400" b="1" i="0" u="none" strike="noStrike" cap="none">
              <a:solidFill>
                <a:srgbClr val="323F4F"/>
              </a:solidFill>
              <a:latin typeface="Proxima Nova"/>
              <a:ea typeface="Proxima Nova"/>
              <a:cs typeface="Proxima Nova"/>
              <a:sym typeface="Proxima Nova"/>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g2b7af6b8592_0_154"/>
          <p:cNvSpPr txBox="1"/>
          <p:nvPr/>
        </p:nvSpPr>
        <p:spPr>
          <a:xfrm>
            <a:off x="867750" y="2102925"/>
            <a:ext cx="7408500" cy="663600"/>
          </a:xfrm>
          <a:prstGeom prst="rect">
            <a:avLst/>
          </a:prstGeom>
          <a:solidFill>
            <a:srgbClr val="A64D79"/>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4000"/>
              <a:buFont typeface="Arial"/>
              <a:buNone/>
            </a:pPr>
            <a:r>
              <a:rPr lang="en" sz="4000">
                <a:solidFill>
                  <a:schemeClr val="lt1"/>
                </a:solidFill>
                <a:latin typeface="Proxima Nova"/>
                <a:ea typeface="Proxima Nova"/>
                <a:cs typeface="Proxima Nova"/>
                <a:sym typeface="Proxima Nova"/>
              </a:rPr>
              <a:t>Demo:</a:t>
            </a:r>
            <a:r>
              <a:rPr lang="en" sz="4000" b="0" i="0" u="none" strike="noStrike" cap="none">
                <a:solidFill>
                  <a:schemeClr val="lt1"/>
                </a:solidFill>
                <a:latin typeface="Proxima Nova"/>
                <a:ea typeface="Proxima Nova"/>
                <a:cs typeface="Proxima Nova"/>
                <a:sym typeface="Proxima Nova"/>
              </a:rPr>
              <a:t>A</a:t>
            </a:r>
            <a:r>
              <a:rPr lang="en" sz="4000">
                <a:solidFill>
                  <a:schemeClr val="lt1"/>
                </a:solidFill>
                <a:latin typeface="Proxima Nova"/>
                <a:ea typeface="Proxima Nova"/>
                <a:cs typeface="Proxima Nova"/>
                <a:sym typeface="Proxima Nova"/>
              </a:rPr>
              <a:t>zure Functions</a:t>
            </a:r>
            <a:endParaRPr sz="4000" b="0" i="0" u="none" strike="noStrike" cap="none">
              <a:solidFill>
                <a:schemeClr val="lt1"/>
              </a:solidFill>
              <a:latin typeface="Proxima Nova"/>
              <a:ea typeface="Proxima Nova"/>
              <a:cs typeface="Proxima Nova"/>
              <a:sym typeface="Proxima Nova"/>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g2b7af6b8592_0_158"/>
          <p:cNvSpPr txBox="1">
            <a:spLocks noGrp="1"/>
          </p:cNvSpPr>
          <p:nvPr>
            <p:ph type="title"/>
          </p:nvPr>
        </p:nvSpPr>
        <p:spPr>
          <a:xfrm>
            <a:off x="457200" y="897100"/>
            <a:ext cx="8103300" cy="826500"/>
          </a:xfrm>
          <a:prstGeom prst="rect">
            <a:avLst/>
          </a:prstGeom>
          <a:noFill/>
          <a:ln>
            <a:noFill/>
          </a:ln>
        </p:spPr>
        <p:txBody>
          <a:bodyPr spcFirstLastPara="1" wrap="square" lIns="0" tIns="0" rIns="0" bIns="0" anchor="t" anchorCtr="0">
            <a:noAutofit/>
          </a:bodyPr>
          <a:lstStyle/>
          <a:p>
            <a:pPr marL="0" lvl="0" indent="0" algn="just" rtl="0">
              <a:lnSpc>
                <a:spcPct val="100000"/>
              </a:lnSpc>
              <a:spcBef>
                <a:spcPts val="0"/>
              </a:spcBef>
              <a:spcAft>
                <a:spcPts val="0"/>
              </a:spcAft>
              <a:buNone/>
            </a:pPr>
            <a:r>
              <a:rPr lang="en" sz="1600">
                <a:solidFill>
                  <a:schemeClr val="dk1"/>
                </a:solidFill>
                <a:latin typeface="Proxima Nova Semibold"/>
                <a:ea typeface="Proxima Nova Semibold"/>
                <a:cs typeface="Proxima Nova Semibold"/>
                <a:sym typeface="Proxima Nova Semibold"/>
              </a:rPr>
              <a:t>Azure Functions let us execute our code in a serverless environment. This does not require create a solution or publish it as Azure Apps. Let’s make a sample function .</a:t>
            </a: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0"/>
              </a:spcBef>
              <a:spcAft>
                <a:spcPts val="0"/>
              </a:spcAft>
              <a:buNone/>
            </a:pPr>
            <a:endParaRPr sz="1600">
              <a:solidFill>
                <a:schemeClr val="dk1"/>
              </a:solidFill>
              <a:latin typeface="Proxima Nova Semibold"/>
              <a:ea typeface="Proxima Nova Semibold"/>
              <a:cs typeface="Proxima Nova Semibold"/>
              <a:sym typeface="Proxima Nova Semibold"/>
            </a:endParaRPr>
          </a:p>
          <a:p>
            <a:pPr marL="0" lvl="0" indent="0" algn="just" rtl="0">
              <a:spcBef>
                <a:spcPts val="0"/>
              </a:spcBef>
              <a:spcAft>
                <a:spcPts val="0"/>
              </a:spcAft>
              <a:buNone/>
            </a:pPr>
            <a:r>
              <a:rPr lang="en" sz="1600">
                <a:solidFill>
                  <a:schemeClr val="dk1"/>
                </a:solidFill>
                <a:latin typeface="Proxima Nova Semibold"/>
                <a:ea typeface="Proxima Nova Semibold"/>
                <a:cs typeface="Proxima Nova Semibold"/>
                <a:sym typeface="Proxima Nova Semibold"/>
              </a:rPr>
              <a:t>Navigate and Login to your Azure Portal </a:t>
            </a:r>
            <a:endParaRPr sz="1600">
              <a:solidFill>
                <a:schemeClr val="dk1"/>
              </a:solidFill>
              <a:latin typeface="Proxima Nova Semibold"/>
              <a:ea typeface="Proxima Nova Semibold"/>
              <a:cs typeface="Proxima Nova Semibold"/>
              <a:sym typeface="Proxima Nova Semibold"/>
            </a:endParaRPr>
          </a:p>
          <a:p>
            <a:pPr marL="0" lvl="0" indent="457200" algn="just" rtl="0">
              <a:spcBef>
                <a:spcPts val="0"/>
              </a:spcBef>
              <a:spcAft>
                <a:spcPts val="0"/>
              </a:spcAft>
              <a:buClr>
                <a:schemeClr val="dk1"/>
              </a:buClr>
              <a:buSzPts val="1100"/>
              <a:buFont typeface="Arial"/>
              <a:buNone/>
            </a:pPr>
            <a:r>
              <a:rPr lang="en" sz="1500">
                <a:solidFill>
                  <a:schemeClr val="dk1"/>
                </a:solidFill>
                <a:latin typeface="Proxima Nova Semibold"/>
                <a:ea typeface="Proxima Nova Semibold"/>
                <a:cs typeface="Proxima Nova Semibold"/>
                <a:sym typeface="Proxima Nova Semibold"/>
              </a:rPr>
              <a:t>From New -&gt;  Compute -&gt;  Select Function App, or Search Function App in the Search the marketplace box</a:t>
            </a:r>
            <a:endParaRPr sz="15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0"/>
              </a:spcBef>
              <a:spcAft>
                <a:spcPts val="0"/>
              </a:spcAft>
              <a:buNone/>
            </a:pPr>
            <a:endParaRPr sz="15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None/>
            </a:pPr>
            <a:endParaRPr sz="1600">
              <a:solidFill>
                <a:schemeClr val="dk1"/>
              </a:solidFill>
              <a:latin typeface="Proxima Nova Semibold"/>
              <a:ea typeface="Proxima Nova Semibold"/>
              <a:cs typeface="Proxima Nova Semibold"/>
              <a:sym typeface="Proxima Nova Semibold"/>
            </a:endParaRPr>
          </a:p>
        </p:txBody>
      </p:sp>
      <p:sp>
        <p:nvSpPr>
          <p:cNvPr id="914" name="Google Shape;914;g2b7af6b8592_0_158"/>
          <p:cNvSpPr txBox="1"/>
          <p:nvPr/>
        </p:nvSpPr>
        <p:spPr>
          <a:xfrm>
            <a:off x="381000" y="321000"/>
            <a:ext cx="73254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Demo : Creating Azure Function</a:t>
            </a:r>
            <a:endParaRPr sz="2400" b="1" i="0" u="none" strike="noStrike" cap="none">
              <a:solidFill>
                <a:srgbClr val="323F4F"/>
              </a:solidFill>
              <a:latin typeface="Proxima Nova"/>
              <a:ea typeface="Proxima Nova"/>
              <a:cs typeface="Proxima Nova"/>
              <a:sym typeface="Proxima Nova"/>
            </a:endParaRPr>
          </a:p>
        </p:txBody>
      </p:sp>
      <p:pic>
        <p:nvPicPr>
          <p:cNvPr id="915" name="Google Shape;915;g2b7af6b8592_0_158"/>
          <p:cNvPicPr preferRelativeResize="0"/>
          <p:nvPr/>
        </p:nvPicPr>
        <p:blipFill>
          <a:blip r:embed="rId3">
            <a:alphaModFix/>
          </a:blip>
          <a:stretch>
            <a:fillRect/>
          </a:stretch>
        </p:blipFill>
        <p:spPr>
          <a:xfrm>
            <a:off x="1771275" y="2307900"/>
            <a:ext cx="7043126" cy="260235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Google Shape;920;g2b7af6b8592_0_166"/>
          <p:cNvSpPr txBox="1">
            <a:spLocks noGrp="1"/>
          </p:cNvSpPr>
          <p:nvPr>
            <p:ph type="title"/>
          </p:nvPr>
        </p:nvSpPr>
        <p:spPr>
          <a:xfrm>
            <a:off x="520350" y="1014875"/>
            <a:ext cx="8103300" cy="826500"/>
          </a:xfrm>
          <a:prstGeom prst="rect">
            <a:avLst/>
          </a:prstGeom>
          <a:noFill/>
          <a:ln>
            <a:noFill/>
          </a:ln>
        </p:spPr>
        <p:txBody>
          <a:bodyPr spcFirstLastPara="1" wrap="square" lIns="0" tIns="0" rIns="0" bIns="0" anchor="t" anchorCtr="0">
            <a:noAutofit/>
          </a:bodyPr>
          <a:lstStyle/>
          <a:p>
            <a:pPr marL="0" lvl="0" indent="0" algn="just" rtl="0">
              <a:spcBef>
                <a:spcPts val="0"/>
              </a:spcBef>
              <a:spcAft>
                <a:spcPts val="0"/>
              </a:spcAft>
              <a:buNone/>
            </a:pPr>
            <a:r>
              <a:rPr lang="en" sz="1500">
                <a:solidFill>
                  <a:schemeClr val="dk1"/>
                </a:solidFill>
                <a:latin typeface="Proxima Nova Semibold"/>
                <a:ea typeface="Proxima Nova Semibold"/>
                <a:cs typeface="Proxima Nova Semibold"/>
                <a:sym typeface="Proxima Nova Semibold"/>
              </a:rPr>
              <a:t>Then Create the Function App, by providing all required details including App Name, Subscription Details, Hosting Plan etc. </a:t>
            </a:r>
            <a:endParaRPr sz="15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0"/>
              </a:spcBef>
              <a:spcAft>
                <a:spcPts val="0"/>
              </a:spcAft>
              <a:buNone/>
            </a:pPr>
            <a:endParaRPr sz="15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None/>
            </a:pPr>
            <a:endParaRPr sz="1600">
              <a:solidFill>
                <a:schemeClr val="dk1"/>
              </a:solidFill>
              <a:latin typeface="Proxima Nova Semibold"/>
              <a:ea typeface="Proxima Nova Semibold"/>
              <a:cs typeface="Proxima Nova Semibold"/>
              <a:sym typeface="Proxima Nova Semibold"/>
            </a:endParaRPr>
          </a:p>
        </p:txBody>
      </p:sp>
      <p:sp>
        <p:nvSpPr>
          <p:cNvPr id="921" name="Google Shape;921;g2b7af6b8592_0_166"/>
          <p:cNvSpPr txBox="1"/>
          <p:nvPr/>
        </p:nvSpPr>
        <p:spPr>
          <a:xfrm>
            <a:off x="381000" y="321000"/>
            <a:ext cx="73254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Demo : Creating Azure Function</a:t>
            </a:r>
            <a:endParaRPr sz="2400" b="1" i="0" u="none" strike="noStrike" cap="none">
              <a:solidFill>
                <a:srgbClr val="323F4F"/>
              </a:solidFill>
              <a:latin typeface="Proxima Nova"/>
              <a:ea typeface="Proxima Nova"/>
              <a:cs typeface="Proxima Nova"/>
              <a:sym typeface="Proxima Nova"/>
            </a:endParaRPr>
          </a:p>
        </p:txBody>
      </p:sp>
      <p:pic>
        <p:nvPicPr>
          <p:cNvPr id="922" name="Google Shape;922;g2b7af6b8592_0_166"/>
          <p:cNvPicPr preferRelativeResize="0"/>
          <p:nvPr/>
        </p:nvPicPr>
        <p:blipFill rotWithShape="1">
          <a:blip r:embed="rId3">
            <a:alphaModFix/>
          </a:blip>
          <a:srcRect b="36228"/>
          <a:stretch/>
        </p:blipFill>
        <p:spPr>
          <a:xfrm>
            <a:off x="728250" y="1608275"/>
            <a:ext cx="3843750" cy="3127124"/>
          </a:xfrm>
          <a:prstGeom prst="rect">
            <a:avLst/>
          </a:prstGeom>
          <a:noFill/>
          <a:ln>
            <a:noFill/>
          </a:ln>
        </p:spPr>
      </p:pic>
      <p:pic>
        <p:nvPicPr>
          <p:cNvPr id="923" name="Google Shape;923;g2b7af6b8592_0_166"/>
          <p:cNvPicPr preferRelativeResize="0"/>
          <p:nvPr/>
        </p:nvPicPr>
        <p:blipFill rotWithShape="1">
          <a:blip r:embed="rId3">
            <a:alphaModFix/>
          </a:blip>
          <a:srcRect t="63769"/>
          <a:stretch/>
        </p:blipFill>
        <p:spPr>
          <a:xfrm>
            <a:off x="4843050" y="1608275"/>
            <a:ext cx="3843750" cy="177667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g2b7af6b8592_0_175"/>
          <p:cNvSpPr txBox="1">
            <a:spLocks noGrp="1"/>
          </p:cNvSpPr>
          <p:nvPr>
            <p:ph type="title"/>
          </p:nvPr>
        </p:nvSpPr>
        <p:spPr>
          <a:xfrm>
            <a:off x="520350" y="1014875"/>
            <a:ext cx="8103300" cy="826500"/>
          </a:xfrm>
          <a:prstGeom prst="rect">
            <a:avLst/>
          </a:prstGeom>
          <a:noFill/>
          <a:ln>
            <a:noFill/>
          </a:ln>
        </p:spPr>
        <p:txBody>
          <a:bodyPr spcFirstLastPara="1" wrap="square" lIns="0" tIns="0" rIns="0" bIns="0" anchor="t" anchorCtr="0">
            <a:noAutofit/>
          </a:bodyPr>
          <a:lstStyle/>
          <a:p>
            <a:pPr marL="0" lvl="0" indent="0" algn="just" rtl="0">
              <a:spcBef>
                <a:spcPts val="0"/>
              </a:spcBef>
              <a:spcAft>
                <a:spcPts val="0"/>
              </a:spcAft>
              <a:buNone/>
            </a:pPr>
            <a:r>
              <a:rPr lang="en" sz="1500">
                <a:solidFill>
                  <a:schemeClr val="dk1"/>
                </a:solidFill>
                <a:latin typeface="Proxima Nova Semibold"/>
                <a:ea typeface="Proxima Nova Semibold"/>
                <a:cs typeface="Proxima Nova Semibold"/>
                <a:sym typeface="Proxima Nova Semibold"/>
              </a:rPr>
              <a:t>It may take a while to provision a new Function App. Once the process is completed, you will have the following screen:</a:t>
            </a:r>
            <a:endParaRPr sz="15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0"/>
              </a:spcBef>
              <a:spcAft>
                <a:spcPts val="0"/>
              </a:spcAft>
              <a:buNone/>
            </a:pPr>
            <a:endParaRPr sz="15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None/>
            </a:pPr>
            <a:endParaRPr sz="1600">
              <a:solidFill>
                <a:schemeClr val="dk1"/>
              </a:solidFill>
              <a:latin typeface="Proxima Nova Semibold"/>
              <a:ea typeface="Proxima Nova Semibold"/>
              <a:cs typeface="Proxima Nova Semibold"/>
              <a:sym typeface="Proxima Nova Semibold"/>
            </a:endParaRPr>
          </a:p>
        </p:txBody>
      </p:sp>
      <p:sp>
        <p:nvSpPr>
          <p:cNvPr id="929" name="Google Shape;929;g2b7af6b8592_0_175"/>
          <p:cNvSpPr txBox="1"/>
          <p:nvPr/>
        </p:nvSpPr>
        <p:spPr>
          <a:xfrm>
            <a:off x="381000" y="321000"/>
            <a:ext cx="73254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Demo : Creating Azure Function</a:t>
            </a:r>
            <a:endParaRPr sz="2400" b="1" i="0" u="none" strike="noStrike" cap="none">
              <a:solidFill>
                <a:srgbClr val="323F4F"/>
              </a:solidFill>
              <a:latin typeface="Proxima Nova"/>
              <a:ea typeface="Proxima Nova"/>
              <a:cs typeface="Proxima Nova"/>
              <a:sym typeface="Proxima Nova"/>
            </a:endParaRPr>
          </a:p>
        </p:txBody>
      </p:sp>
      <p:pic>
        <p:nvPicPr>
          <p:cNvPr id="930" name="Google Shape;930;g2b7af6b8592_0_175"/>
          <p:cNvPicPr preferRelativeResize="0"/>
          <p:nvPr/>
        </p:nvPicPr>
        <p:blipFill>
          <a:blip r:embed="rId3">
            <a:alphaModFix/>
          </a:blip>
          <a:stretch>
            <a:fillRect/>
          </a:stretch>
        </p:blipFill>
        <p:spPr>
          <a:xfrm>
            <a:off x="654025" y="1624525"/>
            <a:ext cx="7835950" cy="2708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g2654deb90ab_0_15"/>
          <p:cNvSpPr txBox="1">
            <a:spLocks noGrp="1"/>
          </p:cNvSpPr>
          <p:nvPr>
            <p:ph type="title"/>
          </p:nvPr>
        </p:nvSpPr>
        <p:spPr>
          <a:xfrm>
            <a:off x="578550" y="1000950"/>
            <a:ext cx="7986900" cy="2555400"/>
          </a:xfrm>
          <a:prstGeom prst="rect">
            <a:avLst/>
          </a:prstGeom>
          <a:noFill/>
          <a:ln>
            <a:noFill/>
          </a:ln>
        </p:spPr>
        <p:txBody>
          <a:bodyPr spcFirstLastPara="1" wrap="square" lIns="0" tIns="0" rIns="0" bIns="0" anchor="t" anchorCtr="0">
            <a:noAutofit/>
          </a:bodyPr>
          <a:lstStyle/>
          <a:p>
            <a:pPr marL="0" lvl="0" indent="0" algn="just" rtl="0">
              <a:lnSpc>
                <a:spcPct val="100000"/>
              </a:lnSpc>
              <a:spcBef>
                <a:spcPts val="1400"/>
              </a:spcBef>
              <a:spcAft>
                <a:spcPts val="0"/>
              </a:spcAft>
              <a:buSzPts val="1100"/>
              <a:buNone/>
            </a:pPr>
            <a:r>
              <a:rPr lang="en" sz="1600" b="1">
                <a:solidFill>
                  <a:srgbClr val="374151"/>
                </a:solidFill>
              </a:rPr>
              <a:t>Reason #2 : Elasticity</a:t>
            </a:r>
            <a:endParaRPr sz="1600" b="1">
              <a:solidFill>
                <a:srgbClr val="374151"/>
              </a:solidFill>
            </a:endParaRPr>
          </a:p>
          <a:p>
            <a:pPr marL="0" lvl="0" indent="0" algn="just" rtl="0">
              <a:lnSpc>
                <a:spcPct val="100000"/>
              </a:lnSpc>
              <a:spcBef>
                <a:spcPts val="1400"/>
              </a:spcBef>
              <a:spcAft>
                <a:spcPts val="0"/>
              </a:spcAft>
              <a:buSzPts val="1100"/>
              <a:buNone/>
            </a:pPr>
            <a:r>
              <a:rPr lang="en" sz="1600">
                <a:solidFill>
                  <a:srgbClr val="374151"/>
                </a:solidFill>
                <a:latin typeface="Proxima Nova Semibold"/>
                <a:ea typeface="Proxima Nova Semibold"/>
                <a:cs typeface="Proxima Nova Semibold"/>
                <a:sym typeface="Proxima Nova Semibold"/>
              </a:rPr>
              <a:t>With cloud computing, you don’t have to over-provision resources up front to handle peak levels of business activity in the future. Instead, you provision the amount of resources that you actually need. You can scale these resources up or down to instantly grow and shrink capacity as your business needs change.</a:t>
            </a:r>
            <a:endParaRPr sz="1600">
              <a:solidFill>
                <a:srgbClr val="374151"/>
              </a:solidFill>
              <a:latin typeface="Proxima Nova Semibold"/>
              <a:ea typeface="Proxima Nova Semibold"/>
              <a:cs typeface="Proxima Nova Semibold"/>
              <a:sym typeface="Proxima Nova Semibold"/>
            </a:endParaRPr>
          </a:p>
          <a:p>
            <a:pPr marL="0" lvl="0" indent="0" algn="just" rtl="0">
              <a:lnSpc>
                <a:spcPct val="100000"/>
              </a:lnSpc>
              <a:spcBef>
                <a:spcPts val="1400"/>
              </a:spcBef>
              <a:spcAft>
                <a:spcPts val="0"/>
              </a:spcAft>
              <a:buSzPts val="1100"/>
              <a:buNone/>
            </a:pPr>
            <a:r>
              <a:rPr lang="en" sz="1600" b="1">
                <a:solidFill>
                  <a:srgbClr val="374151"/>
                </a:solidFill>
              </a:rPr>
              <a:t>Reason #3 : Cost savings</a:t>
            </a:r>
            <a:endParaRPr sz="1600" b="1">
              <a:solidFill>
                <a:srgbClr val="374151"/>
              </a:solidFill>
            </a:endParaRPr>
          </a:p>
          <a:p>
            <a:pPr marL="0" lvl="0" indent="0" algn="just" rtl="0">
              <a:lnSpc>
                <a:spcPct val="100000"/>
              </a:lnSpc>
              <a:spcBef>
                <a:spcPts val="1400"/>
              </a:spcBef>
              <a:spcAft>
                <a:spcPts val="0"/>
              </a:spcAft>
              <a:buSzPts val="1100"/>
              <a:buNone/>
            </a:pPr>
            <a:r>
              <a:rPr lang="en" sz="1600">
                <a:solidFill>
                  <a:srgbClr val="374151"/>
                </a:solidFill>
                <a:latin typeface="Proxima Nova Semibold"/>
                <a:ea typeface="Proxima Nova Semibold"/>
                <a:cs typeface="Proxima Nova Semibold"/>
                <a:sym typeface="Proxima Nova Semibold"/>
              </a:rPr>
              <a:t>The cloud allows you to trade fixed expenses (such as data centers and physical servers) for variable expenses, and only pay for IT as you consume it. Plus, the variable expenses are much lower than what you would pay to do it yourself because of the economies of scale. </a:t>
            </a:r>
            <a:endParaRPr sz="1600">
              <a:solidFill>
                <a:srgbClr val="374151"/>
              </a:solidFill>
              <a:latin typeface="Proxima Nova Semibold"/>
              <a:ea typeface="Proxima Nova Semibold"/>
              <a:cs typeface="Proxima Nova Semibold"/>
              <a:sym typeface="Proxima Nova Semibold"/>
            </a:endParaRPr>
          </a:p>
          <a:p>
            <a:pPr marL="0" lvl="0" indent="0" algn="just" rtl="0">
              <a:lnSpc>
                <a:spcPct val="100000"/>
              </a:lnSpc>
              <a:spcBef>
                <a:spcPts val="1400"/>
              </a:spcBef>
              <a:spcAft>
                <a:spcPts val="0"/>
              </a:spcAft>
              <a:buSzPts val="1100"/>
              <a:buNone/>
            </a:pPr>
            <a:endParaRPr sz="1600">
              <a:solidFill>
                <a:srgbClr val="374151"/>
              </a:solidFill>
              <a:latin typeface="Proxima Nova Semibold"/>
              <a:ea typeface="Proxima Nova Semibold"/>
              <a:cs typeface="Proxima Nova Semibold"/>
              <a:sym typeface="Proxima Nova Semibold"/>
            </a:endParaRPr>
          </a:p>
          <a:p>
            <a:pPr marL="0" lvl="0" indent="0" algn="just" rtl="0">
              <a:lnSpc>
                <a:spcPct val="100000"/>
              </a:lnSpc>
              <a:spcBef>
                <a:spcPts val="1400"/>
              </a:spcBef>
              <a:spcAft>
                <a:spcPts val="0"/>
              </a:spcAft>
              <a:buSzPts val="1100"/>
              <a:buNone/>
            </a:pPr>
            <a:endParaRPr sz="1600">
              <a:solidFill>
                <a:srgbClr val="374151"/>
              </a:solidFill>
              <a:latin typeface="Proxima Nova Semibold"/>
              <a:ea typeface="Proxima Nova Semibold"/>
              <a:cs typeface="Proxima Nova Semibold"/>
              <a:sym typeface="Proxima Nova Semibold"/>
            </a:endParaRPr>
          </a:p>
          <a:p>
            <a:pPr marL="0" lvl="0" indent="0" algn="just" rtl="0">
              <a:lnSpc>
                <a:spcPct val="100000"/>
              </a:lnSpc>
              <a:spcBef>
                <a:spcPts val="1400"/>
              </a:spcBef>
              <a:spcAft>
                <a:spcPts val="400"/>
              </a:spcAft>
              <a:buSzPts val="4000"/>
              <a:buNone/>
            </a:pPr>
            <a:endParaRPr sz="1600">
              <a:solidFill>
                <a:srgbClr val="374151"/>
              </a:solidFill>
              <a:latin typeface="Proxima Nova Semibold"/>
              <a:ea typeface="Proxima Nova Semibold"/>
              <a:cs typeface="Proxima Nova Semibold"/>
              <a:sym typeface="Proxima Nova Semibold"/>
            </a:endParaRPr>
          </a:p>
        </p:txBody>
      </p:sp>
      <p:sp>
        <p:nvSpPr>
          <p:cNvPr id="215" name="Google Shape;215;g2654deb90ab_0_15"/>
          <p:cNvSpPr txBox="1"/>
          <p:nvPr/>
        </p:nvSpPr>
        <p:spPr>
          <a:xfrm>
            <a:off x="381000" y="321000"/>
            <a:ext cx="55830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i="0" u="none" strike="noStrike" cap="none">
                <a:solidFill>
                  <a:srgbClr val="323F4F"/>
                </a:solidFill>
                <a:latin typeface="Proxima Nova"/>
                <a:ea typeface="Proxima Nova"/>
                <a:cs typeface="Proxima Nova"/>
                <a:sym typeface="Proxima Nova"/>
              </a:rPr>
              <a:t>Why Cloud ? ( The Benefits )</a:t>
            </a:r>
            <a:endParaRPr sz="2400" b="1" i="0" u="none" strike="noStrike" cap="none">
              <a:solidFill>
                <a:srgbClr val="323F4F"/>
              </a:solidFill>
              <a:latin typeface="Proxima Nova"/>
              <a:ea typeface="Proxima Nova"/>
              <a:cs typeface="Proxima Nova"/>
              <a:sym typeface="Proxima Nova"/>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g2b7af6b8592_0_184"/>
          <p:cNvSpPr txBox="1">
            <a:spLocks noGrp="1"/>
          </p:cNvSpPr>
          <p:nvPr>
            <p:ph type="title"/>
          </p:nvPr>
        </p:nvSpPr>
        <p:spPr>
          <a:xfrm>
            <a:off x="520350" y="963475"/>
            <a:ext cx="8103300" cy="826500"/>
          </a:xfrm>
          <a:prstGeom prst="rect">
            <a:avLst/>
          </a:prstGeom>
          <a:noFill/>
          <a:ln>
            <a:noFill/>
          </a:ln>
        </p:spPr>
        <p:txBody>
          <a:bodyPr spcFirstLastPara="1" wrap="square" lIns="0" tIns="0" rIns="0" bIns="0" anchor="t" anchorCtr="0">
            <a:noAutofit/>
          </a:bodyPr>
          <a:lstStyle/>
          <a:p>
            <a:pPr marL="0" lvl="0" indent="0" algn="just" rtl="0">
              <a:lnSpc>
                <a:spcPct val="100000"/>
              </a:lnSpc>
              <a:spcBef>
                <a:spcPts val="0"/>
              </a:spcBef>
              <a:spcAft>
                <a:spcPts val="0"/>
              </a:spcAft>
              <a:buNone/>
            </a:pPr>
            <a:r>
              <a:rPr lang="en" sz="1500">
                <a:solidFill>
                  <a:schemeClr val="dk1"/>
                </a:solidFill>
                <a:latin typeface="Proxima Nova Semibold"/>
                <a:ea typeface="Proxima Nova Semibold"/>
                <a:cs typeface="Proxima Nova Semibold"/>
                <a:sym typeface="Proxima Nova Semibold"/>
              </a:rPr>
              <a:t>Add a New Function, by clicking on the “+” icon in the Function option</a:t>
            </a:r>
            <a:endParaRPr sz="15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None/>
            </a:pPr>
            <a:endParaRPr sz="1600">
              <a:solidFill>
                <a:schemeClr val="dk1"/>
              </a:solidFill>
              <a:latin typeface="Proxima Nova Semibold"/>
              <a:ea typeface="Proxima Nova Semibold"/>
              <a:cs typeface="Proxima Nova Semibold"/>
              <a:sym typeface="Proxima Nova Semibold"/>
            </a:endParaRPr>
          </a:p>
        </p:txBody>
      </p:sp>
      <p:sp>
        <p:nvSpPr>
          <p:cNvPr id="936" name="Google Shape;936;g2b7af6b8592_0_184"/>
          <p:cNvSpPr txBox="1"/>
          <p:nvPr/>
        </p:nvSpPr>
        <p:spPr>
          <a:xfrm>
            <a:off x="381000" y="321000"/>
            <a:ext cx="73254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Demo : Creating Azure Function</a:t>
            </a:r>
            <a:endParaRPr sz="2400" b="1" i="0" u="none" strike="noStrike" cap="none">
              <a:solidFill>
                <a:srgbClr val="323F4F"/>
              </a:solidFill>
              <a:latin typeface="Proxima Nova"/>
              <a:ea typeface="Proxima Nova"/>
              <a:cs typeface="Proxima Nova"/>
              <a:sym typeface="Proxima Nova"/>
            </a:endParaRPr>
          </a:p>
        </p:txBody>
      </p:sp>
      <p:pic>
        <p:nvPicPr>
          <p:cNvPr id="937" name="Google Shape;937;g2b7af6b8592_0_184"/>
          <p:cNvPicPr preferRelativeResize="0"/>
          <p:nvPr/>
        </p:nvPicPr>
        <p:blipFill>
          <a:blip r:embed="rId3">
            <a:alphaModFix/>
          </a:blip>
          <a:stretch>
            <a:fillRect/>
          </a:stretch>
        </p:blipFill>
        <p:spPr>
          <a:xfrm>
            <a:off x="3008800" y="1402525"/>
            <a:ext cx="2634909" cy="304872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g2b7af6b8592_0_192"/>
          <p:cNvSpPr txBox="1">
            <a:spLocks noGrp="1"/>
          </p:cNvSpPr>
          <p:nvPr>
            <p:ph type="title"/>
          </p:nvPr>
        </p:nvSpPr>
        <p:spPr>
          <a:xfrm>
            <a:off x="520350" y="963475"/>
            <a:ext cx="8103300" cy="826500"/>
          </a:xfrm>
          <a:prstGeom prst="rect">
            <a:avLst/>
          </a:prstGeom>
          <a:noFill/>
          <a:ln>
            <a:noFill/>
          </a:ln>
        </p:spPr>
        <p:txBody>
          <a:bodyPr spcFirstLastPara="1" wrap="square" lIns="0" tIns="0" rIns="0" bIns="0" anchor="t" anchorCtr="0">
            <a:noAutofit/>
          </a:bodyPr>
          <a:lstStyle/>
          <a:p>
            <a:pPr marL="0" lvl="0" indent="0" algn="just" rtl="0">
              <a:spcBef>
                <a:spcPts val="0"/>
              </a:spcBef>
              <a:spcAft>
                <a:spcPts val="0"/>
              </a:spcAft>
              <a:buClr>
                <a:schemeClr val="dk1"/>
              </a:buClr>
              <a:buSzPts val="1100"/>
              <a:buFont typeface="Arial"/>
              <a:buNone/>
            </a:pPr>
            <a:r>
              <a:rPr lang="en" sz="1500">
                <a:solidFill>
                  <a:schemeClr val="dk1"/>
                </a:solidFill>
                <a:latin typeface="Proxima Nova Semibold"/>
                <a:ea typeface="Proxima Nova Semibold"/>
                <a:cs typeface="Proxima Nova Semibold"/>
                <a:sym typeface="Proxima Nova Semibold"/>
              </a:rPr>
              <a:t>Selecting New option would launch the quick start page from where you select some predefined scenarios such as Web Hook + API , Timer and Data Processing along with Language – “ C# or Java Script.</a:t>
            </a:r>
            <a:endParaRPr sz="15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0"/>
              </a:spcBef>
              <a:spcAft>
                <a:spcPts val="0"/>
              </a:spcAft>
              <a:buNone/>
            </a:pPr>
            <a:endParaRPr sz="15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None/>
            </a:pPr>
            <a:endParaRPr sz="1600">
              <a:solidFill>
                <a:schemeClr val="dk1"/>
              </a:solidFill>
              <a:latin typeface="Proxima Nova Semibold"/>
              <a:ea typeface="Proxima Nova Semibold"/>
              <a:cs typeface="Proxima Nova Semibold"/>
              <a:sym typeface="Proxima Nova Semibold"/>
            </a:endParaRPr>
          </a:p>
        </p:txBody>
      </p:sp>
      <p:sp>
        <p:nvSpPr>
          <p:cNvPr id="943" name="Google Shape;943;g2b7af6b8592_0_192"/>
          <p:cNvSpPr txBox="1"/>
          <p:nvPr/>
        </p:nvSpPr>
        <p:spPr>
          <a:xfrm>
            <a:off x="381000" y="321000"/>
            <a:ext cx="73254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Demo : Creating Azure Function</a:t>
            </a:r>
            <a:endParaRPr sz="2400" b="1" i="0" u="none" strike="noStrike" cap="none">
              <a:solidFill>
                <a:srgbClr val="323F4F"/>
              </a:solidFill>
              <a:latin typeface="Proxima Nova"/>
              <a:ea typeface="Proxima Nova"/>
              <a:cs typeface="Proxima Nova"/>
              <a:sym typeface="Proxima Nova"/>
            </a:endParaRPr>
          </a:p>
        </p:txBody>
      </p:sp>
      <p:pic>
        <p:nvPicPr>
          <p:cNvPr id="944" name="Google Shape;944;g2b7af6b8592_0_192"/>
          <p:cNvPicPr preferRelativeResize="0"/>
          <p:nvPr/>
        </p:nvPicPr>
        <p:blipFill>
          <a:blip r:embed="rId3">
            <a:alphaModFix/>
          </a:blip>
          <a:stretch>
            <a:fillRect/>
          </a:stretch>
        </p:blipFill>
        <p:spPr>
          <a:xfrm>
            <a:off x="4638225" y="1637575"/>
            <a:ext cx="3603547" cy="3048724"/>
          </a:xfrm>
          <a:prstGeom prst="rect">
            <a:avLst/>
          </a:prstGeom>
          <a:noFill/>
          <a:ln>
            <a:noFill/>
          </a:ln>
        </p:spPr>
      </p:pic>
      <p:sp>
        <p:nvSpPr>
          <p:cNvPr id="945" name="Google Shape;945;g2b7af6b8592_0_192"/>
          <p:cNvSpPr txBox="1"/>
          <p:nvPr/>
        </p:nvSpPr>
        <p:spPr>
          <a:xfrm>
            <a:off x="726450" y="2402838"/>
            <a:ext cx="3000000" cy="1300500"/>
          </a:xfrm>
          <a:prstGeom prst="rect">
            <a:avLst/>
          </a:prstGeom>
          <a:solidFill>
            <a:srgbClr val="6D9EEB"/>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just" rtl="0">
              <a:spcBef>
                <a:spcPts val="0"/>
              </a:spcBef>
              <a:spcAft>
                <a:spcPts val="0"/>
              </a:spcAft>
              <a:buNone/>
            </a:pPr>
            <a:r>
              <a:rPr lang="en" sz="1450">
                <a:solidFill>
                  <a:srgbClr val="212121"/>
                </a:solidFill>
                <a:highlight>
                  <a:srgbClr val="6D9EEB"/>
                </a:highlight>
                <a:latin typeface="Proxima Nova Semibold"/>
                <a:ea typeface="Proxima Nova Semibold"/>
                <a:cs typeface="Proxima Nova Semibold"/>
                <a:sym typeface="Proxima Nova Semibold"/>
              </a:rPr>
              <a:t>You can also create your own custom function too. For now, select the </a:t>
            </a:r>
            <a:r>
              <a:rPr lang="en" sz="1450" i="1">
                <a:solidFill>
                  <a:srgbClr val="212121"/>
                </a:solidFill>
                <a:highlight>
                  <a:srgbClr val="6D9EEB"/>
                </a:highlight>
                <a:latin typeface="Proxima Nova Semibold"/>
                <a:ea typeface="Proxima Nova Semibold"/>
                <a:cs typeface="Proxima Nova Semibold"/>
                <a:sym typeface="Proxima Nova Semibold"/>
              </a:rPr>
              <a:t>Webhook + API</a:t>
            </a:r>
            <a:r>
              <a:rPr lang="en" sz="1450">
                <a:solidFill>
                  <a:srgbClr val="212121"/>
                </a:solidFill>
                <a:highlight>
                  <a:srgbClr val="6D9EEB"/>
                </a:highlight>
                <a:latin typeface="Proxima Nova Semibold"/>
                <a:ea typeface="Proxima Nova Semibold"/>
                <a:cs typeface="Proxima Nova Semibold"/>
                <a:sym typeface="Proxima Nova Semibold"/>
              </a:rPr>
              <a:t> and </a:t>
            </a:r>
            <a:r>
              <a:rPr lang="en" sz="1450" i="1">
                <a:solidFill>
                  <a:srgbClr val="212121"/>
                </a:solidFill>
                <a:highlight>
                  <a:srgbClr val="6D9EEB"/>
                </a:highlight>
                <a:latin typeface="Proxima Nova Semibold"/>
                <a:ea typeface="Proxima Nova Semibold"/>
                <a:cs typeface="Proxima Nova Semibold"/>
                <a:sym typeface="Proxima Nova Semibold"/>
              </a:rPr>
              <a:t>C#</a:t>
            </a:r>
            <a:r>
              <a:rPr lang="en" sz="1450">
                <a:solidFill>
                  <a:srgbClr val="212121"/>
                </a:solidFill>
                <a:highlight>
                  <a:srgbClr val="6D9EEB"/>
                </a:highlight>
                <a:latin typeface="Proxima Nova Semibold"/>
                <a:ea typeface="Proxima Nova Semibold"/>
                <a:cs typeface="Proxima Nova Semibold"/>
                <a:sym typeface="Proxima Nova Semibold"/>
              </a:rPr>
              <a:t> language and click the “Create this function” button</a:t>
            </a:r>
            <a:endParaRPr sz="1500">
              <a:highlight>
                <a:srgbClr val="6D9EEB"/>
              </a:highlight>
              <a:latin typeface="Proxima Nova Semibold"/>
              <a:ea typeface="Proxima Nova Semibold"/>
              <a:cs typeface="Proxima Nova Semibold"/>
              <a:sym typeface="Proxima Nova Semibold"/>
            </a:endParaRPr>
          </a:p>
        </p:txBody>
      </p:sp>
      <p:sp>
        <p:nvSpPr>
          <p:cNvPr id="946" name="Google Shape;946;g2b7af6b8592_0_192"/>
          <p:cNvSpPr/>
          <p:nvPr/>
        </p:nvSpPr>
        <p:spPr>
          <a:xfrm>
            <a:off x="3966700" y="2907675"/>
            <a:ext cx="225900" cy="294600"/>
          </a:xfrm>
          <a:prstGeom prst="rightArrow">
            <a:avLst>
              <a:gd name="adj1" fmla="val 50000"/>
              <a:gd name="adj2" fmla="val 50000"/>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g2b7af6b8592_0_205"/>
          <p:cNvSpPr txBox="1">
            <a:spLocks noGrp="1"/>
          </p:cNvSpPr>
          <p:nvPr>
            <p:ph type="title"/>
          </p:nvPr>
        </p:nvSpPr>
        <p:spPr>
          <a:xfrm>
            <a:off x="520350" y="963475"/>
            <a:ext cx="8103300" cy="826500"/>
          </a:xfrm>
          <a:prstGeom prst="rect">
            <a:avLst/>
          </a:prstGeom>
          <a:noFill/>
          <a:ln>
            <a:noFill/>
          </a:ln>
        </p:spPr>
        <p:txBody>
          <a:bodyPr spcFirstLastPara="1" wrap="square" lIns="0" tIns="0" rIns="0" bIns="0" anchor="t" anchorCtr="0">
            <a:noAutofit/>
          </a:bodyPr>
          <a:lstStyle/>
          <a:p>
            <a:pPr marL="0" lvl="0" indent="0" algn="just" rtl="0">
              <a:lnSpc>
                <a:spcPct val="100000"/>
              </a:lnSpc>
              <a:spcBef>
                <a:spcPts val="0"/>
              </a:spcBef>
              <a:spcAft>
                <a:spcPts val="0"/>
              </a:spcAft>
              <a:buNone/>
            </a:pPr>
            <a:r>
              <a:rPr lang="en" sz="1600">
                <a:solidFill>
                  <a:schemeClr val="dk1"/>
                </a:solidFill>
                <a:latin typeface="Proxima Nova Semibold"/>
                <a:ea typeface="Proxima Nova Semibold"/>
                <a:cs typeface="Proxima Nova Semibold"/>
                <a:sym typeface="Proxima Nova Semibold"/>
              </a:rPr>
              <a:t>Function Code / Write Your Custom Code</a:t>
            </a:r>
            <a:endParaRPr sz="1600">
              <a:solidFill>
                <a:schemeClr val="dk1"/>
              </a:solidFill>
              <a:latin typeface="Proxima Nova Semibold"/>
              <a:ea typeface="Proxima Nova Semibold"/>
              <a:cs typeface="Proxima Nova Semibold"/>
              <a:sym typeface="Proxima Nova Semibold"/>
            </a:endParaRPr>
          </a:p>
          <a:p>
            <a:pPr marL="457200" lvl="0" indent="0" algn="just" rtl="0">
              <a:lnSpc>
                <a:spcPct val="100000"/>
              </a:lnSpc>
              <a:spcBef>
                <a:spcPts val="0"/>
              </a:spcBef>
              <a:spcAft>
                <a:spcPts val="0"/>
              </a:spcAft>
              <a:buNone/>
            </a:pPr>
            <a:r>
              <a:rPr lang="en" sz="1500">
                <a:solidFill>
                  <a:schemeClr val="dk1"/>
                </a:solidFill>
                <a:latin typeface="Proxima Nova Semibold"/>
                <a:ea typeface="Proxima Nova Semibold"/>
                <a:cs typeface="Proxima Nova Semibold"/>
                <a:sym typeface="Proxima Nova Semibold"/>
              </a:rPr>
              <a:t>With that you will find a default HttpTrigger function created. That function is nothing but a self-contained method which accept a HttpRequestMessage and return HttpResponseMessage.</a:t>
            </a:r>
            <a:endParaRPr sz="1500">
              <a:solidFill>
                <a:schemeClr val="dk1"/>
              </a:solidFill>
              <a:latin typeface="Proxima Nova Semibold"/>
              <a:ea typeface="Proxima Nova Semibold"/>
              <a:cs typeface="Proxima Nova Semibold"/>
              <a:sym typeface="Proxima Nova Semibold"/>
            </a:endParaRPr>
          </a:p>
        </p:txBody>
      </p:sp>
      <p:sp>
        <p:nvSpPr>
          <p:cNvPr id="952" name="Google Shape;952;g2b7af6b8592_0_205"/>
          <p:cNvSpPr txBox="1"/>
          <p:nvPr/>
        </p:nvSpPr>
        <p:spPr>
          <a:xfrm>
            <a:off x="381000" y="321000"/>
            <a:ext cx="73254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Demo : Creating Azure Function</a:t>
            </a:r>
            <a:endParaRPr sz="2400" b="1" i="0" u="none" strike="noStrike" cap="none">
              <a:solidFill>
                <a:srgbClr val="323F4F"/>
              </a:solidFill>
              <a:latin typeface="Proxima Nova"/>
              <a:ea typeface="Proxima Nova"/>
              <a:cs typeface="Proxima Nova"/>
              <a:sym typeface="Proxima Nova"/>
            </a:endParaRPr>
          </a:p>
        </p:txBody>
      </p:sp>
      <p:pic>
        <p:nvPicPr>
          <p:cNvPr id="953" name="Google Shape;953;g2b7af6b8592_0_205"/>
          <p:cNvPicPr preferRelativeResize="0"/>
          <p:nvPr/>
        </p:nvPicPr>
        <p:blipFill rotWithShape="1">
          <a:blip r:embed="rId3">
            <a:alphaModFix/>
          </a:blip>
          <a:srcRect b="35893"/>
          <a:stretch/>
        </p:blipFill>
        <p:spPr>
          <a:xfrm>
            <a:off x="1220375" y="2062475"/>
            <a:ext cx="7403274" cy="2562975"/>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g2b7af6b8592_0_216"/>
          <p:cNvSpPr txBox="1">
            <a:spLocks noGrp="1"/>
          </p:cNvSpPr>
          <p:nvPr>
            <p:ph type="title"/>
          </p:nvPr>
        </p:nvSpPr>
        <p:spPr>
          <a:xfrm>
            <a:off x="520350" y="963475"/>
            <a:ext cx="8103300" cy="826500"/>
          </a:xfrm>
          <a:prstGeom prst="rect">
            <a:avLst/>
          </a:prstGeom>
          <a:noFill/>
          <a:ln>
            <a:noFill/>
          </a:ln>
        </p:spPr>
        <p:txBody>
          <a:bodyPr spcFirstLastPara="1" wrap="square" lIns="0" tIns="0" rIns="0" bIns="0" anchor="t" anchorCtr="0">
            <a:noAutofit/>
          </a:bodyPr>
          <a:lstStyle/>
          <a:p>
            <a:pPr marL="0" lvl="0" indent="0" algn="just" rtl="0">
              <a:lnSpc>
                <a:spcPct val="100000"/>
              </a:lnSpc>
              <a:spcBef>
                <a:spcPts val="0"/>
              </a:spcBef>
              <a:spcAft>
                <a:spcPts val="0"/>
              </a:spcAft>
              <a:buNone/>
            </a:pPr>
            <a:r>
              <a:rPr lang="en" sz="1500">
                <a:solidFill>
                  <a:schemeClr val="dk1"/>
                </a:solidFill>
                <a:latin typeface="Proxima Nova Semibold"/>
                <a:ea typeface="Proxima Nova Semibold"/>
                <a:cs typeface="Proxima Nova Semibold"/>
                <a:sym typeface="Proxima Nova Semibold"/>
              </a:rPr>
              <a:t>Click on the &lt;/&gt; Get Function URL button in the top-right corner, it will show you the Function URL.</a:t>
            </a:r>
            <a:endParaRPr sz="15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0"/>
              </a:spcBef>
              <a:spcAft>
                <a:spcPts val="0"/>
              </a:spcAft>
              <a:buNone/>
            </a:pPr>
            <a:endParaRPr sz="1500">
              <a:solidFill>
                <a:schemeClr val="dk1"/>
              </a:solidFill>
              <a:latin typeface="Proxima Nova Semibold"/>
              <a:ea typeface="Proxima Nova Semibold"/>
              <a:cs typeface="Proxima Nova Semibold"/>
              <a:sym typeface="Proxima Nova Semibold"/>
            </a:endParaRPr>
          </a:p>
        </p:txBody>
      </p:sp>
      <p:sp>
        <p:nvSpPr>
          <p:cNvPr id="959" name="Google Shape;959;g2b7af6b8592_0_216"/>
          <p:cNvSpPr txBox="1"/>
          <p:nvPr/>
        </p:nvSpPr>
        <p:spPr>
          <a:xfrm>
            <a:off x="381000" y="321000"/>
            <a:ext cx="73254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Demo : Test Your Azure Function</a:t>
            </a:r>
            <a:endParaRPr sz="2400" b="1" i="0" u="none" strike="noStrike" cap="none">
              <a:solidFill>
                <a:srgbClr val="323F4F"/>
              </a:solidFill>
              <a:latin typeface="Proxima Nova"/>
              <a:ea typeface="Proxima Nova"/>
              <a:cs typeface="Proxima Nova"/>
              <a:sym typeface="Proxima Nova"/>
            </a:endParaRPr>
          </a:p>
        </p:txBody>
      </p:sp>
      <p:pic>
        <p:nvPicPr>
          <p:cNvPr id="960" name="Google Shape;960;g2b7af6b8592_0_216"/>
          <p:cNvPicPr preferRelativeResize="0"/>
          <p:nvPr/>
        </p:nvPicPr>
        <p:blipFill>
          <a:blip r:embed="rId3">
            <a:alphaModFix/>
          </a:blip>
          <a:stretch>
            <a:fillRect/>
          </a:stretch>
        </p:blipFill>
        <p:spPr>
          <a:xfrm>
            <a:off x="1185863" y="1520300"/>
            <a:ext cx="6772275" cy="260985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g2b7af6b8592_0_226"/>
          <p:cNvSpPr txBox="1">
            <a:spLocks noGrp="1"/>
          </p:cNvSpPr>
          <p:nvPr>
            <p:ph type="title"/>
          </p:nvPr>
        </p:nvSpPr>
        <p:spPr>
          <a:xfrm>
            <a:off x="520350" y="963475"/>
            <a:ext cx="8103300" cy="826500"/>
          </a:xfrm>
          <a:prstGeom prst="rect">
            <a:avLst/>
          </a:prstGeom>
          <a:noFill/>
          <a:ln>
            <a:noFill/>
          </a:ln>
        </p:spPr>
        <p:txBody>
          <a:bodyPr spcFirstLastPara="1" wrap="square" lIns="0" tIns="0" rIns="0" bIns="0" anchor="t" anchorCtr="0">
            <a:noAutofit/>
          </a:bodyPr>
          <a:lstStyle/>
          <a:p>
            <a:pPr marL="0" lvl="0" indent="0" algn="just" rtl="0">
              <a:lnSpc>
                <a:spcPct val="100000"/>
              </a:lnSpc>
              <a:spcBef>
                <a:spcPts val="0"/>
              </a:spcBef>
              <a:spcAft>
                <a:spcPts val="0"/>
              </a:spcAft>
              <a:buNone/>
            </a:pPr>
            <a:r>
              <a:rPr lang="en" sz="1500">
                <a:solidFill>
                  <a:schemeClr val="dk1"/>
                </a:solidFill>
                <a:latin typeface="Proxima Nova Semibold"/>
                <a:ea typeface="Proxima Nova Semibold"/>
                <a:cs typeface="Proxima Nova Semibold"/>
                <a:sym typeface="Proxima Nova Semibold"/>
              </a:rPr>
              <a:t>Use the URL from any of your client application and pass the required parameter! Following screenshots shows using the Azure Function from Postman Client.</a:t>
            </a:r>
            <a:endParaRPr sz="1500">
              <a:solidFill>
                <a:schemeClr val="dk1"/>
              </a:solidFill>
              <a:latin typeface="Proxima Nova Semibold"/>
              <a:ea typeface="Proxima Nova Semibold"/>
              <a:cs typeface="Proxima Nova Semibold"/>
              <a:sym typeface="Proxima Nova Semibold"/>
            </a:endParaRPr>
          </a:p>
        </p:txBody>
      </p:sp>
      <p:sp>
        <p:nvSpPr>
          <p:cNvPr id="966" name="Google Shape;966;g2b7af6b8592_0_226"/>
          <p:cNvSpPr txBox="1"/>
          <p:nvPr/>
        </p:nvSpPr>
        <p:spPr>
          <a:xfrm>
            <a:off x="381000" y="321000"/>
            <a:ext cx="73254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Demo : Test Your Azure Function</a:t>
            </a:r>
            <a:endParaRPr sz="2400" b="1" i="0" u="none" strike="noStrike" cap="none">
              <a:solidFill>
                <a:srgbClr val="323F4F"/>
              </a:solidFill>
              <a:latin typeface="Proxima Nova"/>
              <a:ea typeface="Proxima Nova"/>
              <a:cs typeface="Proxima Nova"/>
              <a:sym typeface="Proxima Nova"/>
            </a:endParaRPr>
          </a:p>
        </p:txBody>
      </p:sp>
      <p:pic>
        <p:nvPicPr>
          <p:cNvPr id="967" name="Google Shape;967;g2b7af6b8592_0_226"/>
          <p:cNvPicPr preferRelativeResize="0"/>
          <p:nvPr/>
        </p:nvPicPr>
        <p:blipFill>
          <a:blip r:embed="rId3">
            <a:alphaModFix/>
          </a:blip>
          <a:stretch>
            <a:fillRect/>
          </a:stretch>
        </p:blipFill>
        <p:spPr>
          <a:xfrm>
            <a:off x="1261600" y="1530100"/>
            <a:ext cx="6555684" cy="31562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g2b7af6b8592_0_234"/>
          <p:cNvSpPr txBox="1">
            <a:spLocks noGrp="1"/>
          </p:cNvSpPr>
          <p:nvPr>
            <p:ph type="title"/>
          </p:nvPr>
        </p:nvSpPr>
        <p:spPr>
          <a:xfrm>
            <a:off x="457200" y="1032175"/>
            <a:ext cx="8103300" cy="826500"/>
          </a:xfrm>
          <a:prstGeom prst="rect">
            <a:avLst/>
          </a:prstGeom>
          <a:noFill/>
          <a:ln>
            <a:noFill/>
          </a:ln>
        </p:spPr>
        <p:txBody>
          <a:bodyPr spcFirstLastPara="1" wrap="square" lIns="0" tIns="0" rIns="0" bIns="0" anchor="t" anchorCtr="0">
            <a:noAutofit/>
          </a:bodyPr>
          <a:lstStyle/>
          <a:p>
            <a:pPr marL="0" lvl="0" indent="0" algn="just" rtl="0">
              <a:spcBef>
                <a:spcPts val="0"/>
              </a:spcBef>
              <a:spcAft>
                <a:spcPts val="0"/>
              </a:spcAft>
              <a:buClr>
                <a:schemeClr val="dk1"/>
              </a:buClr>
              <a:buSzPts val="1100"/>
              <a:buFont typeface="Arial"/>
              <a:buNone/>
            </a:pPr>
            <a:r>
              <a:rPr lang="en" sz="1500">
                <a:solidFill>
                  <a:schemeClr val="dk1"/>
                </a:solidFill>
                <a:latin typeface="Proxima Nova Semibold"/>
                <a:ea typeface="Proxima Nova Semibold"/>
                <a:cs typeface="Proxima Nova Semibold"/>
                <a:sym typeface="Proxima Nova Semibold"/>
              </a:rPr>
              <a:t>Select the Monitor Tab in the tree, to view details of Invocation Log for your function</a:t>
            </a:r>
            <a:endParaRPr sz="1500">
              <a:solidFill>
                <a:schemeClr val="dk1"/>
              </a:solidFill>
              <a:latin typeface="Proxima Nova Semibold"/>
              <a:ea typeface="Proxima Nova Semibold"/>
              <a:cs typeface="Proxima Nova Semibold"/>
              <a:sym typeface="Proxima Nova Semibold"/>
            </a:endParaRPr>
          </a:p>
        </p:txBody>
      </p:sp>
      <p:sp>
        <p:nvSpPr>
          <p:cNvPr id="973" name="Google Shape;973;g2b7af6b8592_0_234"/>
          <p:cNvSpPr txBox="1"/>
          <p:nvPr/>
        </p:nvSpPr>
        <p:spPr>
          <a:xfrm>
            <a:off x="381000" y="321000"/>
            <a:ext cx="73254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Demo : Monitor Your Azure Function</a:t>
            </a:r>
            <a:endParaRPr sz="2400" b="1" i="0" u="none" strike="noStrike" cap="none">
              <a:solidFill>
                <a:srgbClr val="323F4F"/>
              </a:solidFill>
              <a:latin typeface="Proxima Nova"/>
              <a:ea typeface="Proxima Nova"/>
              <a:cs typeface="Proxima Nova"/>
              <a:sym typeface="Proxima Nova"/>
            </a:endParaRPr>
          </a:p>
        </p:txBody>
      </p:sp>
      <p:pic>
        <p:nvPicPr>
          <p:cNvPr id="974" name="Google Shape;974;g2b7af6b8592_0_234"/>
          <p:cNvPicPr preferRelativeResize="0"/>
          <p:nvPr/>
        </p:nvPicPr>
        <p:blipFill rotWithShape="1">
          <a:blip r:embed="rId3">
            <a:alphaModFix/>
          </a:blip>
          <a:srcRect b="40355"/>
          <a:stretch/>
        </p:blipFill>
        <p:spPr>
          <a:xfrm>
            <a:off x="1050825" y="1395550"/>
            <a:ext cx="7068460" cy="3231875"/>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g2b7af6b8592_0_243"/>
          <p:cNvSpPr txBox="1"/>
          <p:nvPr/>
        </p:nvSpPr>
        <p:spPr>
          <a:xfrm>
            <a:off x="867750" y="2102925"/>
            <a:ext cx="7408500" cy="663600"/>
          </a:xfrm>
          <a:prstGeom prst="rect">
            <a:avLst/>
          </a:prstGeom>
          <a:solidFill>
            <a:srgbClr val="A64D79"/>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4000"/>
              <a:buFont typeface="Arial"/>
              <a:buNone/>
            </a:pPr>
            <a:r>
              <a:rPr lang="en" sz="4000">
                <a:solidFill>
                  <a:schemeClr val="lt1"/>
                </a:solidFill>
                <a:latin typeface="Proxima Nova"/>
                <a:ea typeface="Proxima Nova"/>
                <a:cs typeface="Proxima Nova"/>
                <a:sym typeface="Proxima Nova"/>
              </a:rPr>
              <a:t>Azure Storage Queue</a:t>
            </a:r>
            <a:endParaRPr sz="4000" b="0" i="0" u="none" strike="noStrike" cap="none">
              <a:solidFill>
                <a:schemeClr val="lt1"/>
              </a:solidFill>
              <a:latin typeface="Proxima Nova"/>
              <a:ea typeface="Proxima Nova"/>
              <a:cs typeface="Proxima Nova"/>
              <a:sym typeface="Proxima Nova"/>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Google Shape;984;g2b7af6b8592_0_247"/>
          <p:cNvSpPr txBox="1">
            <a:spLocks noGrp="1"/>
          </p:cNvSpPr>
          <p:nvPr>
            <p:ph type="title"/>
          </p:nvPr>
        </p:nvSpPr>
        <p:spPr>
          <a:xfrm>
            <a:off x="520350" y="963475"/>
            <a:ext cx="8103300" cy="3436200"/>
          </a:xfrm>
          <a:prstGeom prst="rect">
            <a:avLst/>
          </a:prstGeom>
          <a:noFill/>
          <a:ln>
            <a:noFill/>
          </a:ln>
        </p:spPr>
        <p:txBody>
          <a:bodyPr spcFirstLastPara="1" wrap="square" lIns="0" tIns="0" rIns="0" bIns="0" anchor="t" anchorCtr="0">
            <a:noAutofit/>
          </a:bodyPr>
          <a:lstStyle/>
          <a:p>
            <a:pPr marL="0" lvl="0" indent="0" algn="just" rtl="0">
              <a:spcBef>
                <a:spcPts val="1000"/>
              </a:spcBef>
              <a:spcAft>
                <a:spcPts val="0"/>
              </a:spcAft>
              <a:buNone/>
            </a:pPr>
            <a:r>
              <a:rPr lang="en" sz="1500">
                <a:solidFill>
                  <a:schemeClr val="dk1"/>
                </a:solidFill>
                <a:latin typeface="Proxima Nova Semibold"/>
                <a:ea typeface="Proxima Nova Semibold"/>
                <a:cs typeface="Proxima Nova Semibold"/>
                <a:sym typeface="Proxima Nova Semibold"/>
              </a:rPr>
              <a:t>Azure Queue Storage is a service for storing large numbers of messages. You access messages from anywhere in the world via authenticated calls using HTTP or HTTPS. A queue message can be up to 64 KB in size. A queue may contain millions of messages, up to the total capacity limit of a storage account. </a:t>
            </a:r>
            <a:endParaRPr sz="1500">
              <a:solidFill>
                <a:schemeClr val="dk1"/>
              </a:solidFill>
              <a:latin typeface="Proxima Nova Semibold"/>
              <a:ea typeface="Proxima Nova Semibold"/>
              <a:cs typeface="Proxima Nova Semibold"/>
              <a:sym typeface="Proxima Nova Semibold"/>
            </a:endParaRPr>
          </a:p>
          <a:p>
            <a:pPr marL="0" lvl="0" indent="0" algn="just" rtl="0">
              <a:spcBef>
                <a:spcPts val="1000"/>
              </a:spcBef>
              <a:spcAft>
                <a:spcPts val="0"/>
              </a:spcAft>
              <a:buNone/>
            </a:pPr>
            <a:endParaRPr sz="1500">
              <a:solidFill>
                <a:schemeClr val="dk1"/>
              </a:solidFill>
              <a:latin typeface="Proxima Nova Semibold"/>
              <a:ea typeface="Proxima Nova Semibold"/>
              <a:cs typeface="Proxima Nova Semibold"/>
              <a:sym typeface="Proxima Nova Semibold"/>
            </a:endParaRPr>
          </a:p>
          <a:p>
            <a:pPr marL="0" lvl="0" indent="0" algn="just" rtl="0">
              <a:spcBef>
                <a:spcPts val="0"/>
              </a:spcBef>
              <a:spcAft>
                <a:spcPts val="0"/>
              </a:spcAft>
              <a:buNone/>
            </a:pPr>
            <a:endParaRPr sz="1500">
              <a:solidFill>
                <a:schemeClr val="dk1"/>
              </a:solidFill>
              <a:latin typeface="Proxima Nova Semibold"/>
              <a:ea typeface="Proxima Nova Semibold"/>
              <a:cs typeface="Proxima Nova Semibold"/>
              <a:sym typeface="Proxima Nova Semibold"/>
            </a:endParaRPr>
          </a:p>
          <a:p>
            <a:pPr marL="0" lvl="0" indent="0" algn="just" rtl="0">
              <a:spcBef>
                <a:spcPts val="0"/>
              </a:spcBef>
              <a:spcAft>
                <a:spcPts val="0"/>
              </a:spcAft>
              <a:buNone/>
            </a:pPr>
            <a:r>
              <a:rPr lang="en" sz="1500" i="1">
                <a:solidFill>
                  <a:schemeClr val="dk1"/>
                </a:solidFill>
                <a:latin typeface="Proxima Nova Semibold"/>
                <a:ea typeface="Proxima Nova Semibold"/>
                <a:cs typeface="Proxima Nova Semibold"/>
                <a:sym typeface="Proxima Nova Semibold"/>
              </a:rPr>
              <a:t>Queues are commonly used to create</a:t>
            </a:r>
            <a:endParaRPr sz="1500" i="1">
              <a:solidFill>
                <a:schemeClr val="dk1"/>
              </a:solidFill>
              <a:latin typeface="Proxima Nova Semibold"/>
              <a:ea typeface="Proxima Nova Semibold"/>
              <a:cs typeface="Proxima Nova Semibold"/>
              <a:sym typeface="Proxima Nova Semibold"/>
            </a:endParaRPr>
          </a:p>
          <a:p>
            <a:pPr marL="0" lvl="0" indent="0" algn="just" rtl="0">
              <a:spcBef>
                <a:spcPts val="0"/>
              </a:spcBef>
              <a:spcAft>
                <a:spcPts val="0"/>
              </a:spcAft>
              <a:buNone/>
            </a:pPr>
            <a:r>
              <a:rPr lang="en" sz="1500" i="1">
                <a:solidFill>
                  <a:schemeClr val="dk1"/>
                </a:solidFill>
                <a:latin typeface="Proxima Nova Semibold"/>
                <a:ea typeface="Proxima Nova Semibold"/>
                <a:cs typeface="Proxima Nova Semibold"/>
                <a:sym typeface="Proxima Nova Semibold"/>
              </a:rPr>
              <a:t>a backlog of work to process</a:t>
            </a:r>
            <a:endParaRPr sz="1500" i="1">
              <a:solidFill>
                <a:schemeClr val="dk1"/>
              </a:solidFill>
              <a:latin typeface="Proxima Nova Semibold"/>
              <a:ea typeface="Proxima Nova Semibold"/>
              <a:cs typeface="Proxima Nova Semibold"/>
              <a:sym typeface="Proxima Nova Semibold"/>
            </a:endParaRPr>
          </a:p>
          <a:p>
            <a:pPr marL="0" lvl="0" indent="0" algn="just" rtl="0">
              <a:spcBef>
                <a:spcPts val="0"/>
              </a:spcBef>
              <a:spcAft>
                <a:spcPts val="0"/>
              </a:spcAft>
              <a:buNone/>
            </a:pPr>
            <a:r>
              <a:rPr lang="en" sz="1500" i="1">
                <a:solidFill>
                  <a:schemeClr val="dk1"/>
                </a:solidFill>
                <a:latin typeface="Proxima Nova Semibold"/>
                <a:ea typeface="Proxima Nova Semibold"/>
                <a:cs typeface="Proxima Nova Semibold"/>
                <a:sym typeface="Proxima Nova Semibold"/>
              </a:rPr>
              <a:t> asynchronously, like in the </a:t>
            </a:r>
            <a:endParaRPr sz="1500" i="1">
              <a:solidFill>
                <a:schemeClr val="dk1"/>
              </a:solidFill>
              <a:latin typeface="Proxima Nova Semibold"/>
              <a:ea typeface="Proxima Nova Semibold"/>
              <a:cs typeface="Proxima Nova Semibold"/>
              <a:sym typeface="Proxima Nova Semibold"/>
            </a:endParaRPr>
          </a:p>
          <a:p>
            <a:pPr marL="0" lvl="0" indent="0" algn="just" rtl="0">
              <a:spcBef>
                <a:spcPts val="0"/>
              </a:spcBef>
              <a:spcAft>
                <a:spcPts val="0"/>
              </a:spcAft>
              <a:buClr>
                <a:schemeClr val="dk1"/>
              </a:buClr>
              <a:buSzPts val="1100"/>
              <a:buFont typeface="Arial"/>
              <a:buNone/>
            </a:pPr>
            <a:r>
              <a:rPr lang="en" sz="1500" i="1">
                <a:solidFill>
                  <a:schemeClr val="dk1"/>
                </a:solidFill>
                <a:latin typeface="Proxima Nova Semibold"/>
                <a:ea typeface="Proxima Nova Semibold"/>
                <a:cs typeface="Proxima Nova Semibold"/>
                <a:sym typeface="Proxima Nova Semibold"/>
              </a:rPr>
              <a:t>Web-Queue-Worker architectural style.</a:t>
            </a:r>
            <a:endParaRPr sz="1500" i="1">
              <a:solidFill>
                <a:schemeClr val="dk1"/>
              </a:solidFill>
              <a:latin typeface="Proxima Nova Semibold"/>
              <a:ea typeface="Proxima Nova Semibold"/>
              <a:cs typeface="Proxima Nova Semibold"/>
              <a:sym typeface="Proxima Nova Semibold"/>
            </a:endParaRPr>
          </a:p>
          <a:p>
            <a:pPr marL="0" lvl="0" indent="0" algn="just" rtl="0">
              <a:spcBef>
                <a:spcPts val="1000"/>
              </a:spcBef>
              <a:spcAft>
                <a:spcPts val="0"/>
              </a:spcAft>
              <a:buClr>
                <a:schemeClr val="dk1"/>
              </a:buClr>
              <a:buSzPts val="1100"/>
              <a:buFont typeface="Arial"/>
              <a:buNone/>
            </a:pPr>
            <a:endParaRPr sz="15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000"/>
              </a:spcBef>
              <a:spcAft>
                <a:spcPts val="0"/>
              </a:spcAft>
              <a:buNone/>
            </a:pPr>
            <a:endParaRPr sz="1500">
              <a:solidFill>
                <a:schemeClr val="dk1"/>
              </a:solidFill>
              <a:latin typeface="Proxima Nova Semibold"/>
              <a:ea typeface="Proxima Nova Semibold"/>
              <a:cs typeface="Proxima Nova Semibold"/>
              <a:sym typeface="Proxima Nova Semibold"/>
            </a:endParaRPr>
          </a:p>
        </p:txBody>
      </p:sp>
      <p:sp>
        <p:nvSpPr>
          <p:cNvPr id="985" name="Google Shape;985;g2b7af6b8592_0_247"/>
          <p:cNvSpPr txBox="1"/>
          <p:nvPr/>
        </p:nvSpPr>
        <p:spPr>
          <a:xfrm>
            <a:off x="381000" y="321000"/>
            <a:ext cx="73254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What is Azure Queue Storage?</a:t>
            </a:r>
            <a:endParaRPr sz="2400" b="1" i="0" u="none" strike="noStrike" cap="none">
              <a:solidFill>
                <a:srgbClr val="323F4F"/>
              </a:solidFill>
              <a:latin typeface="Proxima Nova"/>
              <a:ea typeface="Proxima Nova"/>
              <a:cs typeface="Proxima Nova"/>
              <a:sym typeface="Proxima Nova"/>
            </a:endParaRPr>
          </a:p>
        </p:txBody>
      </p:sp>
      <p:pic>
        <p:nvPicPr>
          <p:cNvPr id="986" name="Google Shape;986;g2b7af6b8592_0_247"/>
          <p:cNvPicPr preferRelativeResize="0"/>
          <p:nvPr/>
        </p:nvPicPr>
        <p:blipFill>
          <a:blip r:embed="rId3">
            <a:alphaModFix/>
          </a:blip>
          <a:stretch>
            <a:fillRect/>
          </a:stretch>
        </p:blipFill>
        <p:spPr>
          <a:xfrm>
            <a:off x="3990425" y="2090750"/>
            <a:ext cx="4197101" cy="2223150"/>
          </a:xfrm>
          <a:prstGeom prst="rect">
            <a:avLst/>
          </a:prstGeom>
          <a:noFill/>
          <a:ln>
            <a:noFill/>
          </a:ln>
        </p:spPr>
      </p:pic>
      <p:sp>
        <p:nvSpPr>
          <p:cNvPr id="987" name="Google Shape;987;g2b7af6b8592_0_247"/>
          <p:cNvSpPr/>
          <p:nvPr/>
        </p:nvSpPr>
        <p:spPr>
          <a:xfrm>
            <a:off x="381000" y="2289275"/>
            <a:ext cx="3563100" cy="1335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g2b7af6b8592_0_258"/>
          <p:cNvSpPr txBox="1">
            <a:spLocks noGrp="1"/>
          </p:cNvSpPr>
          <p:nvPr>
            <p:ph type="title"/>
          </p:nvPr>
        </p:nvSpPr>
        <p:spPr>
          <a:xfrm>
            <a:off x="520350" y="963475"/>
            <a:ext cx="8103300" cy="3436200"/>
          </a:xfrm>
          <a:prstGeom prst="rect">
            <a:avLst/>
          </a:prstGeom>
          <a:noFill/>
          <a:ln>
            <a:noFill/>
          </a:ln>
        </p:spPr>
        <p:txBody>
          <a:bodyPr spcFirstLastPara="1" wrap="square" lIns="0" tIns="0" rIns="0" bIns="0" anchor="t" anchorCtr="0">
            <a:noAutofit/>
          </a:bodyPr>
          <a:lstStyle/>
          <a:p>
            <a:pPr marL="0" lvl="0" indent="0" algn="just" rtl="0">
              <a:spcBef>
                <a:spcPts val="1000"/>
              </a:spcBef>
              <a:spcAft>
                <a:spcPts val="0"/>
              </a:spcAft>
              <a:buNone/>
            </a:pPr>
            <a:r>
              <a:rPr lang="en" sz="1500">
                <a:solidFill>
                  <a:schemeClr val="dk1"/>
                </a:solidFill>
                <a:latin typeface="Proxima Nova Semibold"/>
                <a:ea typeface="Proxima Nova Semibold"/>
                <a:cs typeface="Proxima Nova Semibold"/>
                <a:sym typeface="Proxima Nova Semibold"/>
              </a:rPr>
              <a:t>Queue Storage contains the following components:</a:t>
            </a:r>
            <a:endParaRPr sz="1500">
              <a:solidFill>
                <a:schemeClr val="dk1"/>
              </a:solidFill>
              <a:latin typeface="Proxima Nova Semibold"/>
              <a:ea typeface="Proxima Nova Semibold"/>
              <a:cs typeface="Proxima Nova Semibold"/>
              <a:sym typeface="Proxima Nova Semibold"/>
            </a:endParaRPr>
          </a:p>
          <a:p>
            <a:pPr marL="0" lvl="0" indent="0" algn="just" rtl="0">
              <a:spcBef>
                <a:spcPts val="1000"/>
              </a:spcBef>
              <a:spcAft>
                <a:spcPts val="0"/>
              </a:spcAft>
              <a:buNone/>
            </a:pPr>
            <a:endParaRPr sz="1500">
              <a:solidFill>
                <a:schemeClr val="dk1"/>
              </a:solidFill>
              <a:latin typeface="Proxima Nova Semibold"/>
              <a:ea typeface="Proxima Nova Semibold"/>
              <a:cs typeface="Proxima Nova Semibold"/>
              <a:sym typeface="Proxima Nova Semibold"/>
            </a:endParaRPr>
          </a:p>
          <a:p>
            <a:pPr marL="0" lvl="0" indent="0" algn="just" rtl="0">
              <a:spcBef>
                <a:spcPts val="1000"/>
              </a:spcBef>
              <a:spcAft>
                <a:spcPts val="0"/>
              </a:spcAft>
              <a:buNone/>
            </a:pPr>
            <a:endParaRPr sz="1500">
              <a:solidFill>
                <a:schemeClr val="dk1"/>
              </a:solidFill>
              <a:latin typeface="Proxima Nova Semibold"/>
              <a:ea typeface="Proxima Nova Semibold"/>
              <a:cs typeface="Proxima Nova Semibold"/>
              <a:sym typeface="Proxima Nova Semibold"/>
            </a:endParaRPr>
          </a:p>
          <a:p>
            <a:pPr marL="0" lvl="0" indent="0" algn="just" rtl="0">
              <a:spcBef>
                <a:spcPts val="1000"/>
              </a:spcBef>
              <a:spcAft>
                <a:spcPts val="0"/>
              </a:spcAft>
              <a:buNone/>
            </a:pPr>
            <a:endParaRPr sz="1500">
              <a:solidFill>
                <a:schemeClr val="dk1"/>
              </a:solidFill>
              <a:latin typeface="Proxima Nova Semibold"/>
              <a:ea typeface="Proxima Nova Semibold"/>
              <a:cs typeface="Proxima Nova Semibold"/>
              <a:sym typeface="Proxima Nova Semibold"/>
            </a:endParaRPr>
          </a:p>
          <a:p>
            <a:pPr marL="0" lvl="0" indent="0" algn="just" rtl="0">
              <a:spcBef>
                <a:spcPts val="1000"/>
              </a:spcBef>
              <a:spcAft>
                <a:spcPts val="0"/>
              </a:spcAft>
              <a:buNone/>
            </a:pPr>
            <a:r>
              <a:rPr lang="en" sz="1500">
                <a:solidFill>
                  <a:schemeClr val="dk1"/>
                </a:solidFill>
                <a:latin typeface="Proxima Nova Semibold"/>
                <a:ea typeface="Proxima Nova Semibold"/>
                <a:cs typeface="Proxima Nova Semibold"/>
                <a:sym typeface="Proxima Nova Semibold"/>
              </a:rPr>
              <a:t>URL format: Queues are addressable using the following URL format:</a:t>
            </a:r>
            <a:endParaRPr sz="1500">
              <a:solidFill>
                <a:schemeClr val="dk1"/>
              </a:solidFill>
              <a:latin typeface="Proxima Nova Semibold"/>
              <a:ea typeface="Proxima Nova Semibold"/>
              <a:cs typeface="Proxima Nova Semibold"/>
              <a:sym typeface="Proxima Nova Semibold"/>
            </a:endParaRPr>
          </a:p>
          <a:p>
            <a:pPr marL="0" lvl="0" indent="457200" algn="just" rtl="0">
              <a:spcBef>
                <a:spcPts val="1000"/>
              </a:spcBef>
              <a:spcAft>
                <a:spcPts val="0"/>
              </a:spcAft>
              <a:buNone/>
            </a:pPr>
            <a:r>
              <a:rPr lang="en" sz="1500">
                <a:solidFill>
                  <a:schemeClr val="dk1"/>
                </a:solidFill>
                <a:latin typeface="Proxima Nova Semibold"/>
                <a:ea typeface="Proxima Nova Semibold"/>
                <a:cs typeface="Proxima Nova Semibold"/>
                <a:sym typeface="Proxima Nova Semibold"/>
              </a:rPr>
              <a:t>https://&lt;storage account&gt;.queue.core.windows.net/&lt;queue&gt;</a:t>
            </a:r>
            <a:endParaRPr sz="1500">
              <a:solidFill>
                <a:schemeClr val="dk1"/>
              </a:solidFill>
              <a:latin typeface="Proxima Nova Semibold"/>
              <a:ea typeface="Proxima Nova Semibold"/>
              <a:cs typeface="Proxima Nova Semibold"/>
              <a:sym typeface="Proxima Nova Semibold"/>
            </a:endParaRPr>
          </a:p>
          <a:p>
            <a:pPr marL="0" lvl="0" indent="0" algn="just" rtl="0">
              <a:spcBef>
                <a:spcPts val="1000"/>
              </a:spcBef>
              <a:spcAft>
                <a:spcPts val="0"/>
              </a:spcAft>
              <a:buNone/>
            </a:pPr>
            <a:r>
              <a:rPr lang="en" sz="1500">
                <a:solidFill>
                  <a:schemeClr val="dk1"/>
                </a:solidFill>
                <a:latin typeface="Proxima Nova Semibold"/>
                <a:ea typeface="Proxima Nova Semibold"/>
                <a:cs typeface="Proxima Nova Semibold"/>
                <a:sym typeface="Proxima Nova Semibold"/>
              </a:rPr>
              <a:t>Storage account:</a:t>
            </a:r>
            <a:endParaRPr sz="1500">
              <a:solidFill>
                <a:schemeClr val="dk1"/>
              </a:solidFill>
              <a:latin typeface="Proxima Nova Semibold"/>
              <a:ea typeface="Proxima Nova Semibold"/>
              <a:cs typeface="Proxima Nova Semibold"/>
              <a:sym typeface="Proxima Nova Semibold"/>
            </a:endParaRPr>
          </a:p>
          <a:p>
            <a:pPr marL="0" lvl="0" indent="457200" algn="just" rtl="0">
              <a:spcBef>
                <a:spcPts val="1000"/>
              </a:spcBef>
              <a:spcAft>
                <a:spcPts val="0"/>
              </a:spcAft>
              <a:buNone/>
            </a:pPr>
            <a:r>
              <a:rPr lang="en" sz="1500">
                <a:solidFill>
                  <a:schemeClr val="dk1"/>
                </a:solidFill>
                <a:latin typeface="Proxima Nova Semibold"/>
                <a:ea typeface="Proxima Nova Semibold"/>
                <a:cs typeface="Proxima Nova Semibold"/>
                <a:sym typeface="Proxima Nova Semibold"/>
              </a:rPr>
              <a:t> All access to Azure Storage is done through a storage account. For information about storage account capacity, see Scalability and performance targets for standard storage accounts.</a:t>
            </a:r>
            <a:endParaRPr sz="1500">
              <a:solidFill>
                <a:schemeClr val="dk1"/>
              </a:solidFill>
              <a:latin typeface="Proxima Nova Semibold"/>
              <a:ea typeface="Proxima Nova Semibold"/>
              <a:cs typeface="Proxima Nova Semibold"/>
              <a:sym typeface="Proxima Nova Semibold"/>
            </a:endParaRPr>
          </a:p>
          <a:p>
            <a:pPr marL="0" lvl="0" indent="0" algn="just" rtl="0">
              <a:spcBef>
                <a:spcPts val="1000"/>
              </a:spcBef>
              <a:spcAft>
                <a:spcPts val="0"/>
              </a:spcAft>
              <a:buNone/>
            </a:pPr>
            <a:endParaRPr sz="1500">
              <a:solidFill>
                <a:schemeClr val="dk1"/>
              </a:solidFill>
              <a:latin typeface="Proxima Nova Semibold"/>
              <a:ea typeface="Proxima Nova Semibold"/>
              <a:cs typeface="Proxima Nova Semibold"/>
              <a:sym typeface="Proxima Nova Semibold"/>
            </a:endParaRPr>
          </a:p>
          <a:p>
            <a:pPr marL="0" lvl="0" indent="0" algn="just" rtl="0">
              <a:spcBef>
                <a:spcPts val="1000"/>
              </a:spcBef>
              <a:spcAft>
                <a:spcPts val="0"/>
              </a:spcAft>
              <a:buNone/>
            </a:pPr>
            <a:endParaRPr sz="1500">
              <a:solidFill>
                <a:schemeClr val="dk1"/>
              </a:solidFill>
              <a:latin typeface="Proxima Nova Semibold"/>
              <a:ea typeface="Proxima Nova Semibold"/>
              <a:cs typeface="Proxima Nova Semibold"/>
              <a:sym typeface="Proxima Nova Semibold"/>
            </a:endParaRPr>
          </a:p>
          <a:p>
            <a:pPr marL="0" lvl="0" indent="0" algn="just" rtl="0">
              <a:spcBef>
                <a:spcPts val="1000"/>
              </a:spcBef>
              <a:spcAft>
                <a:spcPts val="0"/>
              </a:spcAft>
              <a:buNone/>
            </a:pPr>
            <a:endParaRPr sz="15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000"/>
              </a:spcBef>
              <a:spcAft>
                <a:spcPts val="0"/>
              </a:spcAft>
              <a:buNone/>
            </a:pPr>
            <a:endParaRPr sz="1500">
              <a:solidFill>
                <a:schemeClr val="dk1"/>
              </a:solidFill>
              <a:latin typeface="Proxima Nova Semibold"/>
              <a:ea typeface="Proxima Nova Semibold"/>
              <a:cs typeface="Proxima Nova Semibold"/>
              <a:sym typeface="Proxima Nova Semibold"/>
            </a:endParaRPr>
          </a:p>
        </p:txBody>
      </p:sp>
      <p:sp>
        <p:nvSpPr>
          <p:cNvPr id="993" name="Google Shape;993;g2b7af6b8592_0_258"/>
          <p:cNvSpPr txBox="1"/>
          <p:nvPr/>
        </p:nvSpPr>
        <p:spPr>
          <a:xfrm>
            <a:off x="381000" y="321000"/>
            <a:ext cx="73254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Azure Queue Storage Components</a:t>
            </a:r>
            <a:endParaRPr sz="2400" b="1" i="0" u="none" strike="noStrike" cap="none">
              <a:solidFill>
                <a:srgbClr val="323F4F"/>
              </a:solidFill>
              <a:latin typeface="Proxima Nova"/>
              <a:ea typeface="Proxima Nova"/>
              <a:cs typeface="Proxima Nova"/>
              <a:sym typeface="Proxima Nova"/>
            </a:endParaRPr>
          </a:p>
        </p:txBody>
      </p:sp>
      <p:pic>
        <p:nvPicPr>
          <p:cNvPr id="994" name="Google Shape;994;g2b7af6b8592_0_258"/>
          <p:cNvPicPr preferRelativeResize="0"/>
          <p:nvPr/>
        </p:nvPicPr>
        <p:blipFill>
          <a:blip r:embed="rId3">
            <a:alphaModFix/>
          </a:blip>
          <a:stretch>
            <a:fillRect/>
          </a:stretch>
        </p:blipFill>
        <p:spPr>
          <a:xfrm>
            <a:off x="2778025" y="1318025"/>
            <a:ext cx="2724150" cy="81915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g2b7af6b8592_0_271"/>
          <p:cNvSpPr txBox="1">
            <a:spLocks noGrp="1"/>
          </p:cNvSpPr>
          <p:nvPr>
            <p:ph type="title"/>
          </p:nvPr>
        </p:nvSpPr>
        <p:spPr>
          <a:xfrm>
            <a:off x="520350" y="963475"/>
            <a:ext cx="8103300" cy="34362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1000"/>
              </a:spcBef>
              <a:spcAft>
                <a:spcPts val="0"/>
              </a:spcAft>
              <a:buNone/>
            </a:pPr>
            <a:r>
              <a:rPr lang="en" sz="1500">
                <a:solidFill>
                  <a:schemeClr val="dk1"/>
                </a:solidFill>
                <a:latin typeface="Proxima Nova Semibold"/>
                <a:ea typeface="Proxima Nova Semibold"/>
                <a:cs typeface="Proxima Nova Semibold"/>
                <a:sym typeface="Proxima Nova Semibold"/>
              </a:rPr>
              <a:t>Queue: </a:t>
            </a:r>
            <a:endParaRPr sz="1500">
              <a:solidFill>
                <a:schemeClr val="dk1"/>
              </a:solidFill>
              <a:latin typeface="Proxima Nova Semibold"/>
              <a:ea typeface="Proxima Nova Semibold"/>
              <a:cs typeface="Proxima Nova Semibold"/>
              <a:sym typeface="Proxima Nova Semibold"/>
            </a:endParaRPr>
          </a:p>
          <a:p>
            <a:pPr marL="0" lvl="0" indent="457200" algn="just" rtl="0">
              <a:lnSpc>
                <a:spcPct val="115000"/>
              </a:lnSpc>
              <a:spcBef>
                <a:spcPts val="1000"/>
              </a:spcBef>
              <a:spcAft>
                <a:spcPts val="0"/>
              </a:spcAft>
              <a:buNone/>
            </a:pPr>
            <a:r>
              <a:rPr lang="en" sz="1500">
                <a:solidFill>
                  <a:schemeClr val="dk1"/>
                </a:solidFill>
                <a:latin typeface="Proxima Nova Semibold"/>
                <a:ea typeface="Proxima Nova Semibold"/>
                <a:cs typeface="Proxima Nova Semibold"/>
                <a:sym typeface="Proxima Nova Semibold"/>
              </a:rPr>
              <a:t>A queue contains a set of messages. The queue name must be all lowercase. For information on naming queues, see Naming queues and metadata.</a:t>
            </a:r>
            <a:endParaRPr sz="1500">
              <a:solidFill>
                <a:schemeClr val="dk1"/>
              </a:solidFill>
              <a:latin typeface="Proxima Nova Semibold"/>
              <a:ea typeface="Proxima Nova Semibold"/>
              <a:cs typeface="Proxima Nova Semibold"/>
              <a:sym typeface="Proxima Nova Semibold"/>
            </a:endParaRPr>
          </a:p>
          <a:p>
            <a:pPr marL="0" lvl="0" indent="0" algn="just" rtl="0">
              <a:lnSpc>
                <a:spcPct val="115000"/>
              </a:lnSpc>
              <a:spcBef>
                <a:spcPts val="1000"/>
              </a:spcBef>
              <a:spcAft>
                <a:spcPts val="0"/>
              </a:spcAft>
              <a:buNone/>
            </a:pPr>
            <a:r>
              <a:rPr lang="en" sz="1500">
                <a:solidFill>
                  <a:schemeClr val="dk1"/>
                </a:solidFill>
                <a:latin typeface="Proxima Nova Semibold"/>
                <a:ea typeface="Proxima Nova Semibold"/>
                <a:cs typeface="Proxima Nova Semibold"/>
                <a:sym typeface="Proxima Nova Semibold"/>
              </a:rPr>
              <a:t>Message: </a:t>
            </a:r>
            <a:endParaRPr sz="1500">
              <a:solidFill>
                <a:schemeClr val="dk1"/>
              </a:solidFill>
              <a:latin typeface="Proxima Nova Semibold"/>
              <a:ea typeface="Proxima Nova Semibold"/>
              <a:cs typeface="Proxima Nova Semibold"/>
              <a:sym typeface="Proxima Nova Semibold"/>
            </a:endParaRPr>
          </a:p>
          <a:p>
            <a:pPr marL="0" lvl="0" indent="457200" algn="just" rtl="0">
              <a:lnSpc>
                <a:spcPct val="115000"/>
              </a:lnSpc>
              <a:spcBef>
                <a:spcPts val="1000"/>
              </a:spcBef>
              <a:spcAft>
                <a:spcPts val="0"/>
              </a:spcAft>
              <a:buNone/>
            </a:pPr>
            <a:r>
              <a:rPr lang="en" sz="1500">
                <a:solidFill>
                  <a:schemeClr val="dk1"/>
                </a:solidFill>
                <a:latin typeface="Proxima Nova Semibold"/>
                <a:ea typeface="Proxima Nova Semibold"/>
                <a:cs typeface="Proxima Nova Semibold"/>
                <a:sym typeface="Proxima Nova Semibold"/>
              </a:rPr>
              <a:t>A message, in any format, of up to 64 KB. Before version 2017-07-29, the maximum time-to-live allowed is seven days. For version 2017-07-29 or later, the maximum time-to-live can be any positive number, or -1 indicating that the message doesn't expire. If this parameter is omitted, the default time-to-live is seven days.</a:t>
            </a:r>
            <a:endParaRPr sz="1500">
              <a:solidFill>
                <a:schemeClr val="dk1"/>
              </a:solidFill>
              <a:latin typeface="Proxima Nova Semibold"/>
              <a:ea typeface="Proxima Nova Semibold"/>
              <a:cs typeface="Proxima Nova Semibold"/>
              <a:sym typeface="Proxima Nova Semibold"/>
            </a:endParaRPr>
          </a:p>
          <a:p>
            <a:pPr marL="0" lvl="0" indent="0" algn="just" rtl="0">
              <a:spcBef>
                <a:spcPts val="1000"/>
              </a:spcBef>
              <a:spcAft>
                <a:spcPts val="0"/>
              </a:spcAft>
              <a:buNone/>
            </a:pPr>
            <a:endParaRPr sz="1500">
              <a:solidFill>
                <a:schemeClr val="dk1"/>
              </a:solidFill>
              <a:latin typeface="Proxima Nova Semibold"/>
              <a:ea typeface="Proxima Nova Semibold"/>
              <a:cs typeface="Proxima Nova Semibold"/>
              <a:sym typeface="Proxima Nova Semibold"/>
            </a:endParaRPr>
          </a:p>
          <a:p>
            <a:pPr marL="0" lvl="0" indent="457200" algn="just" rtl="0">
              <a:spcBef>
                <a:spcPts val="1000"/>
              </a:spcBef>
              <a:spcAft>
                <a:spcPts val="0"/>
              </a:spcAft>
              <a:buNone/>
            </a:pPr>
            <a:endParaRPr sz="1500">
              <a:solidFill>
                <a:schemeClr val="dk1"/>
              </a:solidFill>
              <a:latin typeface="Proxima Nova Semibold"/>
              <a:ea typeface="Proxima Nova Semibold"/>
              <a:cs typeface="Proxima Nova Semibold"/>
              <a:sym typeface="Proxima Nova Semibold"/>
            </a:endParaRPr>
          </a:p>
          <a:p>
            <a:pPr marL="0" lvl="0" indent="0" algn="just" rtl="0">
              <a:spcBef>
                <a:spcPts val="1000"/>
              </a:spcBef>
              <a:spcAft>
                <a:spcPts val="0"/>
              </a:spcAft>
              <a:buNone/>
            </a:pPr>
            <a:endParaRPr sz="1500">
              <a:solidFill>
                <a:schemeClr val="dk1"/>
              </a:solidFill>
              <a:latin typeface="Proxima Nova Semibold"/>
              <a:ea typeface="Proxima Nova Semibold"/>
              <a:cs typeface="Proxima Nova Semibold"/>
              <a:sym typeface="Proxima Nova Semibold"/>
            </a:endParaRPr>
          </a:p>
          <a:p>
            <a:pPr marL="0" lvl="0" indent="0" algn="just" rtl="0">
              <a:spcBef>
                <a:spcPts val="1000"/>
              </a:spcBef>
              <a:spcAft>
                <a:spcPts val="0"/>
              </a:spcAft>
              <a:buNone/>
            </a:pPr>
            <a:endParaRPr sz="1500">
              <a:solidFill>
                <a:schemeClr val="dk1"/>
              </a:solidFill>
              <a:latin typeface="Proxima Nova Semibold"/>
              <a:ea typeface="Proxima Nova Semibold"/>
              <a:cs typeface="Proxima Nova Semibold"/>
              <a:sym typeface="Proxima Nova Semibold"/>
            </a:endParaRPr>
          </a:p>
          <a:p>
            <a:pPr marL="0" lvl="0" indent="0" algn="just" rtl="0">
              <a:spcBef>
                <a:spcPts val="1000"/>
              </a:spcBef>
              <a:spcAft>
                <a:spcPts val="0"/>
              </a:spcAft>
              <a:buNone/>
            </a:pPr>
            <a:endParaRPr sz="15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000"/>
              </a:spcBef>
              <a:spcAft>
                <a:spcPts val="0"/>
              </a:spcAft>
              <a:buNone/>
            </a:pPr>
            <a:endParaRPr sz="1500">
              <a:solidFill>
                <a:schemeClr val="dk1"/>
              </a:solidFill>
              <a:latin typeface="Proxima Nova Semibold"/>
              <a:ea typeface="Proxima Nova Semibold"/>
              <a:cs typeface="Proxima Nova Semibold"/>
              <a:sym typeface="Proxima Nova Semibold"/>
            </a:endParaRPr>
          </a:p>
        </p:txBody>
      </p:sp>
      <p:sp>
        <p:nvSpPr>
          <p:cNvPr id="1000" name="Google Shape;1000;g2b7af6b8592_0_271"/>
          <p:cNvSpPr txBox="1"/>
          <p:nvPr/>
        </p:nvSpPr>
        <p:spPr>
          <a:xfrm>
            <a:off x="381000" y="321000"/>
            <a:ext cx="73254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Azure Queue Storage Components</a:t>
            </a:r>
            <a:endParaRPr sz="2400" b="1" i="0" u="none" strike="noStrike" cap="none">
              <a:solidFill>
                <a:srgbClr val="323F4F"/>
              </a:solidFill>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g2654deb90ab_0_23"/>
          <p:cNvSpPr txBox="1">
            <a:spLocks noGrp="1"/>
          </p:cNvSpPr>
          <p:nvPr>
            <p:ph type="title"/>
          </p:nvPr>
        </p:nvSpPr>
        <p:spPr>
          <a:xfrm>
            <a:off x="578550" y="1000950"/>
            <a:ext cx="7986900" cy="2555400"/>
          </a:xfrm>
          <a:prstGeom prst="rect">
            <a:avLst/>
          </a:prstGeom>
          <a:noFill/>
          <a:ln>
            <a:noFill/>
          </a:ln>
        </p:spPr>
        <p:txBody>
          <a:bodyPr spcFirstLastPara="1" wrap="square" lIns="0" tIns="0" rIns="0" bIns="0" anchor="t" anchorCtr="0">
            <a:noAutofit/>
          </a:bodyPr>
          <a:lstStyle/>
          <a:p>
            <a:pPr marL="0" lvl="0" indent="0" algn="just" rtl="0">
              <a:lnSpc>
                <a:spcPct val="100000"/>
              </a:lnSpc>
              <a:spcBef>
                <a:spcPts val="1400"/>
              </a:spcBef>
              <a:spcAft>
                <a:spcPts val="0"/>
              </a:spcAft>
              <a:buSzPts val="1100"/>
              <a:buNone/>
            </a:pPr>
            <a:r>
              <a:rPr lang="en" sz="1600" b="1">
                <a:solidFill>
                  <a:srgbClr val="374151"/>
                </a:solidFill>
              </a:rPr>
              <a:t>Reason #4 : Deploy globally in minutes</a:t>
            </a:r>
            <a:endParaRPr sz="1600" b="1">
              <a:solidFill>
                <a:srgbClr val="374151"/>
              </a:solidFill>
            </a:endParaRPr>
          </a:p>
          <a:p>
            <a:pPr marL="0" lvl="0" indent="0" algn="just" rtl="0">
              <a:lnSpc>
                <a:spcPct val="100000"/>
              </a:lnSpc>
              <a:spcBef>
                <a:spcPts val="1400"/>
              </a:spcBef>
              <a:spcAft>
                <a:spcPts val="0"/>
              </a:spcAft>
              <a:buSzPts val="1100"/>
              <a:buNone/>
            </a:pPr>
            <a:r>
              <a:rPr lang="en" sz="1600">
                <a:solidFill>
                  <a:srgbClr val="374151"/>
                </a:solidFill>
                <a:latin typeface="Proxima Nova Semibold"/>
                <a:ea typeface="Proxima Nova Semibold"/>
                <a:cs typeface="Proxima Nova Semibold"/>
                <a:sym typeface="Proxima Nova Semibold"/>
              </a:rPr>
              <a:t>With the cloud, you can expand to new geographic regions and deploy globally in minutes. </a:t>
            </a:r>
            <a:endParaRPr sz="1600">
              <a:solidFill>
                <a:srgbClr val="374151"/>
              </a:solidFill>
              <a:latin typeface="Proxima Nova Semibold"/>
              <a:ea typeface="Proxima Nova Semibold"/>
              <a:cs typeface="Proxima Nova Semibold"/>
              <a:sym typeface="Proxima Nova Semibold"/>
            </a:endParaRPr>
          </a:p>
          <a:p>
            <a:pPr marL="0" lvl="0" indent="0" algn="just" rtl="0">
              <a:lnSpc>
                <a:spcPct val="100000"/>
              </a:lnSpc>
              <a:spcBef>
                <a:spcPts val="1400"/>
              </a:spcBef>
              <a:spcAft>
                <a:spcPts val="0"/>
              </a:spcAft>
              <a:buSzPts val="1100"/>
              <a:buNone/>
            </a:pPr>
            <a:r>
              <a:rPr lang="en" sz="1600">
                <a:solidFill>
                  <a:srgbClr val="374151"/>
                </a:solidFill>
                <a:latin typeface="Proxima Nova Semibold"/>
                <a:ea typeface="Proxima Nova Semibold"/>
                <a:cs typeface="Proxima Nova Semibold"/>
                <a:sym typeface="Proxima Nova Semibold"/>
              </a:rPr>
              <a:t>For example, AWS has infrastructure all over the world, so you can deploy your application in multiple physical locations with just a few clicks. </a:t>
            </a:r>
            <a:endParaRPr sz="1600">
              <a:solidFill>
                <a:srgbClr val="374151"/>
              </a:solidFill>
              <a:latin typeface="Proxima Nova Semibold"/>
              <a:ea typeface="Proxima Nova Semibold"/>
              <a:cs typeface="Proxima Nova Semibold"/>
              <a:sym typeface="Proxima Nova Semibold"/>
            </a:endParaRPr>
          </a:p>
          <a:p>
            <a:pPr marL="0" lvl="0" indent="0" algn="just" rtl="0">
              <a:lnSpc>
                <a:spcPct val="100000"/>
              </a:lnSpc>
              <a:spcBef>
                <a:spcPts val="1400"/>
              </a:spcBef>
              <a:spcAft>
                <a:spcPts val="0"/>
              </a:spcAft>
              <a:buSzPts val="1100"/>
              <a:buNone/>
            </a:pPr>
            <a:r>
              <a:rPr lang="en" sz="1600">
                <a:solidFill>
                  <a:srgbClr val="374151"/>
                </a:solidFill>
                <a:latin typeface="Proxima Nova Semibold"/>
                <a:ea typeface="Proxima Nova Semibold"/>
                <a:cs typeface="Proxima Nova Semibold"/>
                <a:sym typeface="Proxima Nova Semibold"/>
              </a:rPr>
              <a:t>Putting applications in closer proximity to end users reduces latency and improves their experience. </a:t>
            </a:r>
            <a:endParaRPr sz="1600">
              <a:solidFill>
                <a:srgbClr val="374151"/>
              </a:solidFill>
              <a:latin typeface="Proxima Nova Semibold"/>
              <a:ea typeface="Proxima Nova Semibold"/>
              <a:cs typeface="Proxima Nova Semibold"/>
              <a:sym typeface="Proxima Nova Semibold"/>
            </a:endParaRPr>
          </a:p>
          <a:p>
            <a:pPr marL="0" lvl="0" indent="0" algn="just" rtl="0">
              <a:lnSpc>
                <a:spcPct val="100000"/>
              </a:lnSpc>
              <a:spcBef>
                <a:spcPts val="1400"/>
              </a:spcBef>
              <a:spcAft>
                <a:spcPts val="0"/>
              </a:spcAft>
              <a:buSzPts val="1100"/>
              <a:buNone/>
            </a:pPr>
            <a:endParaRPr sz="1600">
              <a:solidFill>
                <a:srgbClr val="374151"/>
              </a:solidFill>
              <a:latin typeface="Proxima Nova Semibold"/>
              <a:ea typeface="Proxima Nova Semibold"/>
              <a:cs typeface="Proxima Nova Semibold"/>
              <a:sym typeface="Proxima Nova Semibold"/>
            </a:endParaRPr>
          </a:p>
          <a:p>
            <a:pPr marL="0" lvl="0" indent="0" algn="just" rtl="0">
              <a:lnSpc>
                <a:spcPct val="100000"/>
              </a:lnSpc>
              <a:spcBef>
                <a:spcPts val="1400"/>
              </a:spcBef>
              <a:spcAft>
                <a:spcPts val="0"/>
              </a:spcAft>
              <a:buSzPts val="1100"/>
              <a:buNone/>
            </a:pPr>
            <a:endParaRPr sz="1600">
              <a:solidFill>
                <a:srgbClr val="374151"/>
              </a:solidFill>
              <a:latin typeface="Proxima Nova Semibold"/>
              <a:ea typeface="Proxima Nova Semibold"/>
              <a:cs typeface="Proxima Nova Semibold"/>
              <a:sym typeface="Proxima Nova Semibold"/>
            </a:endParaRPr>
          </a:p>
          <a:p>
            <a:pPr marL="0" lvl="0" indent="0" algn="just" rtl="0">
              <a:lnSpc>
                <a:spcPct val="100000"/>
              </a:lnSpc>
              <a:spcBef>
                <a:spcPts val="1400"/>
              </a:spcBef>
              <a:spcAft>
                <a:spcPts val="0"/>
              </a:spcAft>
              <a:buSzPts val="1100"/>
              <a:buNone/>
            </a:pPr>
            <a:endParaRPr sz="1600">
              <a:solidFill>
                <a:srgbClr val="374151"/>
              </a:solidFill>
              <a:latin typeface="Proxima Nova Semibold"/>
              <a:ea typeface="Proxima Nova Semibold"/>
              <a:cs typeface="Proxima Nova Semibold"/>
              <a:sym typeface="Proxima Nova Semibold"/>
            </a:endParaRPr>
          </a:p>
          <a:p>
            <a:pPr marL="0" lvl="0" indent="0" algn="just" rtl="0">
              <a:lnSpc>
                <a:spcPct val="100000"/>
              </a:lnSpc>
              <a:spcBef>
                <a:spcPts val="1400"/>
              </a:spcBef>
              <a:spcAft>
                <a:spcPts val="400"/>
              </a:spcAft>
              <a:buSzPts val="4000"/>
              <a:buNone/>
            </a:pPr>
            <a:endParaRPr sz="1600">
              <a:solidFill>
                <a:srgbClr val="374151"/>
              </a:solidFill>
              <a:latin typeface="Proxima Nova Semibold"/>
              <a:ea typeface="Proxima Nova Semibold"/>
              <a:cs typeface="Proxima Nova Semibold"/>
              <a:sym typeface="Proxima Nova Semibold"/>
            </a:endParaRPr>
          </a:p>
        </p:txBody>
      </p:sp>
      <p:sp>
        <p:nvSpPr>
          <p:cNvPr id="221" name="Google Shape;221;g2654deb90ab_0_23"/>
          <p:cNvSpPr txBox="1"/>
          <p:nvPr/>
        </p:nvSpPr>
        <p:spPr>
          <a:xfrm>
            <a:off x="381000" y="321000"/>
            <a:ext cx="55830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i="0" u="none" strike="noStrike" cap="none">
                <a:solidFill>
                  <a:srgbClr val="323F4F"/>
                </a:solidFill>
                <a:latin typeface="Proxima Nova"/>
                <a:ea typeface="Proxima Nova"/>
                <a:cs typeface="Proxima Nova"/>
                <a:sym typeface="Proxima Nova"/>
              </a:rPr>
              <a:t>Why Cloud ? ( The Benefits )</a:t>
            </a:r>
            <a:endParaRPr sz="2400" b="1" i="0" u="none" strike="noStrike" cap="none">
              <a:solidFill>
                <a:srgbClr val="323F4F"/>
              </a:solidFill>
              <a:latin typeface="Proxima Nova"/>
              <a:ea typeface="Proxima Nova"/>
              <a:cs typeface="Proxima Nova"/>
              <a:sym typeface="Proxima Nova"/>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g2b7af6b8592_0_283"/>
          <p:cNvSpPr txBox="1"/>
          <p:nvPr/>
        </p:nvSpPr>
        <p:spPr>
          <a:xfrm>
            <a:off x="867750" y="2102925"/>
            <a:ext cx="7408500" cy="663600"/>
          </a:xfrm>
          <a:prstGeom prst="rect">
            <a:avLst/>
          </a:prstGeom>
          <a:solidFill>
            <a:srgbClr val="A64D79"/>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4000"/>
              <a:buFont typeface="Arial"/>
              <a:buNone/>
            </a:pPr>
            <a:r>
              <a:rPr lang="en" sz="4000">
                <a:solidFill>
                  <a:schemeClr val="lt1"/>
                </a:solidFill>
                <a:latin typeface="Proxima Nova"/>
                <a:ea typeface="Proxima Nova"/>
                <a:cs typeface="Proxima Nova"/>
                <a:sym typeface="Proxima Nova"/>
              </a:rPr>
              <a:t>Demo:Azure Storage Queue</a:t>
            </a:r>
            <a:endParaRPr sz="4000" b="0" i="0" u="none" strike="noStrike" cap="none">
              <a:solidFill>
                <a:schemeClr val="lt1"/>
              </a:solidFill>
              <a:latin typeface="Proxima Nova"/>
              <a:ea typeface="Proxima Nova"/>
              <a:cs typeface="Proxima Nova"/>
              <a:sym typeface="Proxima Nova"/>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g2b7af6b8592_0_278"/>
          <p:cNvSpPr txBox="1">
            <a:spLocks noGrp="1"/>
          </p:cNvSpPr>
          <p:nvPr>
            <p:ph type="title"/>
          </p:nvPr>
        </p:nvSpPr>
        <p:spPr>
          <a:xfrm>
            <a:off x="520350" y="963475"/>
            <a:ext cx="7569000" cy="34362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1000"/>
              </a:spcBef>
              <a:spcAft>
                <a:spcPts val="0"/>
              </a:spcAft>
              <a:buNone/>
            </a:pPr>
            <a:r>
              <a:rPr lang="en" sz="1500">
                <a:solidFill>
                  <a:schemeClr val="dk1"/>
                </a:solidFill>
                <a:latin typeface="Proxima Nova Semibold"/>
                <a:ea typeface="Proxima Nova Semibold"/>
                <a:cs typeface="Proxima Nova Semibold"/>
                <a:sym typeface="Proxima Nova Semibold"/>
              </a:rPr>
              <a:t>Navigate to your new storage account in the Azure portal.</a:t>
            </a:r>
            <a:endParaRPr sz="1500">
              <a:solidFill>
                <a:schemeClr val="dk1"/>
              </a:solidFill>
              <a:latin typeface="Proxima Nova Semibold"/>
              <a:ea typeface="Proxima Nova Semibold"/>
              <a:cs typeface="Proxima Nova Semibold"/>
              <a:sym typeface="Proxima Nova Semibold"/>
            </a:endParaRPr>
          </a:p>
          <a:p>
            <a:pPr marL="0" lvl="0" indent="0" algn="just" rtl="0">
              <a:lnSpc>
                <a:spcPct val="115000"/>
              </a:lnSpc>
              <a:spcBef>
                <a:spcPts val="1000"/>
              </a:spcBef>
              <a:spcAft>
                <a:spcPts val="0"/>
              </a:spcAft>
              <a:buNone/>
            </a:pPr>
            <a:r>
              <a:rPr lang="en" sz="1500">
                <a:solidFill>
                  <a:schemeClr val="dk1"/>
                </a:solidFill>
                <a:latin typeface="Proxima Nova Semibold"/>
                <a:ea typeface="Proxima Nova Semibold"/>
                <a:cs typeface="Proxima Nova Semibold"/>
                <a:sym typeface="Proxima Nova Semibold"/>
              </a:rPr>
              <a:t>On the Queue Storage section, select Queues.</a:t>
            </a:r>
            <a:endParaRPr sz="1500">
              <a:solidFill>
                <a:schemeClr val="dk1"/>
              </a:solidFill>
              <a:latin typeface="Proxima Nova Semibold"/>
              <a:ea typeface="Proxima Nova Semibold"/>
              <a:cs typeface="Proxima Nova Semibold"/>
              <a:sym typeface="Proxima Nova Semibold"/>
            </a:endParaRPr>
          </a:p>
          <a:p>
            <a:pPr marL="0" lvl="0" indent="0" algn="just" rtl="0">
              <a:lnSpc>
                <a:spcPct val="115000"/>
              </a:lnSpc>
              <a:spcBef>
                <a:spcPts val="1000"/>
              </a:spcBef>
              <a:spcAft>
                <a:spcPts val="0"/>
              </a:spcAft>
              <a:buNone/>
            </a:pPr>
            <a:endParaRPr sz="1500">
              <a:solidFill>
                <a:schemeClr val="dk1"/>
              </a:solidFill>
              <a:latin typeface="Proxima Nova Semibold"/>
              <a:ea typeface="Proxima Nova Semibold"/>
              <a:cs typeface="Proxima Nova Semibold"/>
              <a:sym typeface="Proxima Nova Semibold"/>
            </a:endParaRPr>
          </a:p>
          <a:p>
            <a:pPr marL="0" lvl="0" indent="0" algn="just" rtl="0">
              <a:lnSpc>
                <a:spcPct val="115000"/>
              </a:lnSpc>
              <a:spcBef>
                <a:spcPts val="1000"/>
              </a:spcBef>
              <a:spcAft>
                <a:spcPts val="0"/>
              </a:spcAft>
              <a:buNone/>
            </a:pPr>
            <a:endParaRPr sz="1500">
              <a:solidFill>
                <a:schemeClr val="dk1"/>
              </a:solidFill>
              <a:latin typeface="Proxima Nova Semibold"/>
              <a:ea typeface="Proxima Nova Semibold"/>
              <a:cs typeface="Proxima Nova Semibold"/>
              <a:sym typeface="Proxima Nova Semibold"/>
            </a:endParaRPr>
          </a:p>
          <a:p>
            <a:pPr marL="0" lvl="0" indent="0" algn="just" rtl="0">
              <a:lnSpc>
                <a:spcPct val="115000"/>
              </a:lnSpc>
              <a:spcBef>
                <a:spcPts val="1000"/>
              </a:spcBef>
              <a:spcAft>
                <a:spcPts val="0"/>
              </a:spcAft>
              <a:buNone/>
            </a:pPr>
            <a:endParaRPr sz="1500">
              <a:solidFill>
                <a:schemeClr val="dk1"/>
              </a:solidFill>
              <a:latin typeface="Proxima Nova Semibold"/>
              <a:ea typeface="Proxima Nova Semibold"/>
              <a:cs typeface="Proxima Nova Semibold"/>
              <a:sym typeface="Proxima Nova Semibold"/>
            </a:endParaRPr>
          </a:p>
          <a:p>
            <a:pPr marL="0" lvl="0" indent="0" algn="just" rtl="0">
              <a:lnSpc>
                <a:spcPct val="115000"/>
              </a:lnSpc>
              <a:spcBef>
                <a:spcPts val="1000"/>
              </a:spcBef>
              <a:spcAft>
                <a:spcPts val="0"/>
              </a:spcAft>
              <a:buNone/>
            </a:pPr>
            <a:endParaRPr sz="1500">
              <a:solidFill>
                <a:schemeClr val="dk1"/>
              </a:solidFill>
              <a:latin typeface="Proxima Nova Semibold"/>
              <a:ea typeface="Proxima Nova Semibold"/>
              <a:cs typeface="Proxima Nova Semibold"/>
              <a:sym typeface="Proxima Nova Semibold"/>
            </a:endParaRPr>
          </a:p>
          <a:p>
            <a:pPr marL="0" lvl="0" indent="0" algn="just" rtl="0">
              <a:lnSpc>
                <a:spcPct val="115000"/>
              </a:lnSpc>
              <a:spcBef>
                <a:spcPts val="1000"/>
              </a:spcBef>
              <a:spcAft>
                <a:spcPts val="0"/>
              </a:spcAft>
              <a:buNone/>
            </a:pPr>
            <a:endParaRPr sz="1500">
              <a:solidFill>
                <a:schemeClr val="dk1"/>
              </a:solidFill>
              <a:latin typeface="Proxima Nova Semibold"/>
              <a:ea typeface="Proxima Nova Semibold"/>
              <a:cs typeface="Proxima Nova Semibold"/>
              <a:sym typeface="Proxima Nova Semibold"/>
            </a:endParaRPr>
          </a:p>
          <a:p>
            <a:pPr marL="0" lvl="0" indent="0" algn="just" rtl="0">
              <a:lnSpc>
                <a:spcPct val="115000"/>
              </a:lnSpc>
              <a:spcBef>
                <a:spcPts val="1000"/>
              </a:spcBef>
              <a:spcAft>
                <a:spcPts val="0"/>
              </a:spcAft>
              <a:buNone/>
            </a:pPr>
            <a:endParaRPr sz="1500">
              <a:solidFill>
                <a:schemeClr val="dk1"/>
              </a:solidFill>
              <a:latin typeface="Proxima Nova Semibold"/>
              <a:ea typeface="Proxima Nova Semibold"/>
              <a:cs typeface="Proxima Nova Semibold"/>
              <a:sym typeface="Proxima Nova Semibold"/>
            </a:endParaRPr>
          </a:p>
          <a:p>
            <a:pPr marL="0" lvl="0" indent="0" algn="just" rtl="0">
              <a:lnSpc>
                <a:spcPct val="115000"/>
              </a:lnSpc>
              <a:spcBef>
                <a:spcPts val="1000"/>
              </a:spcBef>
              <a:spcAft>
                <a:spcPts val="0"/>
              </a:spcAft>
              <a:buNone/>
            </a:pPr>
            <a:r>
              <a:rPr lang="en" sz="1500">
                <a:solidFill>
                  <a:schemeClr val="dk1"/>
                </a:solidFill>
                <a:latin typeface="Proxima Nova Semibold"/>
                <a:ea typeface="Proxima Nova Semibold"/>
                <a:cs typeface="Proxima Nova Semibold"/>
                <a:sym typeface="Proxima Nova Semibold"/>
              </a:rPr>
              <a:t>Type a name for your new queue. The queue name must be lowercase, must start with a letter or number, and can include only letters, numbers, and the dash (-) character. </a:t>
            </a:r>
            <a:endParaRPr sz="1500">
              <a:solidFill>
                <a:schemeClr val="dk1"/>
              </a:solidFill>
              <a:latin typeface="Proxima Nova Semibold"/>
              <a:ea typeface="Proxima Nova Semibold"/>
              <a:cs typeface="Proxima Nova Semibold"/>
              <a:sym typeface="Proxima Nova Semibold"/>
            </a:endParaRPr>
          </a:p>
          <a:p>
            <a:pPr marL="0" lvl="0" indent="0" algn="just" rtl="0">
              <a:lnSpc>
                <a:spcPct val="115000"/>
              </a:lnSpc>
              <a:spcBef>
                <a:spcPts val="1000"/>
              </a:spcBef>
              <a:spcAft>
                <a:spcPts val="0"/>
              </a:spcAft>
              <a:buNone/>
            </a:pPr>
            <a:endParaRPr sz="1500">
              <a:solidFill>
                <a:schemeClr val="dk1"/>
              </a:solidFill>
              <a:latin typeface="Proxima Nova Semibold"/>
              <a:ea typeface="Proxima Nova Semibold"/>
              <a:cs typeface="Proxima Nova Semibold"/>
              <a:sym typeface="Proxima Nova Semibold"/>
            </a:endParaRPr>
          </a:p>
          <a:p>
            <a:pPr marL="0" lvl="0" indent="0" algn="just" rtl="0">
              <a:spcBef>
                <a:spcPts val="1000"/>
              </a:spcBef>
              <a:spcAft>
                <a:spcPts val="0"/>
              </a:spcAft>
              <a:buNone/>
            </a:pPr>
            <a:endParaRPr sz="1500">
              <a:solidFill>
                <a:schemeClr val="dk1"/>
              </a:solidFill>
              <a:latin typeface="Proxima Nova Semibold"/>
              <a:ea typeface="Proxima Nova Semibold"/>
              <a:cs typeface="Proxima Nova Semibold"/>
              <a:sym typeface="Proxima Nova Semibold"/>
            </a:endParaRPr>
          </a:p>
          <a:p>
            <a:pPr marL="0" lvl="0" indent="457200" algn="just" rtl="0">
              <a:spcBef>
                <a:spcPts val="1000"/>
              </a:spcBef>
              <a:spcAft>
                <a:spcPts val="0"/>
              </a:spcAft>
              <a:buNone/>
            </a:pPr>
            <a:endParaRPr sz="1500">
              <a:solidFill>
                <a:schemeClr val="dk1"/>
              </a:solidFill>
              <a:latin typeface="Proxima Nova Semibold"/>
              <a:ea typeface="Proxima Nova Semibold"/>
              <a:cs typeface="Proxima Nova Semibold"/>
              <a:sym typeface="Proxima Nova Semibold"/>
            </a:endParaRPr>
          </a:p>
          <a:p>
            <a:pPr marL="0" lvl="0" indent="0" algn="just" rtl="0">
              <a:spcBef>
                <a:spcPts val="1000"/>
              </a:spcBef>
              <a:spcAft>
                <a:spcPts val="0"/>
              </a:spcAft>
              <a:buNone/>
            </a:pPr>
            <a:endParaRPr sz="1500">
              <a:solidFill>
                <a:schemeClr val="dk1"/>
              </a:solidFill>
              <a:latin typeface="Proxima Nova Semibold"/>
              <a:ea typeface="Proxima Nova Semibold"/>
              <a:cs typeface="Proxima Nova Semibold"/>
              <a:sym typeface="Proxima Nova Semibold"/>
            </a:endParaRPr>
          </a:p>
          <a:p>
            <a:pPr marL="0" lvl="0" indent="0" algn="just" rtl="0">
              <a:spcBef>
                <a:spcPts val="1000"/>
              </a:spcBef>
              <a:spcAft>
                <a:spcPts val="0"/>
              </a:spcAft>
              <a:buNone/>
            </a:pPr>
            <a:endParaRPr sz="1500">
              <a:solidFill>
                <a:schemeClr val="dk1"/>
              </a:solidFill>
              <a:latin typeface="Proxima Nova Semibold"/>
              <a:ea typeface="Proxima Nova Semibold"/>
              <a:cs typeface="Proxima Nova Semibold"/>
              <a:sym typeface="Proxima Nova Semibold"/>
            </a:endParaRPr>
          </a:p>
          <a:p>
            <a:pPr marL="0" lvl="0" indent="0" algn="just" rtl="0">
              <a:spcBef>
                <a:spcPts val="1000"/>
              </a:spcBef>
              <a:spcAft>
                <a:spcPts val="0"/>
              </a:spcAft>
              <a:buNone/>
            </a:pPr>
            <a:endParaRPr sz="15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000"/>
              </a:spcBef>
              <a:spcAft>
                <a:spcPts val="0"/>
              </a:spcAft>
              <a:buNone/>
            </a:pPr>
            <a:endParaRPr sz="1500">
              <a:solidFill>
                <a:schemeClr val="dk1"/>
              </a:solidFill>
              <a:latin typeface="Proxima Nova Semibold"/>
              <a:ea typeface="Proxima Nova Semibold"/>
              <a:cs typeface="Proxima Nova Semibold"/>
              <a:sym typeface="Proxima Nova Semibold"/>
            </a:endParaRPr>
          </a:p>
        </p:txBody>
      </p:sp>
      <p:sp>
        <p:nvSpPr>
          <p:cNvPr id="1011" name="Google Shape;1011;g2b7af6b8592_0_278"/>
          <p:cNvSpPr txBox="1"/>
          <p:nvPr/>
        </p:nvSpPr>
        <p:spPr>
          <a:xfrm>
            <a:off x="381000" y="321000"/>
            <a:ext cx="73254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Demo : Creating Azure Queue</a:t>
            </a:r>
            <a:endParaRPr sz="2400" b="1" i="0" u="none" strike="noStrike" cap="none">
              <a:solidFill>
                <a:srgbClr val="323F4F"/>
              </a:solidFill>
              <a:latin typeface="Proxima Nova"/>
              <a:ea typeface="Proxima Nova"/>
              <a:cs typeface="Proxima Nova"/>
              <a:sym typeface="Proxima Nova"/>
            </a:endParaRPr>
          </a:p>
        </p:txBody>
      </p:sp>
      <p:pic>
        <p:nvPicPr>
          <p:cNvPr id="1012" name="Google Shape;1012;g2b7af6b8592_0_278"/>
          <p:cNvPicPr preferRelativeResize="0"/>
          <p:nvPr/>
        </p:nvPicPr>
        <p:blipFill>
          <a:blip r:embed="rId3">
            <a:alphaModFix/>
          </a:blip>
          <a:stretch>
            <a:fillRect/>
          </a:stretch>
        </p:blipFill>
        <p:spPr>
          <a:xfrm>
            <a:off x="579750" y="1746700"/>
            <a:ext cx="7450201" cy="2203425"/>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g2b7af6b8592_0_294"/>
          <p:cNvSpPr txBox="1">
            <a:spLocks noGrp="1"/>
          </p:cNvSpPr>
          <p:nvPr>
            <p:ph type="title"/>
          </p:nvPr>
        </p:nvSpPr>
        <p:spPr>
          <a:xfrm>
            <a:off x="549800" y="1100900"/>
            <a:ext cx="7667100" cy="3436200"/>
          </a:xfrm>
          <a:prstGeom prst="rect">
            <a:avLst/>
          </a:prstGeom>
          <a:noFill/>
          <a:ln>
            <a:noFill/>
          </a:ln>
        </p:spPr>
        <p:txBody>
          <a:bodyPr spcFirstLastPara="1" wrap="square" lIns="0" tIns="0" rIns="0" bIns="0" anchor="t" anchorCtr="0">
            <a:noAutofit/>
          </a:bodyPr>
          <a:lstStyle/>
          <a:p>
            <a:pPr marL="457200" lvl="0" indent="-323850" algn="just" rtl="0">
              <a:spcBef>
                <a:spcPts val="1000"/>
              </a:spcBef>
              <a:spcAft>
                <a:spcPts val="0"/>
              </a:spcAft>
              <a:buClr>
                <a:schemeClr val="dk1"/>
              </a:buClr>
              <a:buSzPts val="1500"/>
              <a:buFont typeface="Proxima Nova Semibold"/>
              <a:buChar char="➔"/>
            </a:pPr>
            <a:r>
              <a:rPr lang="en" sz="1500">
                <a:solidFill>
                  <a:schemeClr val="dk1"/>
                </a:solidFill>
                <a:latin typeface="Proxima Nova Semibold"/>
                <a:ea typeface="Proxima Nova Semibold"/>
                <a:cs typeface="Proxima Nova Semibold"/>
                <a:sym typeface="Proxima Nova Semibold"/>
              </a:rPr>
              <a:t>Select the new queue from the list of queues in the storage account.</a:t>
            </a:r>
            <a:endParaRPr sz="1500">
              <a:solidFill>
                <a:schemeClr val="dk1"/>
              </a:solidFill>
              <a:latin typeface="Proxima Nova Semibold"/>
              <a:ea typeface="Proxima Nova Semibold"/>
              <a:cs typeface="Proxima Nova Semibold"/>
              <a:sym typeface="Proxima Nova Semibold"/>
            </a:endParaRPr>
          </a:p>
          <a:p>
            <a:pPr marL="457200" lvl="0" indent="-323850" algn="just" rtl="0">
              <a:spcBef>
                <a:spcPts val="1000"/>
              </a:spcBef>
              <a:spcAft>
                <a:spcPts val="0"/>
              </a:spcAft>
              <a:buClr>
                <a:schemeClr val="dk1"/>
              </a:buClr>
              <a:buSzPts val="1500"/>
              <a:buFont typeface="Proxima Nova Semibold"/>
              <a:buChar char="➔"/>
            </a:pPr>
            <a:r>
              <a:rPr lang="en" sz="1500">
                <a:solidFill>
                  <a:schemeClr val="dk1"/>
                </a:solidFill>
                <a:latin typeface="Proxima Nova Semibold"/>
                <a:ea typeface="Proxima Nova Semibold"/>
                <a:cs typeface="Proxima Nova Semibold"/>
                <a:sym typeface="Proxima Nova Semibold"/>
              </a:rPr>
              <a:t>Select the + Add message button to add a message to the queue. Enter a message in the Message text field.</a:t>
            </a:r>
            <a:endParaRPr sz="1500">
              <a:solidFill>
                <a:schemeClr val="dk1"/>
              </a:solidFill>
              <a:latin typeface="Proxima Nova Semibold"/>
              <a:ea typeface="Proxima Nova Semibold"/>
              <a:cs typeface="Proxima Nova Semibold"/>
              <a:sym typeface="Proxima Nova Semibold"/>
            </a:endParaRPr>
          </a:p>
          <a:p>
            <a:pPr marL="457200" lvl="0" indent="-323850" algn="just" rtl="0">
              <a:spcBef>
                <a:spcPts val="1000"/>
              </a:spcBef>
              <a:spcAft>
                <a:spcPts val="0"/>
              </a:spcAft>
              <a:buClr>
                <a:schemeClr val="dk1"/>
              </a:buClr>
              <a:buSzPts val="1500"/>
              <a:buFont typeface="Proxima Nova Semibold"/>
              <a:buChar char="➔"/>
            </a:pPr>
            <a:r>
              <a:rPr lang="en" sz="1500">
                <a:solidFill>
                  <a:schemeClr val="dk1"/>
                </a:solidFill>
                <a:latin typeface="Proxima Nova Semibold"/>
                <a:ea typeface="Proxima Nova Semibold"/>
                <a:cs typeface="Proxima Nova Semibold"/>
                <a:sym typeface="Proxima Nova Semibold"/>
              </a:rPr>
              <a:t>Specify when the message expires. Valid values that can be entered in the Expires in field are between 1 second and 7 days. Select Message never expires to indicate a message that will remain in the queue until it is explicitly removed.</a:t>
            </a:r>
            <a:endParaRPr sz="1500">
              <a:solidFill>
                <a:schemeClr val="dk1"/>
              </a:solidFill>
              <a:latin typeface="Proxima Nova Semibold"/>
              <a:ea typeface="Proxima Nova Semibold"/>
              <a:cs typeface="Proxima Nova Semibold"/>
              <a:sym typeface="Proxima Nova Semibold"/>
            </a:endParaRPr>
          </a:p>
          <a:p>
            <a:pPr marL="457200" lvl="0" indent="-323850" algn="just" rtl="0">
              <a:spcBef>
                <a:spcPts val="1000"/>
              </a:spcBef>
              <a:spcAft>
                <a:spcPts val="0"/>
              </a:spcAft>
              <a:buClr>
                <a:schemeClr val="dk1"/>
              </a:buClr>
              <a:buSzPts val="1500"/>
              <a:buFont typeface="Proxima Nova Semibold"/>
              <a:buChar char="➔"/>
            </a:pPr>
            <a:r>
              <a:rPr lang="en" sz="1500">
                <a:solidFill>
                  <a:schemeClr val="dk1"/>
                </a:solidFill>
                <a:latin typeface="Proxima Nova Semibold"/>
                <a:ea typeface="Proxima Nova Semibold"/>
                <a:cs typeface="Proxima Nova Semibold"/>
                <a:sym typeface="Proxima Nova Semibold"/>
              </a:rPr>
              <a:t>Indicate whether to encode the message as Base64. Encoding binary data is recommended.</a:t>
            </a:r>
            <a:endParaRPr sz="1500">
              <a:solidFill>
                <a:schemeClr val="dk1"/>
              </a:solidFill>
              <a:latin typeface="Proxima Nova Semibold"/>
              <a:ea typeface="Proxima Nova Semibold"/>
              <a:cs typeface="Proxima Nova Semibold"/>
              <a:sym typeface="Proxima Nova Semibold"/>
            </a:endParaRPr>
          </a:p>
          <a:p>
            <a:pPr marL="457200" lvl="0" indent="-323850" algn="just" rtl="0">
              <a:spcBef>
                <a:spcPts val="1000"/>
              </a:spcBef>
              <a:spcAft>
                <a:spcPts val="0"/>
              </a:spcAft>
              <a:buClr>
                <a:schemeClr val="dk1"/>
              </a:buClr>
              <a:buSzPts val="1500"/>
              <a:buFont typeface="Proxima Nova Semibold"/>
              <a:buChar char="➔"/>
            </a:pPr>
            <a:r>
              <a:rPr lang="en" sz="1500">
                <a:solidFill>
                  <a:schemeClr val="dk1"/>
                </a:solidFill>
                <a:latin typeface="Proxima Nova Semibold"/>
                <a:ea typeface="Proxima Nova Semibold"/>
                <a:cs typeface="Proxima Nova Semibold"/>
                <a:sym typeface="Proxima Nova Semibold"/>
              </a:rPr>
              <a:t>Select the OK button to add the message.</a:t>
            </a:r>
            <a:endParaRPr sz="15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0"/>
              </a:spcBef>
              <a:spcAft>
                <a:spcPts val="0"/>
              </a:spcAft>
              <a:buNone/>
            </a:pPr>
            <a:endParaRPr sz="1500">
              <a:solidFill>
                <a:schemeClr val="dk1"/>
              </a:solidFill>
              <a:latin typeface="Proxima Nova Semibold"/>
              <a:ea typeface="Proxima Nova Semibold"/>
              <a:cs typeface="Proxima Nova Semibold"/>
              <a:sym typeface="Proxima Nova Semibold"/>
            </a:endParaRPr>
          </a:p>
        </p:txBody>
      </p:sp>
      <p:sp>
        <p:nvSpPr>
          <p:cNvPr id="1018" name="Google Shape;1018;g2b7af6b8592_0_294"/>
          <p:cNvSpPr txBox="1"/>
          <p:nvPr/>
        </p:nvSpPr>
        <p:spPr>
          <a:xfrm>
            <a:off x="381000" y="321000"/>
            <a:ext cx="73254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Azure Queue : Adding a message</a:t>
            </a:r>
            <a:endParaRPr sz="2400" b="1" i="0" u="none" strike="noStrike" cap="none">
              <a:solidFill>
                <a:srgbClr val="323F4F"/>
              </a:solidFill>
              <a:latin typeface="Proxima Nova"/>
              <a:ea typeface="Proxima Nova"/>
              <a:cs typeface="Proxima Nova"/>
              <a:sym typeface="Proxima Nova"/>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Google Shape;1023;g2b7af6b8592_0_301"/>
          <p:cNvSpPr txBox="1">
            <a:spLocks noGrp="1"/>
          </p:cNvSpPr>
          <p:nvPr>
            <p:ph type="title"/>
          </p:nvPr>
        </p:nvSpPr>
        <p:spPr>
          <a:xfrm>
            <a:off x="549800" y="1100900"/>
            <a:ext cx="7667100" cy="3436200"/>
          </a:xfrm>
          <a:prstGeom prst="rect">
            <a:avLst/>
          </a:prstGeom>
          <a:noFill/>
          <a:ln>
            <a:noFill/>
          </a:ln>
        </p:spPr>
        <p:txBody>
          <a:bodyPr spcFirstLastPara="1" wrap="square" lIns="0" tIns="0" rIns="0" bIns="0" anchor="t" anchorCtr="0">
            <a:noAutofit/>
          </a:bodyPr>
          <a:lstStyle/>
          <a:p>
            <a:pPr marL="0" lvl="0" indent="0" algn="just" rtl="0">
              <a:lnSpc>
                <a:spcPct val="100000"/>
              </a:lnSpc>
              <a:spcBef>
                <a:spcPts val="0"/>
              </a:spcBef>
              <a:spcAft>
                <a:spcPts val="0"/>
              </a:spcAft>
              <a:buNone/>
            </a:pPr>
            <a:r>
              <a:rPr lang="en" sz="1500">
                <a:solidFill>
                  <a:schemeClr val="dk1"/>
                </a:solidFill>
                <a:latin typeface="Proxima Nova Semibold"/>
                <a:ea typeface="Proxima Nova Semibold"/>
                <a:cs typeface="Proxima Nova Semibold"/>
                <a:sym typeface="Proxima Nova Semibold"/>
              </a:rPr>
              <a:t>Sample Screen :</a:t>
            </a:r>
            <a:endParaRPr sz="1500">
              <a:solidFill>
                <a:schemeClr val="dk1"/>
              </a:solidFill>
              <a:latin typeface="Proxima Nova Semibold"/>
              <a:ea typeface="Proxima Nova Semibold"/>
              <a:cs typeface="Proxima Nova Semibold"/>
              <a:sym typeface="Proxima Nova Semibold"/>
            </a:endParaRPr>
          </a:p>
        </p:txBody>
      </p:sp>
      <p:sp>
        <p:nvSpPr>
          <p:cNvPr id="1024" name="Google Shape;1024;g2b7af6b8592_0_301"/>
          <p:cNvSpPr txBox="1"/>
          <p:nvPr/>
        </p:nvSpPr>
        <p:spPr>
          <a:xfrm>
            <a:off x="381000" y="321000"/>
            <a:ext cx="73254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Azure Queue : Adding a message</a:t>
            </a:r>
            <a:endParaRPr sz="2400" b="1" i="0" u="none" strike="noStrike" cap="none">
              <a:solidFill>
                <a:srgbClr val="323F4F"/>
              </a:solidFill>
              <a:latin typeface="Proxima Nova"/>
              <a:ea typeface="Proxima Nova"/>
              <a:cs typeface="Proxima Nova"/>
              <a:sym typeface="Proxima Nova"/>
            </a:endParaRPr>
          </a:p>
        </p:txBody>
      </p:sp>
      <p:pic>
        <p:nvPicPr>
          <p:cNvPr id="1025" name="Google Shape;1025;g2b7af6b8592_0_301"/>
          <p:cNvPicPr preferRelativeResize="0"/>
          <p:nvPr/>
        </p:nvPicPr>
        <p:blipFill>
          <a:blip r:embed="rId3">
            <a:alphaModFix/>
          </a:blip>
          <a:stretch>
            <a:fillRect/>
          </a:stretch>
        </p:blipFill>
        <p:spPr>
          <a:xfrm>
            <a:off x="1680675" y="1421261"/>
            <a:ext cx="5898099" cy="3265038"/>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g2b7af6b8592_0_307"/>
          <p:cNvSpPr txBox="1">
            <a:spLocks noGrp="1"/>
          </p:cNvSpPr>
          <p:nvPr>
            <p:ph type="title"/>
          </p:nvPr>
        </p:nvSpPr>
        <p:spPr>
          <a:xfrm>
            <a:off x="569425" y="1012550"/>
            <a:ext cx="7932300" cy="3436200"/>
          </a:xfrm>
          <a:prstGeom prst="rect">
            <a:avLst/>
          </a:prstGeom>
          <a:noFill/>
          <a:ln>
            <a:noFill/>
          </a:ln>
        </p:spPr>
        <p:txBody>
          <a:bodyPr spcFirstLastPara="1" wrap="square" lIns="0" tIns="0" rIns="0" bIns="0" anchor="t" anchorCtr="0">
            <a:noAutofit/>
          </a:bodyPr>
          <a:lstStyle/>
          <a:p>
            <a:pPr marL="0" lvl="0" indent="0" algn="just" rtl="0">
              <a:lnSpc>
                <a:spcPct val="100000"/>
              </a:lnSpc>
              <a:spcBef>
                <a:spcPts val="0"/>
              </a:spcBef>
              <a:spcAft>
                <a:spcPts val="0"/>
              </a:spcAft>
              <a:buNone/>
            </a:pPr>
            <a:r>
              <a:rPr lang="en" sz="1500">
                <a:solidFill>
                  <a:schemeClr val="dk1"/>
                </a:solidFill>
                <a:latin typeface="Proxima Nova Semibold"/>
                <a:ea typeface="Proxima Nova Semibold"/>
                <a:cs typeface="Proxima Nova Semibold"/>
                <a:sym typeface="Proxima Nova Semibold"/>
              </a:rPr>
              <a:t>After you add a message, the Azure portal displays a list of all of the messages in the queue. You can view the message ID, the contents of the message, the message insertion time, and the message expiration time. You can also see how many times this message has been dequeued.</a:t>
            </a:r>
            <a:endParaRPr sz="1500">
              <a:solidFill>
                <a:schemeClr val="dk1"/>
              </a:solidFill>
              <a:latin typeface="Proxima Nova Semibold"/>
              <a:ea typeface="Proxima Nova Semibold"/>
              <a:cs typeface="Proxima Nova Semibold"/>
              <a:sym typeface="Proxima Nova Semibold"/>
            </a:endParaRPr>
          </a:p>
        </p:txBody>
      </p:sp>
      <p:sp>
        <p:nvSpPr>
          <p:cNvPr id="1031" name="Google Shape;1031;g2b7af6b8592_0_307"/>
          <p:cNvSpPr txBox="1"/>
          <p:nvPr/>
        </p:nvSpPr>
        <p:spPr>
          <a:xfrm>
            <a:off x="381000" y="321000"/>
            <a:ext cx="73254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Azure Queue : View message properties</a:t>
            </a:r>
            <a:endParaRPr sz="2400" b="1" i="0" u="none" strike="noStrike" cap="none">
              <a:solidFill>
                <a:srgbClr val="323F4F"/>
              </a:solidFill>
              <a:latin typeface="Proxima Nova"/>
              <a:ea typeface="Proxima Nova"/>
              <a:cs typeface="Proxima Nova"/>
              <a:sym typeface="Proxima Nova"/>
            </a:endParaRPr>
          </a:p>
        </p:txBody>
      </p:sp>
      <p:pic>
        <p:nvPicPr>
          <p:cNvPr id="1032" name="Google Shape;1032;g2b7af6b8592_0_307"/>
          <p:cNvPicPr preferRelativeResize="0"/>
          <p:nvPr/>
        </p:nvPicPr>
        <p:blipFill>
          <a:blip r:embed="rId3">
            <a:alphaModFix/>
          </a:blip>
          <a:stretch>
            <a:fillRect/>
          </a:stretch>
        </p:blipFill>
        <p:spPr>
          <a:xfrm>
            <a:off x="533400" y="2197129"/>
            <a:ext cx="7932300" cy="1764772"/>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036"/>
        <p:cNvGrpSpPr/>
        <p:nvPr/>
      </p:nvGrpSpPr>
      <p:grpSpPr>
        <a:xfrm>
          <a:off x="0" y="0"/>
          <a:ext cx="0" cy="0"/>
          <a:chOff x="0" y="0"/>
          <a:chExt cx="0" cy="0"/>
        </a:xfrm>
      </p:grpSpPr>
      <p:sp>
        <p:nvSpPr>
          <p:cNvPr id="1037" name="Google Shape;1037;g2b7af6b8592_0_316"/>
          <p:cNvSpPr txBox="1">
            <a:spLocks noGrp="1"/>
          </p:cNvSpPr>
          <p:nvPr>
            <p:ph type="title"/>
          </p:nvPr>
        </p:nvSpPr>
        <p:spPr>
          <a:xfrm>
            <a:off x="569425" y="1012550"/>
            <a:ext cx="7932300" cy="3436200"/>
          </a:xfrm>
          <a:prstGeom prst="rect">
            <a:avLst/>
          </a:prstGeom>
          <a:noFill/>
          <a:ln>
            <a:noFill/>
          </a:ln>
        </p:spPr>
        <p:txBody>
          <a:bodyPr spcFirstLastPara="1" wrap="square" lIns="0" tIns="0" rIns="0" bIns="0" anchor="t" anchorCtr="0">
            <a:noAutofit/>
          </a:bodyPr>
          <a:lstStyle/>
          <a:p>
            <a:pPr marL="0" lvl="0" indent="0" algn="just" rtl="0">
              <a:spcBef>
                <a:spcPts val="0"/>
              </a:spcBef>
              <a:spcAft>
                <a:spcPts val="0"/>
              </a:spcAft>
              <a:buNone/>
            </a:pPr>
            <a:r>
              <a:rPr lang="en" sz="1500">
                <a:solidFill>
                  <a:schemeClr val="dk1"/>
                </a:solidFill>
                <a:latin typeface="Proxima Nova Semibold"/>
                <a:ea typeface="Proxima Nova Semibold"/>
                <a:cs typeface="Proxima Nova Semibold"/>
                <a:sym typeface="Proxima Nova Semibold"/>
              </a:rPr>
              <a:t>You can dequeue a message from the front of the queue from the Azure portal. When you dequeue a message, the message is deleted.</a:t>
            </a:r>
            <a:endParaRPr sz="1500">
              <a:solidFill>
                <a:schemeClr val="dk1"/>
              </a:solidFill>
              <a:latin typeface="Proxima Nova Semibold"/>
              <a:ea typeface="Proxima Nova Semibold"/>
              <a:cs typeface="Proxima Nova Semibold"/>
              <a:sym typeface="Proxima Nova Semibold"/>
            </a:endParaRPr>
          </a:p>
          <a:p>
            <a:pPr marL="0" lvl="0" indent="0" algn="just" rtl="0">
              <a:spcBef>
                <a:spcPts val="0"/>
              </a:spcBef>
              <a:spcAft>
                <a:spcPts val="0"/>
              </a:spcAft>
              <a:buNone/>
            </a:pPr>
            <a:endParaRPr sz="1500">
              <a:solidFill>
                <a:schemeClr val="dk1"/>
              </a:solidFill>
              <a:latin typeface="Proxima Nova Semibold"/>
              <a:ea typeface="Proxima Nova Semibold"/>
              <a:cs typeface="Proxima Nova Semibold"/>
              <a:sym typeface="Proxima Nova Semibold"/>
            </a:endParaRPr>
          </a:p>
          <a:p>
            <a:pPr marL="0" lvl="0" indent="0" algn="just" rtl="0">
              <a:spcBef>
                <a:spcPts val="0"/>
              </a:spcBef>
              <a:spcAft>
                <a:spcPts val="0"/>
              </a:spcAft>
              <a:buNone/>
            </a:pPr>
            <a:r>
              <a:rPr lang="en" sz="1500">
                <a:solidFill>
                  <a:schemeClr val="dk1"/>
                </a:solidFill>
                <a:latin typeface="Proxima Nova Semibold"/>
                <a:ea typeface="Proxima Nova Semibold"/>
                <a:cs typeface="Proxima Nova Semibold"/>
                <a:sym typeface="Proxima Nova Semibold"/>
              </a:rPr>
              <a:t>Dequeuing always removes the oldest message in the queue.</a:t>
            </a:r>
            <a:endParaRPr sz="1500">
              <a:solidFill>
                <a:schemeClr val="dk1"/>
              </a:solidFill>
              <a:latin typeface="Proxima Nova Semibold"/>
              <a:ea typeface="Proxima Nova Semibold"/>
              <a:cs typeface="Proxima Nova Semibold"/>
              <a:sym typeface="Proxima Nova Semibold"/>
            </a:endParaRPr>
          </a:p>
          <a:p>
            <a:pPr marL="0" lvl="0" indent="0" algn="just" rtl="0">
              <a:spcBef>
                <a:spcPts val="0"/>
              </a:spcBef>
              <a:spcAft>
                <a:spcPts val="0"/>
              </a:spcAft>
              <a:buClr>
                <a:schemeClr val="dk1"/>
              </a:buClr>
              <a:buSzPts val="1100"/>
              <a:buFont typeface="Arial"/>
              <a:buNone/>
            </a:pPr>
            <a:endParaRPr sz="1500">
              <a:solidFill>
                <a:schemeClr val="dk1"/>
              </a:solidFill>
              <a:latin typeface="Proxima Nova Semibold"/>
              <a:ea typeface="Proxima Nova Semibold"/>
              <a:cs typeface="Proxima Nova Semibold"/>
              <a:sym typeface="Proxima Nova Semibold"/>
            </a:endParaRPr>
          </a:p>
        </p:txBody>
      </p:sp>
      <p:sp>
        <p:nvSpPr>
          <p:cNvPr id="1038" name="Google Shape;1038;g2b7af6b8592_0_316"/>
          <p:cNvSpPr txBox="1"/>
          <p:nvPr/>
        </p:nvSpPr>
        <p:spPr>
          <a:xfrm>
            <a:off x="381000" y="321000"/>
            <a:ext cx="73254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Azure Queue : Dequeue a message</a:t>
            </a:r>
            <a:endParaRPr sz="2400" b="1" i="0" u="none" strike="noStrike" cap="none">
              <a:solidFill>
                <a:srgbClr val="323F4F"/>
              </a:solidFill>
              <a:latin typeface="Proxima Nova"/>
              <a:ea typeface="Proxima Nova"/>
              <a:cs typeface="Proxima Nova"/>
              <a:sym typeface="Proxima Nova"/>
            </a:endParaRPr>
          </a:p>
        </p:txBody>
      </p:sp>
      <p:pic>
        <p:nvPicPr>
          <p:cNvPr id="1039" name="Google Shape;1039;g2b7af6b8592_0_316"/>
          <p:cNvPicPr preferRelativeResize="0"/>
          <p:nvPr/>
        </p:nvPicPr>
        <p:blipFill>
          <a:blip r:embed="rId3">
            <a:alphaModFix/>
          </a:blip>
          <a:stretch>
            <a:fillRect/>
          </a:stretch>
        </p:blipFill>
        <p:spPr>
          <a:xfrm>
            <a:off x="250413" y="2230700"/>
            <a:ext cx="8570325" cy="1920325"/>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g2b7af6b8592_0_325"/>
          <p:cNvSpPr txBox="1"/>
          <p:nvPr/>
        </p:nvSpPr>
        <p:spPr>
          <a:xfrm>
            <a:off x="867750" y="2102925"/>
            <a:ext cx="7408500" cy="663600"/>
          </a:xfrm>
          <a:prstGeom prst="rect">
            <a:avLst/>
          </a:prstGeom>
          <a:solidFill>
            <a:srgbClr val="A64D79"/>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4000"/>
              <a:buFont typeface="Arial"/>
              <a:buNone/>
            </a:pPr>
            <a:r>
              <a:rPr lang="en" sz="4000">
                <a:solidFill>
                  <a:schemeClr val="lt1"/>
                </a:solidFill>
                <a:latin typeface="Proxima Nova"/>
                <a:ea typeface="Proxima Nova"/>
                <a:cs typeface="Proxima Nova"/>
                <a:sym typeface="Proxima Nova"/>
              </a:rPr>
              <a:t>Azure API Gateway</a:t>
            </a:r>
            <a:endParaRPr sz="4000" b="0" i="0" u="none" strike="noStrike" cap="none">
              <a:solidFill>
                <a:schemeClr val="lt1"/>
              </a:solidFill>
              <a:latin typeface="Proxima Nova"/>
              <a:ea typeface="Proxima Nova"/>
              <a:cs typeface="Proxima Nova"/>
              <a:sym typeface="Proxima Nova"/>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g2b7af6b8592_0_336"/>
          <p:cNvSpPr txBox="1">
            <a:spLocks noGrp="1"/>
          </p:cNvSpPr>
          <p:nvPr>
            <p:ph type="title"/>
          </p:nvPr>
        </p:nvSpPr>
        <p:spPr>
          <a:xfrm>
            <a:off x="569425" y="1012550"/>
            <a:ext cx="7775100" cy="3436200"/>
          </a:xfrm>
          <a:prstGeom prst="rect">
            <a:avLst/>
          </a:prstGeom>
          <a:noFill/>
          <a:ln>
            <a:noFill/>
          </a:ln>
        </p:spPr>
        <p:txBody>
          <a:bodyPr spcFirstLastPara="1" wrap="square" lIns="0" tIns="0" rIns="0" bIns="0" anchor="t" anchorCtr="0">
            <a:noAutofit/>
          </a:bodyPr>
          <a:lstStyle/>
          <a:p>
            <a:pPr marL="0" lvl="0" indent="0" algn="just" rtl="0">
              <a:spcBef>
                <a:spcPts val="0"/>
              </a:spcBef>
              <a:spcAft>
                <a:spcPts val="0"/>
              </a:spcAft>
              <a:buNone/>
            </a:pPr>
            <a:r>
              <a:rPr lang="en" sz="1500">
                <a:solidFill>
                  <a:schemeClr val="dk1"/>
                </a:solidFill>
                <a:latin typeface="Proxima Nova Semibold"/>
                <a:ea typeface="Proxima Nova Semibold"/>
                <a:cs typeface="Proxima Nova Semibold"/>
                <a:sym typeface="Proxima Nova Semibold"/>
              </a:rPr>
              <a:t>Azure API Gateway is a fully managed, serverless API management service provided by Microsoft Azure.It serves as an entry point for your APIs and acts as an intermediary between your clients and your back-end services. </a:t>
            </a:r>
            <a:endParaRPr sz="1500">
              <a:solidFill>
                <a:schemeClr val="dk1"/>
              </a:solidFill>
              <a:latin typeface="Proxima Nova Semibold"/>
              <a:ea typeface="Proxima Nova Semibold"/>
              <a:cs typeface="Proxima Nova Semibold"/>
              <a:sym typeface="Proxima Nova Semibold"/>
            </a:endParaRPr>
          </a:p>
          <a:p>
            <a:pPr marL="0" lvl="0" indent="0" algn="just" rtl="0">
              <a:spcBef>
                <a:spcPts val="0"/>
              </a:spcBef>
              <a:spcAft>
                <a:spcPts val="0"/>
              </a:spcAft>
              <a:buNone/>
            </a:pPr>
            <a:endParaRPr sz="1500">
              <a:solidFill>
                <a:schemeClr val="dk1"/>
              </a:solidFill>
              <a:latin typeface="Proxima Nova Semibold"/>
              <a:ea typeface="Proxima Nova Semibold"/>
              <a:cs typeface="Proxima Nova Semibold"/>
              <a:sym typeface="Proxima Nova Semibold"/>
            </a:endParaRPr>
          </a:p>
          <a:p>
            <a:pPr marL="0" lvl="0" indent="0" algn="just" rtl="0">
              <a:spcBef>
                <a:spcPts val="0"/>
              </a:spcBef>
              <a:spcAft>
                <a:spcPts val="0"/>
              </a:spcAft>
              <a:buNone/>
            </a:pPr>
            <a:endParaRPr sz="1500">
              <a:solidFill>
                <a:schemeClr val="dk1"/>
              </a:solidFill>
              <a:latin typeface="Proxima Nova Semibold"/>
              <a:ea typeface="Proxima Nova Semibold"/>
              <a:cs typeface="Proxima Nova Semibold"/>
              <a:sym typeface="Proxima Nova Semibold"/>
            </a:endParaRPr>
          </a:p>
        </p:txBody>
      </p:sp>
      <p:sp>
        <p:nvSpPr>
          <p:cNvPr id="1050" name="Google Shape;1050;g2b7af6b8592_0_336"/>
          <p:cNvSpPr txBox="1"/>
          <p:nvPr/>
        </p:nvSpPr>
        <p:spPr>
          <a:xfrm>
            <a:off x="381000" y="321000"/>
            <a:ext cx="73254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What is Azure API Gateway ?</a:t>
            </a:r>
            <a:endParaRPr sz="2400" b="1" i="0" u="none" strike="noStrike" cap="none">
              <a:solidFill>
                <a:srgbClr val="323F4F"/>
              </a:solidFill>
              <a:latin typeface="Proxima Nova"/>
              <a:ea typeface="Proxima Nova"/>
              <a:cs typeface="Proxima Nova"/>
              <a:sym typeface="Proxima Nova"/>
            </a:endParaRPr>
          </a:p>
        </p:txBody>
      </p:sp>
      <p:pic>
        <p:nvPicPr>
          <p:cNvPr id="1051" name="Google Shape;1051;g2b7af6b8592_0_336"/>
          <p:cNvPicPr preferRelativeResize="0"/>
          <p:nvPr/>
        </p:nvPicPr>
        <p:blipFill>
          <a:blip r:embed="rId3">
            <a:alphaModFix/>
          </a:blip>
          <a:stretch>
            <a:fillRect/>
          </a:stretch>
        </p:blipFill>
        <p:spPr>
          <a:xfrm>
            <a:off x="3865220" y="1798500"/>
            <a:ext cx="4397425" cy="3227227"/>
          </a:xfrm>
          <a:prstGeom prst="rect">
            <a:avLst/>
          </a:prstGeom>
          <a:noFill/>
          <a:ln>
            <a:noFill/>
          </a:ln>
        </p:spPr>
      </p:pic>
      <p:sp>
        <p:nvSpPr>
          <p:cNvPr id="1052" name="Google Shape;1052;g2b7af6b8592_0_336"/>
          <p:cNvSpPr txBox="1"/>
          <p:nvPr/>
        </p:nvSpPr>
        <p:spPr>
          <a:xfrm>
            <a:off x="614250" y="2218375"/>
            <a:ext cx="3000000" cy="20319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500">
                <a:solidFill>
                  <a:schemeClr val="dk1"/>
                </a:solidFill>
                <a:latin typeface="Proxima Nova Semibold"/>
                <a:ea typeface="Proxima Nova Semibold"/>
                <a:cs typeface="Proxima Nova Semibold"/>
                <a:sym typeface="Proxima Nova Semibold"/>
              </a:rPr>
              <a:t>Azure API Gateway offers a range of features that allow you to secure, publish, and analyze your APIs, making it easier to manage and scale your API infrastructure.</a:t>
            </a:r>
            <a:endParaRPr sz="1500">
              <a:solidFill>
                <a:schemeClr val="dk1"/>
              </a:solidFill>
              <a:latin typeface="Proxima Nova Semibold"/>
              <a:ea typeface="Proxima Nova Semibold"/>
              <a:cs typeface="Proxima Nova Semibold"/>
              <a:sym typeface="Proxima Nova Semibold"/>
            </a:endParaRPr>
          </a:p>
          <a:p>
            <a:pPr marL="0" lvl="0" indent="0" algn="just" rtl="0">
              <a:spcBef>
                <a:spcPts val="0"/>
              </a:spcBef>
              <a:spcAft>
                <a:spcPts val="0"/>
              </a:spcAft>
              <a:buNone/>
            </a:pPr>
            <a:endParaRPr sz="1500">
              <a:solidFill>
                <a:schemeClr val="dk1"/>
              </a:solidFill>
              <a:latin typeface="Proxima Nova Semibold"/>
              <a:ea typeface="Proxima Nova Semibold"/>
              <a:cs typeface="Proxima Nova Semibold"/>
              <a:sym typeface="Proxima Nova Semibold"/>
            </a:endParaRPr>
          </a:p>
          <a:p>
            <a:pPr marL="0" lvl="0" indent="0" algn="just" rtl="0">
              <a:spcBef>
                <a:spcPts val="0"/>
              </a:spcBef>
              <a:spcAft>
                <a:spcPts val="0"/>
              </a:spcAft>
              <a:buNone/>
            </a:pPr>
            <a:endParaRPr sz="1500">
              <a:solidFill>
                <a:schemeClr val="dk1"/>
              </a:solidFill>
              <a:latin typeface="Proxima Nova Semibold"/>
              <a:ea typeface="Proxima Nova Semibold"/>
              <a:cs typeface="Proxima Nova Semibold"/>
              <a:sym typeface="Proxima Nova Semibold"/>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g2b7af6b8592_0_346"/>
          <p:cNvSpPr txBox="1">
            <a:spLocks noGrp="1"/>
          </p:cNvSpPr>
          <p:nvPr>
            <p:ph type="title"/>
          </p:nvPr>
        </p:nvSpPr>
        <p:spPr>
          <a:xfrm>
            <a:off x="569425" y="1012550"/>
            <a:ext cx="7775100" cy="3436200"/>
          </a:xfrm>
          <a:prstGeom prst="rect">
            <a:avLst/>
          </a:prstGeom>
          <a:noFill/>
          <a:ln>
            <a:noFill/>
          </a:ln>
        </p:spPr>
        <p:txBody>
          <a:bodyPr spcFirstLastPara="1" wrap="square" lIns="0" tIns="0" rIns="0" bIns="0" anchor="t" anchorCtr="0">
            <a:noAutofit/>
          </a:bodyPr>
          <a:lstStyle/>
          <a:p>
            <a:pPr marL="457200" lvl="0" indent="-323850" algn="just" rtl="0">
              <a:spcBef>
                <a:spcPts val="1000"/>
              </a:spcBef>
              <a:spcAft>
                <a:spcPts val="0"/>
              </a:spcAft>
              <a:buClr>
                <a:schemeClr val="dk1"/>
              </a:buClr>
              <a:buSzPts val="1500"/>
              <a:buFont typeface="Proxima Nova Semibold"/>
              <a:buChar char="➔"/>
            </a:pPr>
            <a:r>
              <a:rPr lang="en" sz="1500">
                <a:solidFill>
                  <a:schemeClr val="dk1"/>
                </a:solidFill>
                <a:latin typeface="Proxima Nova Semibold"/>
                <a:ea typeface="Proxima Nova Semibold"/>
                <a:cs typeface="Proxima Nova Semibold"/>
                <a:sym typeface="Proxima Nova Semibold"/>
              </a:rPr>
              <a:t>API Management: </a:t>
            </a:r>
            <a:endParaRPr sz="1500">
              <a:solidFill>
                <a:schemeClr val="dk1"/>
              </a:solidFill>
              <a:latin typeface="Proxima Nova Semibold"/>
              <a:ea typeface="Proxima Nova Semibold"/>
              <a:cs typeface="Proxima Nova Semibold"/>
              <a:sym typeface="Proxima Nova Semibold"/>
            </a:endParaRPr>
          </a:p>
          <a:p>
            <a:pPr marL="914400" lvl="1" indent="-323850" algn="just" rtl="0">
              <a:spcBef>
                <a:spcPts val="1000"/>
              </a:spcBef>
              <a:spcAft>
                <a:spcPts val="0"/>
              </a:spcAft>
              <a:buClr>
                <a:schemeClr val="dk1"/>
              </a:buClr>
              <a:buSzPts val="1500"/>
              <a:buFont typeface="Proxima Nova Semibold"/>
              <a:buChar char="◆"/>
            </a:pPr>
            <a:r>
              <a:rPr lang="en" sz="1500">
                <a:solidFill>
                  <a:schemeClr val="dk1"/>
                </a:solidFill>
                <a:latin typeface="Proxima Nova Semibold"/>
                <a:ea typeface="Proxima Nova Semibold"/>
                <a:cs typeface="Proxima Nova Semibold"/>
                <a:sym typeface="Proxima Nova Semibold"/>
              </a:rPr>
              <a:t>Azure API Gateway provides a central platform for managing your APIs. It offers tools for designing, deploying, and scaling your APIs effectively. This centralized control simplifies the process of versioning, monitoring, and securing your APIs.</a:t>
            </a:r>
            <a:endParaRPr sz="1500">
              <a:solidFill>
                <a:schemeClr val="dk1"/>
              </a:solidFill>
              <a:latin typeface="Proxima Nova Semibold"/>
              <a:ea typeface="Proxima Nova Semibold"/>
              <a:cs typeface="Proxima Nova Semibold"/>
              <a:sym typeface="Proxima Nova Semibold"/>
            </a:endParaRPr>
          </a:p>
          <a:p>
            <a:pPr marL="457200" lvl="0" indent="-323850" algn="just" rtl="0">
              <a:spcBef>
                <a:spcPts val="1000"/>
              </a:spcBef>
              <a:spcAft>
                <a:spcPts val="0"/>
              </a:spcAft>
              <a:buClr>
                <a:schemeClr val="dk1"/>
              </a:buClr>
              <a:buSzPts val="1500"/>
              <a:buFont typeface="Proxima Nova Semibold"/>
              <a:buChar char="➔"/>
            </a:pPr>
            <a:r>
              <a:rPr lang="en" sz="1500">
                <a:solidFill>
                  <a:schemeClr val="dk1"/>
                </a:solidFill>
                <a:latin typeface="Proxima Nova Semibold"/>
                <a:ea typeface="Proxima Nova Semibold"/>
                <a:cs typeface="Proxima Nova Semibold"/>
                <a:sym typeface="Proxima Nova Semibold"/>
              </a:rPr>
              <a:t>Security and Authentication: </a:t>
            </a:r>
            <a:endParaRPr sz="1500">
              <a:solidFill>
                <a:schemeClr val="dk1"/>
              </a:solidFill>
              <a:latin typeface="Proxima Nova Semibold"/>
              <a:ea typeface="Proxima Nova Semibold"/>
              <a:cs typeface="Proxima Nova Semibold"/>
              <a:sym typeface="Proxima Nova Semibold"/>
            </a:endParaRPr>
          </a:p>
          <a:p>
            <a:pPr marL="914400" lvl="1" indent="-323850" algn="just" rtl="0">
              <a:spcBef>
                <a:spcPts val="1000"/>
              </a:spcBef>
              <a:spcAft>
                <a:spcPts val="0"/>
              </a:spcAft>
              <a:buClr>
                <a:schemeClr val="dk1"/>
              </a:buClr>
              <a:buSzPts val="1500"/>
              <a:buFont typeface="Proxima Nova Semibold"/>
              <a:buChar char="◆"/>
            </a:pPr>
            <a:r>
              <a:rPr lang="en" sz="1500">
                <a:solidFill>
                  <a:schemeClr val="dk1"/>
                </a:solidFill>
                <a:latin typeface="Proxima Nova Semibold"/>
                <a:ea typeface="Proxima Nova Semibold"/>
                <a:cs typeface="Proxima Nova Semibold"/>
                <a:sym typeface="Proxima Nova Semibold"/>
              </a:rPr>
              <a:t>Security is paramount in the world of APIs. Azure API Gateway offers various authentication and authorization mechanisms, including OAuth, API keys, and client certificates, to ensure that your APIs are accessible only by authorized users or applications.</a:t>
            </a:r>
            <a:endParaRPr sz="1500">
              <a:solidFill>
                <a:schemeClr val="dk1"/>
              </a:solidFill>
              <a:latin typeface="Proxima Nova Semibold"/>
              <a:ea typeface="Proxima Nova Semibold"/>
              <a:cs typeface="Proxima Nova Semibold"/>
              <a:sym typeface="Proxima Nova Semibold"/>
            </a:endParaRPr>
          </a:p>
          <a:p>
            <a:pPr marL="457200" lvl="0" indent="-323850" algn="just" rtl="0">
              <a:spcBef>
                <a:spcPts val="1000"/>
              </a:spcBef>
              <a:spcAft>
                <a:spcPts val="0"/>
              </a:spcAft>
              <a:buClr>
                <a:schemeClr val="dk1"/>
              </a:buClr>
              <a:buSzPts val="1500"/>
              <a:buFont typeface="Proxima Nova Semibold"/>
              <a:buChar char="➔"/>
            </a:pPr>
            <a:r>
              <a:rPr lang="en" sz="1500">
                <a:solidFill>
                  <a:schemeClr val="dk1"/>
                </a:solidFill>
                <a:latin typeface="Proxima Nova Semibold"/>
                <a:ea typeface="Proxima Nova Semibold"/>
                <a:cs typeface="Proxima Nova Semibold"/>
                <a:sym typeface="Proxima Nova Semibold"/>
              </a:rPr>
              <a:t>Rate Limiting: </a:t>
            </a:r>
            <a:endParaRPr sz="1500">
              <a:solidFill>
                <a:schemeClr val="dk1"/>
              </a:solidFill>
              <a:latin typeface="Proxima Nova Semibold"/>
              <a:ea typeface="Proxima Nova Semibold"/>
              <a:cs typeface="Proxima Nova Semibold"/>
              <a:sym typeface="Proxima Nova Semibold"/>
            </a:endParaRPr>
          </a:p>
          <a:p>
            <a:pPr marL="914400" lvl="1" indent="-323850" algn="just" rtl="0">
              <a:spcBef>
                <a:spcPts val="1000"/>
              </a:spcBef>
              <a:spcAft>
                <a:spcPts val="0"/>
              </a:spcAft>
              <a:buClr>
                <a:schemeClr val="dk1"/>
              </a:buClr>
              <a:buSzPts val="1500"/>
              <a:buFont typeface="Proxima Nova Semibold"/>
              <a:buChar char="◆"/>
            </a:pPr>
            <a:r>
              <a:rPr lang="en" sz="1500">
                <a:solidFill>
                  <a:schemeClr val="dk1"/>
                </a:solidFill>
                <a:latin typeface="Proxima Nova Semibold"/>
                <a:ea typeface="Proxima Nova Semibold"/>
                <a:cs typeface="Proxima Nova Semibold"/>
                <a:sym typeface="Proxima Nova Semibold"/>
              </a:rPr>
              <a:t>You can set rate limits on your APIs to prevent abuse and ensure fair usage. This feature allows you to control the number of requests clients can make within a specific time frame.</a:t>
            </a:r>
            <a:endParaRPr sz="1500">
              <a:solidFill>
                <a:schemeClr val="dk1"/>
              </a:solidFill>
              <a:latin typeface="Proxima Nova Semibold"/>
              <a:ea typeface="Proxima Nova Semibold"/>
              <a:cs typeface="Proxima Nova Semibold"/>
              <a:sym typeface="Proxima Nova Semibold"/>
            </a:endParaRPr>
          </a:p>
          <a:p>
            <a:pPr marL="0" lvl="0" indent="0" algn="just" rtl="0">
              <a:spcBef>
                <a:spcPts val="1000"/>
              </a:spcBef>
              <a:spcAft>
                <a:spcPts val="0"/>
              </a:spcAft>
              <a:buNone/>
            </a:pPr>
            <a:endParaRPr sz="1500">
              <a:solidFill>
                <a:schemeClr val="dk1"/>
              </a:solidFill>
              <a:latin typeface="Proxima Nova Semibold"/>
              <a:ea typeface="Proxima Nova Semibold"/>
              <a:cs typeface="Proxima Nova Semibold"/>
              <a:sym typeface="Proxima Nova Semibold"/>
            </a:endParaRPr>
          </a:p>
          <a:p>
            <a:pPr marL="0" lvl="0" indent="0" algn="just" rtl="0">
              <a:spcBef>
                <a:spcPts val="1000"/>
              </a:spcBef>
              <a:spcAft>
                <a:spcPts val="0"/>
              </a:spcAft>
              <a:buNone/>
            </a:pPr>
            <a:endParaRPr sz="1500">
              <a:solidFill>
                <a:schemeClr val="dk1"/>
              </a:solidFill>
              <a:latin typeface="Proxima Nova Semibold"/>
              <a:ea typeface="Proxima Nova Semibold"/>
              <a:cs typeface="Proxima Nova Semibold"/>
              <a:sym typeface="Proxima Nova Semibold"/>
            </a:endParaRPr>
          </a:p>
          <a:p>
            <a:pPr marL="0" lvl="0" indent="0" algn="just" rtl="0">
              <a:spcBef>
                <a:spcPts val="1000"/>
              </a:spcBef>
              <a:spcAft>
                <a:spcPts val="0"/>
              </a:spcAft>
              <a:buNone/>
            </a:pPr>
            <a:endParaRPr sz="1500">
              <a:solidFill>
                <a:schemeClr val="dk1"/>
              </a:solidFill>
              <a:latin typeface="Proxima Nova Semibold"/>
              <a:ea typeface="Proxima Nova Semibold"/>
              <a:cs typeface="Proxima Nova Semibold"/>
              <a:sym typeface="Proxima Nova Semibold"/>
            </a:endParaRPr>
          </a:p>
        </p:txBody>
      </p:sp>
      <p:sp>
        <p:nvSpPr>
          <p:cNvPr id="1058" name="Google Shape;1058;g2b7af6b8592_0_346"/>
          <p:cNvSpPr txBox="1"/>
          <p:nvPr/>
        </p:nvSpPr>
        <p:spPr>
          <a:xfrm>
            <a:off x="381000" y="321000"/>
            <a:ext cx="73254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Why Azure API Gateway ? (The Features )</a:t>
            </a:r>
            <a:endParaRPr sz="2400" b="1" i="0" u="none" strike="noStrike" cap="none">
              <a:solidFill>
                <a:srgbClr val="323F4F"/>
              </a:solidFill>
              <a:latin typeface="Proxima Nova"/>
              <a:ea typeface="Proxima Nova"/>
              <a:cs typeface="Proxima Nova"/>
              <a:sym typeface="Proxima Nova"/>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g2b7af6b8592_0_354"/>
          <p:cNvSpPr txBox="1">
            <a:spLocks noGrp="1"/>
          </p:cNvSpPr>
          <p:nvPr>
            <p:ph type="title"/>
          </p:nvPr>
        </p:nvSpPr>
        <p:spPr>
          <a:xfrm>
            <a:off x="569425" y="1012550"/>
            <a:ext cx="7775100" cy="3436200"/>
          </a:xfrm>
          <a:prstGeom prst="rect">
            <a:avLst/>
          </a:prstGeom>
          <a:noFill/>
          <a:ln>
            <a:noFill/>
          </a:ln>
        </p:spPr>
        <p:txBody>
          <a:bodyPr spcFirstLastPara="1" wrap="square" lIns="0" tIns="0" rIns="0" bIns="0" anchor="t" anchorCtr="0">
            <a:noAutofit/>
          </a:bodyPr>
          <a:lstStyle/>
          <a:p>
            <a:pPr marL="457200" lvl="0" indent="-323850" algn="just" rtl="0">
              <a:spcBef>
                <a:spcPts val="1000"/>
              </a:spcBef>
              <a:spcAft>
                <a:spcPts val="0"/>
              </a:spcAft>
              <a:buClr>
                <a:schemeClr val="dk1"/>
              </a:buClr>
              <a:buSzPts val="1500"/>
              <a:buFont typeface="Proxima Nova Semibold"/>
              <a:buChar char="➔"/>
            </a:pPr>
            <a:r>
              <a:rPr lang="en" sz="1500">
                <a:solidFill>
                  <a:schemeClr val="dk1"/>
                </a:solidFill>
                <a:latin typeface="Proxima Nova Semibold"/>
                <a:ea typeface="Proxima Nova Semibold"/>
                <a:cs typeface="Proxima Nova Semibold"/>
                <a:sym typeface="Proxima Nova Semibold"/>
              </a:rPr>
              <a:t>Caching: </a:t>
            </a:r>
            <a:endParaRPr sz="1500">
              <a:solidFill>
                <a:schemeClr val="dk1"/>
              </a:solidFill>
              <a:latin typeface="Proxima Nova Semibold"/>
              <a:ea typeface="Proxima Nova Semibold"/>
              <a:cs typeface="Proxima Nova Semibold"/>
              <a:sym typeface="Proxima Nova Semibold"/>
            </a:endParaRPr>
          </a:p>
          <a:p>
            <a:pPr marL="914400" lvl="1" indent="-323850" algn="just" rtl="0">
              <a:spcBef>
                <a:spcPts val="0"/>
              </a:spcBef>
              <a:spcAft>
                <a:spcPts val="0"/>
              </a:spcAft>
              <a:buClr>
                <a:schemeClr val="dk1"/>
              </a:buClr>
              <a:buSzPts val="1500"/>
              <a:buFont typeface="Proxima Nova Semibold"/>
              <a:buChar char="◆"/>
            </a:pPr>
            <a:r>
              <a:rPr lang="en" sz="1500">
                <a:solidFill>
                  <a:schemeClr val="dk1"/>
                </a:solidFill>
                <a:latin typeface="Proxima Nova Semibold"/>
                <a:ea typeface="Proxima Nova Semibold"/>
                <a:cs typeface="Proxima Nova Semibold"/>
                <a:sym typeface="Proxima Nova Semibold"/>
              </a:rPr>
              <a:t>Caching is essential for optimizing the performance of your APIs. Azure API Gateway includes caching capabilities that reduce the load on your back-end services by storing and serving frequently requested data.</a:t>
            </a:r>
            <a:endParaRPr sz="1500">
              <a:solidFill>
                <a:schemeClr val="dk1"/>
              </a:solidFill>
              <a:latin typeface="Proxima Nova Semibold"/>
              <a:ea typeface="Proxima Nova Semibold"/>
              <a:cs typeface="Proxima Nova Semibold"/>
              <a:sym typeface="Proxima Nova Semibold"/>
            </a:endParaRPr>
          </a:p>
          <a:p>
            <a:pPr marL="457200" lvl="0" indent="-323850" algn="just" rtl="0">
              <a:spcBef>
                <a:spcPts val="0"/>
              </a:spcBef>
              <a:spcAft>
                <a:spcPts val="0"/>
              </a:spcAft>
              <a:buClr>
                <a:schemeClr val="dk1"/>
              </a:buClr>
              <a:buSzPts val="1500"/>
              <a:buFont typeface="Proxima Nova Semibold"/>
              <a:buChar char="➔"/>
            </a:pPr>
            <a:r>
              <a:rPr lang="en" sz="1500">
                <a:solidFill>
                  <a:schemeClr val="dk1"/>
                </a:solidFill>
                <a:latin typeface="Proxima Nova Semibold"/>
                <a:ea typeface="Proxima Nova Semibold"/>
                <a:cs typeface="Proxima Nova Semibold"/>
                <a:sym typeface="Proxima Nova Semibold"/>
              </a:rPr>
              <a:t>Transformation and Routing: </a:t>
            </a:r>
            <a:endParaRPr sz="1500">
              <a:solidFill>
                <a:schemeClr val="dk1"/>
              </a:solidFill>
              <a:latin typeface="Proxima Nova Semibold"/>
              <a:ea typeface="Proxima Nova Semibold"/>
              <a:cs typeface="Proxima Nova Semibold"/>
              <a:sym typeface="Proxima Nova Semibold"/>
            </a:endParaRPr>
          </a:p>
          <a:p>
            <a:pPr marL="914400" lvl="1" indent="-323850" algn="just" rtl="0">
              <a:spcBef>
                <a:spcPts val="0"/>
              </a:spcBef>
              <a:spcAft>
                <a:spcPts val="0"/>
              </a:spcAft>
              <a:buClr>
                <a:schemeClr val="dk1"/>
              </a:buClr>
              <a:buSzPts val="1500"/>
              <a:buFont typeface="Proxima Nova Semibold"/>
              <a:buChar char="◆"/>
            </a:pPr>
            <a:r>
              <a:rPr lang="en" sz="1500">
                <a:solidFill>
                  <a:schemeClr val="dk1"/>
                </a:solidFill>
                <a:latin typeface="Proxima Nova Semibold"/>
                <a:ea typeface="Proxima Nova Semibold"/>
                <a:cs typeface="Proxima Nova Semibold"/>
                <a:sym typeface="Proxima Nova Semibold"/>
              </a:rPr>
              <a:t>You can modify the request and response data of your APIs through request and response transformations. Additionally, Azure API Gateway supports routing and URL rewriting, which can be helpful in orchestrating complex API requests.</a:t>
            </a:r>
            <a:endParaRPr sz="1500">
              <a:solidFill>
                <a:schemeClr val="dk1"/>
              </a:solidFill>
              <a:latin typeface="Proxima Nova Semibold"/>
              <a:ea typeface="Proxima Nova Semibold"/>
              <a:cs typeface="Proxima Nova Semibold"/>
              <a:sym typeface="Proxima Nova Semibold"/>
            </a:endParaRPr>
          </a:p>
          <a:p>
            <a:pPr marL="457200" lvl="0" indent="-323850" algn="just" rtl="0">
              <a:spcBef>
                <a:spcPts val="0"/>
              </a:spcBef>
              <a:spcAft>
                <a:spcPts val="0"/>
              </a:spcAft>
              <a:buClr>
                <a:schemeClr val="dk1"/>
              </a:buClr>
              <a:buSzPts val="1500"/>
              <a:buFont typeface="Proxima Nova Semibold"/>
              <a:buChar char="➔"/>
            </a:pPr>
            <a:r>
              <a:rPr lang="en" sz="1500">
                <a:solidFill>
                  <a:schemeClr val="dk1"/>
                </a:solidFill>
                <a:latin typeface="Proxima Nova Semibold"/>
                <a:ea typeface="Proxima Nova Semibold"/>
                <a:cs typeface="Proxima Nova Semibold"/>
                <a:sym typeface="Proxima Nova Semibold"/>
              </a:rPr>
              <a:t>Monitoring and Analytics: </a:t>
            </a:r>
            <a:endParaRPr sz="1500">
              <a:solidFill>
                <a:schemeClr val="dk1"/>
              </a:solidFill>
              <a:latin typeface="Proxima Nova Semibold"/>
              <a:ea typeface="Proxima Nova Semibold"/>
              <a:cs typeface="Proxima Nova Semibold"/>
              <a:sym typeface="Proxima Nova Semibold"/>
            </a:endParaRPr>
          </a:p>
          <a:p>
            <a:pPr marL="914400" lvl="1" indent="-323850" algn="just" rtl="0">
              <a:spcBef>
                <a:spcPts val="0"/>
              </a:spcBef>
              <a:spcAft>
                <a:spcPts val="0"/>
              </a:spcAft>
              <a:buClr>
                <a:schemeClr val="dk1"/>
              </a:buClr>
              <a:buSzPts val="1500"/>
              <a:buFont typeface="Proxima Nova Semibold"/>
              <a:buChar char="◆"/>
            </a:pPr>
            <a:r>
              <a:rPr lang="en" sz="1500">
                <a:solidFill>
                  <a:schemeClr val="dk1"/>
                </a:solidFill>
                <a:latin typeface="Proxima Nova Semibold"/>
                <a:ea typeface="Proxima Nova Semibold"/>
                <a:cs typeface="Proxima Nova Semibold"/>
                <a:sym typeface="Proxima Nova Semibold"/>
              </a:rPr>
              <a:t>Azure API Gateway offers robust monitoring and analytics features, enabling you to gain insights into the usage and performance of your APIs. You can track metrics, detect issues, and fine-tune your APIs for optimal performance.</a:t>
            </a:r>
            <a:endParaRPr sz="1500">
              <a:solidFill>
                <a:schemeClr val="dk1"/>
              </a:solidFill>
              <a:latin typeface="Proxima Nova Semibold"/>
              <a:ea typeface="Proxima Nova Semibold"/>
              <a:cs typeface="Proxima Nova Semibold"/>
              <a:sym typeface="Proxima Nova Semibold"/>
            </a:endParaRPr>
          </a:p>
          <a:p>
            <a:pPr marL="457200" lvl="0" indent="-323850" algn="just" rtl="0">
              <a:spcBef>
                <a:spcPts val="0"/>
              </a:spcBef>
              <a:spcAft>
                <a:spcPts val="0"/>
              </a:spcAft>
              <a:buClr>
                <a:schemeClr val="dk1"/>
              </a:buClr>
              <a:buSzPts val="1500"/>
              <a:buFont typeface="Proxima Nova Semibold"/>
              <a:buChar char="➔"/>
            </a:pPr>
            <a:r>
              <a:rPr lang="en" sz="1500">
                <a:solidFill>
                  <a:schemeClr val="dk1"/>
                </a:solidFill>
                <a:latin typeface="Proxima Nova Semibold"/>
                <a:ea typeface="Proxima Nova Semibold"/>
                <a:cs typeface="Proxima Nova Semibold"/>
                <a:sym typeface="Proxima Nova Semibold"/>
              </a:rPr>
              <a:t>Scalability: </a:t>
            </a:r>
            <a:endParaRPr sz="1500">
              <a:solidFill>
                <a:schemeClr val="dk1"/>
              </a:solidFill>
              <a:latin typeface="Proxima Nova Semibold"/>
              <a:ea typeface="Proxima Nova Semibold"/>
              <a:cs typeface="Proxima Nova Semibold"/>
              <a:sym typeface="Proxima Nova Semibold"/>
            </a:endParaRPr>
          </a:p>
          <a:p>
            <a:pPr marL="914400" lvl="1" indent="-323850" algn="just" rtl="0">
              <a:spcBef>
                <a:spcPts val="0"/>
              </a:spcBef>
              <a:spcAft>
                <a:spcPts val="0"/>
              </a:spcAft>
              <a:buClr>
                <a:schemeClr val="dk1"/>
              </a:buClr>
              <a:buSzPts val="1500"/>
              <a:buFont typeface="Proxima Nova Semibold"/>
              <a:buChar char="◆"/>
            </a:pPr>
            <a:r>
              <a:rPr lang="en" sz="1500">
                <a:solidFill>
                  <a:schemeClr val="dk1"/>
                </a:solidFill>
                <a:latin typeface="Proxima Nova Semibold"/>
                <a:ea typeface="Proxima Nova Semibold"/>
                <a:cs typeface="Proxima Nova Semibold"/>
                <a:sym typeface="Proxima Nova Semibold"/>
              </a:rPr>
              <a:t>One of the advantages of Azure API Gateway is its ability to scale automatically based on the demand for your APIs. This ensures high availability and performance during traffic spikes.</a:t>
            </a:r>
            <a:endParaRPr sz="1500">
              <a:solidFill>
                <a:schemeClr val="dk1"/>
              </a:solidFill>
              <a:latin typeface="Proxima Nova Semibold"/>
              <a:ea typeface="Proxima Nova Semibold"/>
              <a:cs typeface="Proxima Nova Semibold"/>
              <a:sym typeface="Proxima Nova Semibold"/>
            </a:endParaRPr>
          </a:p>
          <a:p>
            <a:pPr marL="0" lvl="0" indent="0" algn="just" rtl="0">
              <a:spcBef>
                <a:spcPts val="1000"/>
              </a:spcBef>
              <a:spcAft>
                <a:spcPts val="0"/>
              </a:spcAft>
              <a:buNone/>
            </a:pPr>
            <a:endParaRPr sz="1500">
              <a:solidFill>
                <a:schemeClr val="dk1"/>
              </a:solidFill>
              <a:latin typeface="Proxima Nova Semibold"/>
              <a:ea typeface="Proxima Nova Semibold"/>
              <a:cs typeface="Proxima Nova Semibold"/>
              <a:sym typeface="Proxima Nova Semibold"/>
            </a:endParaRPr>
          </a:p>
          <a:p>
            <a:pPr marL="0" lvl="0" indent="0" algn="just" rtl="0">
              <a:spcBef>
                <a:spcPts val="1000"/>
              </a:spcBef>
              <a:spcAft>
                <a:spcPts val="0"/>
              </a:spcAft>
              <a:buNone/>
            </a:pPr>
            <a:endParaRPr sz="1500">
              <a:solidFill>
                <a:schemeClr val="dk1"/>
              </a:solidFill>
              <a:latin typeface="Proxima Nova Semibold"/>
              <a:ea typeface="Proxima Nova Semibold"/>
              <a:cs typeface="Proxima Nova Semibold"/>
              <a:sym typeface="Proxima Nova Semibold"/>
            </a:endParaRPr>
          </a:p>
        </p:txBody>
      </p:sp>
      <p:sp>
        <p:nvSpPr>
          <p:cNvPr id="1064" name="Google Shape;1064;g2b7af6b8592_0_354"/>
          <p:cNvSpPr txBox="1"/>
          <p:nvPr/>
        </p:nvSpPr>
        <p:spPr>
          <a:xfrm>
            <a:off x="381000" y="321000"/>
            <a:ext cx="73254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Why Azure API Gateway ? (The Features )</a:t>
            </a:r>
            <a:endParaRPr sz="2400" b="1" i="0" u="none" strike="noStrike" cap="none">
              <a:solidFill>
                <a:srgbClr val="323F4F"/>
              </a:solidFill>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g2654deb90ab_0_56"/>
          <p:cNvSpPr txBox="1"/>
          <p:nvPr/>
        </p:nvSpPr>
        <p:spPr>
          <a:xfrm>
            <a:off x="1017175" y="2128925"/>
            <a:ext cx="6988800" cy="663600"/>
          </a:xfrm>
          <a:prstGeom prst="rect">
            <a:avLst/>
          </a:prstGeom>
          <a:solidFill>
            <a:srgbClr val="A64D79"/>
          </a:solid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000"/>
              <a:buFont typeface="Arial"/>
              <a:buNone/>
            </a:pPr>
            <a:r>
              <a:rPr lang="en" sz="4000" b="0" i="0" u="none" strike="noStrike" cap="none">
                <a:solidFill>
                  <a:schemeClr val="lt1"/>
                </a:solidFill>
                <a:latin typeface="Proxima Nova"/>
                <a:ea typeface="Proxima Nova"/>
                <a:cs typeface="Proxima Nova"/>
                <a:sym typeface="Proxima Nova"/>
              </a:rPr>
              <a:t>      Cloud Computing Types Types</a:t>
            </a:r>
            <a:endParaRPr sz="4000" b="0" i="0" u="none" strike="noStrike" cap="none">
              <a:solidFill>
                <a:schemeClr val="lt1"/>
              </a:solidFill>
              <a:latin typeface="Proxima Nova"/>
              <a:ea typeface="Proxima Nova"/>
              <a:cs typeface="Proxima Nova"/>
              <a:sym typeface="Proxima Nova"/>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g2b7af6b8592_0_360"/>
          <p:cNvSpPr txBox="1">
            <a:spLocks noGrp="1"/>
          </p:cNvSpPr>
          <p:nvPr>
            <p:ph type="title"/>
          </p:nvPr>
        </p:nvSpPr>
        <p:spPr>
          <a:xfrm>
            <a:off x="569425" y="936350"/>
            <a:ext cx="7775100" cy="3436200"/>
          </a:xfrm>
          <a:prstGeom prst="rect">
            <a:avLst/>
          </a:prstGeom>
          <a:noFill/>
          <a:ln>
            <a:noFill/>
          </a:ln>
        </p:spPr>
        <p:txBody>
          <a:bodyPr spcFirstLastPara="1" wrap="square" lIns="0" tIns="0" rIns="0" bIns="0" anchor="t" anchorCtr="0">
            <a:noAutofit/>
          </a:bodyPr>
          <a:lstStyle/>
          <a:p>
            <a:pPr marL="0" lvl="0" indent="0" algn="just" rtl="0">
              <a:spcBef>
                <a:spcPts val="1000"/>
              </a:spcBef>
              <a:spcAft>
                <a:spcPts val="0"/>
              </a:spcAft>
              <a:buNone/>
            </a:pPr>
            <a:r>
              <a:rPr lang="en" sz="1500">
                <a:solidFill>
                  <a:schemeClr val="dk1"/>
                </a:solidFill>
                <a:latin typeface="Proxima Nova Semibold"/>
                <a:ea typeface="Proxima Nova Semibold"/>
                <a:cs typeface="Proxima Nova Semibold"/>
                <a:sym typeface="Proxima Nova Semibold"/>
              </a:rPr>
              <a:t>Azure API Gateway operates as a reverse proxy that receives API requests from clients and forwards them to the appropriate back-end services. The process typically involves the following steps:</a:t>
            </a:r>
            <a:endParaRPr sz="1500">
              <a:solidFill>
                <a:schemeClr val="dk1"/>
              </a:solidFill>
              <a:latin typeface="Proxima Nova Semibold"/>
              <a:ea typeface="Proxima Nova Semibold"/>
              <a:cs typeface="Proxima Nova Semibold"/>
              <a:sym typeface="Proxima Nova Semibold"/>
            </a:endParaRPr>
          </a:p>
          <a:p>
            <a:pPr marL="914400" lvl="0" indent="-323850" algn="just" rtl="0">
              <a:spcBef>
                <a:spcPts val="1000"/>
              </a:spcBef>
              <a:spcAft>
                <a:spcPts val="0"/>
              </a:spcAft>
              <a:buClr>
                <a:schemeClr val="dk1"/>
              </a:buClr>
              <a:buSzPts val="1500"/>
              <a:buFont typeface="Proxima Nova Semibold"/>
              <a:buChar char="➔"/>
            </a:pPr>
            <a:r>
              <a:rPr lang="en" sz="1500">
                <a:solidFill>
                  <a:schemeClr val="dk1"/>
                </a:solidFill>
                <a:latin typeface="Proxima Nova Semibold"/>
                <a:ea typeface="Proxima Nova Semibold"/>
                <a:cs typeface="Proxima Nova Semibold"/>
                <a:sym typeface="Proxima Nova Semibold"/>
              </a:rPr>
              <a:t>Request Reception: When a client sends a request to your API, it is first received by the Azure API Gateway.</a:t>
            </a:r>
            <a:endParaRPr sz="1500">
              <a:solidFill>
                <a:schemeClr val="dk1"/>
              </a:solidFill>
              <a:latin typeface="Proxima Nova Semibold"/>
              <a:ea typeface="Proxima Nova Semibold"/>
              <a:cs typeface="Proxima Nova Semibold"/>
              <a:sym typeface="Proxima Nova Semibold"/>
            </a:endParaRPr>
          </a:p>
          <a:p>
            <a:pPr marL="914400" lvl="0" indent="-323850" algn="just" rtl="0">
              <a:spcBef>
                <a:spcPts val="1000"/>
              </a:spcBef>
              <a:spcAft>
                <a:spcPts val="0"/>
              </a:spcAft>
              <a:buClr>
                <a:schemeClr val="dk1"/>
              </a:buClr>
              <a:buSzPts val="1500"/>
              <a:buFont typeface="Proxima Nova Semibold"/>
              <a:buChar char="➔"/>
            </a:pPr>
            <a:r>
              <a:rPr lang="en" sz="1500">
                <a:solidFill>
                  <a:schemeClr val="dk1"/>
                </a:solidFill>
                <a:latin typeface="Proxima Nova Semibold"/>
                <a:ea typeface="Proxima Nova Semibold"/>
                <a:cs typeface="Proxima Nova Semibold"/>
                <a:sym typeface="Proxima Nova Semibold"/>
              </a:rPr>
              <a:t>Request Processing: The gateway can perform various operations, such as authentication, routing, request transformation, and rate limiting, on the incoming request.</a:t>
            </a:r>
            <a:endParaRPr sz="1500">
              <a:solidFill>
                <a:schemeClr val="dk1"/>
              </a:solidFill>
              <a:latin typeface="Proxima Nova Semibold"/>
              <a:ea typeface="Proxima Nova Semibold"/>
              <a:cs typeface="Proxima Nova Semibold"/>
              <a:sym typeface="Proxima Nova Semibold"/>
            </a:endParaRPr>
          </a:p>
          <a:p>
            <a:pPr marL="914400" lvl="0" indent="-323850" algn="just" rtl="0">
              <a:spcBef>
                <a:spcPts val="1000"/>
              </a:spcBef>
              <a:spcAft>
                <a:spcPts val="0"/>
              </a:spcAft>
              <a:buClr>
                <a:schemeClr val="dk1"/>
              </a:buClr>
              <a:buSzPts val="1500"/>
              <a:buFont typeface="Proxima Nova Semibold"/>
              <a:buChar char="➔"/>
            </a:pPr>
            <a:r>
              <a:rPr lang="en" sz="1500">
                <a:solidFill>
                  <a:schemeClr val="dk1"/>
                </a:solidFill>
                <a:latin typeface="Proxima Nova Semibold"/>
                <a:ea typeface="Proxima Nova Semibold"/>
                <a:cs typeface="Proxima Nova Semibold"/>
                <a:sym typeface="Proxima Nova Semibold"/>
              </a:rPr>
              <a:t>Forwarding to Back-end Services: Once the request is processed, the gateway forwards it to the designated back-end service.</a:t>
            </a:r>
            <a:endParaRPr sz="1500">
              <a:solidFill>
                <a:schemeClr val="dk1"/>
              </a:solidFill>
              <a:latin typeface="Proxima Nova Semibold"/>
              <a:ea typeface="Proxima Nova Semibold"/>
              <a:cs typeface="Proxima Nova Semibold"/>
              <a:sym typeface="Proxima Nova Semibold"/>
            </a:endParaRPr>
          </a:p>
          <a:p>
            <a:pPr marL="914400" lvl="0" indent="-323850" algn="just" rtl="0">
              <a:spcBef>
                <a:spcPts val="1000"/>
              </a:spcBef>
              <a:spcAft>
                <a:spcPts val="0"/>
              </a:spcAft>
              <a:buClr>
                <a:schemeClr val="dk1"/>
              </a:buClr>
              <a:buSzPts val="1500"/>
              <a:buFont typeface="Proxima Nova Semibold"/>
              <a:buChar char="➔"/>
            </a:pPr>
            <a:r>
              <a:rPr lang="en" sz="1500">
                <a:solidFill>
                  <a:schemeClr val="dk1"/>
                </a:solidFill>
                <a:latin typeface="Proxima Nova Semibold"/>
                <a:ea typeface="Proxima Nova Semibold"/>
                <a:cs typeface="Proxima Nova Semibold"/>
                <a:sym typeface="Proxima Nova Semibold"/>
              </a:rPr>
              <a:t>Response Processing: The response from the back-end service can also be modified before being sent back to the client.</a:t>
            </a:r>
            <a:endParaRPr sz="1500">
              <a:solidFill>
                <a:schemeClr val="dk1"/>
              </a:solidFill>
              <a:latin typeface="Proxima Nova Semibold"/>
              <a:ea typeface="Proxima Nova Semibold"/>
              <a:cs typeface="Proxima Nova Semibold"/>
              <a:sym typeface="Proxima Nova Semibold"/>
            </a:endParaRPr>
          </a:p>
          <a:p>
            <a:pPr marL="914400" lvl="0" indent="-323850" algn="just" rtl="0">
              <a:spcBef>
                <a:spcPts val="1000"/>
              </a:spcBef>
              <a:spcAft>
                <a:spcPts val="0"/>
              </a:spcAft>
              <a:buClr>
                <a:schemeClr val="dk1"/>
              </a:buClr>
              <a:buSzPts val="1500"/>
              <a:buFont typeface="Proxima Nova Semibold"/>
              <a:buChar char="➔"/>
            </a:pPr>
            <a:r>
              <a:rPr lang="en" sz="1500">
                <a:solidFill>
                  <a:schemeClr val="dk1"/>
                </a:solidFill>
                <a:latin typeface="Proxima Nova Semibold"/>
                <a:ea typeface="Proxima Nova Semibold"/>
                <a:cs typeface="Proxima Nova Semibold"/>
                <a:sym typeface="Proxima Nova Semibold"/>
              </a:rPr>
              <a:t>Response to Client: Finally, the Azure API Gateway sends the processed response to the client.</a:t>
            </a:r>
            <a:endParaRPr sz="1500">
              <a:solidFill>
                <a:schemeClr val="dk1"/>
              </a:solidFill>
              <a:latin typeface="Proxima Nova Semibold"/>
              <a:ea typeface="Proxima Nova Semibold"/>
              <a:cs typeface="Proxima Nova Semibold"/>
              <a:sym typeface="Proxima Nova Semibold"/>
            </a:endParaRPr>
          </a:p>
          <a:p>
            <a:pPr marL="0" lvl="0" indent="0" algn="just" rtl="0">
              <a:spcBef>
                <a:spcPts val="1000"/>
              </a:spcBef>
              <a:spcAft>
                <a:spcPts val="0"/>
              </a:spcAft>
              <a:buNone/>
            </a:pPr>
            <a:endParaRPr sz="1500">
              <a:solidFill>
                <a:schemeClr val="dk1"/>
              </a:solidFill>
              <a:latin typeface="Proxima Nova Semibold"/>
              <a:ea typeface="Proxima Nova Semibold"/>
              <a:cs typeface="Proxima Nova Semibold"/>
              <a:sym typeface="Proxima Nova Semibold"/>
            </a:endParaRPr>
          </a:p>
        </p:txBody>
      </p:sp>
      <p:sp>
        <p:nvSpPr>
          <p:cNvPr id="1070" name="Google Shape;1070;g2b7af6b8592_0_360"/>
          <p:cNvSpPr txBox="1"/>
          <p:nvPr/>
        </p:nvSpPr>
        <p:spPr>
          <a:xfrm>
            <a:off x="381000" y="321000"/>
            <a:ext cx="73254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How Azure API Gateway Works</a:t>
            </a:r>
            <a:endParaRPr sz="2400" b="1" i="0" u="none" strike="noStrike" cap="none">
              <a:solidFill>
                <a:srgbClr val="323F4F"/>
              </a:solidFill>
              <a:latin typeface="Proxima Nova"/>
              <a:ea typeface="Proxima Nova"/>
              <a:cs typeface="Proxima Nova"/>
              <a:sym typeface="Proxima Nova"/>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g2b7af6b8592_0_373"/>
          <p:cNvSpPr txBox="1"/>
          <p:nvPr/>
        </p:nvSpPr>
        <p:spPr>
          <a:xfrm>
            <a:off x="867750" y="2102925"/>
            <a:ext cx="7408500" cy="663600"/>
          </a:xfrm>
          <a:prstGeom prst="rect">
            <a:avLst/>
          </a:prstGeom>
          <a:solidFill>
            <a:srgbClr val="A64D79"/>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4000"/>
              <a:buFont typeface="Arial"/>
              <a:buNone/>
            </a:pPr>
            <a:r>
              <a:rPr lang="en" sz="4000">
                <a:solidFill>
                  <a:schemeClr val="lt1"/>
                </a:solidFill>
                <a:latin typeface="Proxima Nova"/>
                <a:ea typeface="Proxima Nova"/>
                <a:cs typeface="Proxima Nova"/>
                <a:sym typeface="Proxima Nova"/>
              </a:rPr>
              <a:t>Demo : Azure API Gateway</a:t>
            </a:r>
            <a:endParaRPr sz="4000" b="0" i="0" u="none" strike="noStrike" cap="none">
              <a:solidFill>
                <a:schemeClr val="lt1"/>
              </a:solidFill>
              <a:latin typeface="Proxima Nova"/>
              <a:ea typeface="Proxima Nova"/>
              <a:cs typeface="Proxima Nova"/>
              <a:sym typeface="Proxima Nova"/>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g2b7af6b8592_0_368"/>
          <p:cNvSpPr txBox="1">
            <a:spLocks noGrp="1"/>
          </p:cNvSpPr>
          <p:nvPr>
            <p:ph type="title"/>
          </p:nvPr>
        </p:nvSpPr>
        <p:spPr>
          <a:xfrm>
            <a:off x="589050" y="1044325"/>
            <a:ext cx="7775100" cy="3436200"/>
          </a:xfrm>
          <a:prstGeom prst="rect">
            <a:avLst/>
          </a:prstGeom>
          <a:noFill/>
          <a:ln>
            <a:noFill/>
          </a:ln>
        </p:spPr>
        <p:txBody>
          <a:bodyPr spcFirstLastPara="1" wrap="square" lIns="0" tIns="0" rIns="0" bIns="0" anchor="t" anchorCtr="0">
            <a:noAutofit/>
          </a:bodyPr>
          <a:lstStyle/>
          <a:p>
            <a:pPr marL="0" lvl="0" indent="0" algn="just" rtl="0">
              <a:spcBef>
                <a:spcPts val="1000"/>
              </a:spcBef>
              <a:spcAft>
                <a:spcPts val="0"/>
              </a:spcAft>
              <a:buNone/>
            </a:pPr>
            <a:r>
              <a:rPr lang="en" sz="1500">
                <a:solidFill>
                  <a:schemeClr val="dk1"/>
                </a:solidFill>
                <a:latin typeface="Proxima Nova Semibold"/>
                <a:ea typeface="Proxima Nova Semibold"/>
                <a:cs typeface="Proxima Nova Semibold"/>
                <a:sym typeface="Proxima Nova Semibold"/>
              </a:rPr>
              <a:t>Log into Azure Portal:</a:t>
            </a:r>
            <a:endParaRPr sz="1500">
              <a:solidFill>
                <a:schemeClr val="dk1"/>
              </a:solidFill>
              <a:latin typeface="Proxima Nova Semibold"/>
              <a:ea typeface="Proxima Nova Semibold"/>
              <a:cs typeface="Proxima Nova Semibold"/>
              <a:sym typeface="Proxima Nova Semibold"/>
            </a:endParaRPr>
          </a:p>
          <a:p>
            <a:pPr marL="0" lvl="0" indent="0" algn="just" rtl="0">
              <a:spcBef>
                <a:spcPts val="1000"/>
              </a:spcBef>
              <a:spcAft>
                <a:spcPts val="0"/>
              </a:spcAft>
              <a:buNone/>
            </a:pPr>
            <a:r>
              <a:rPr lang="en" sz="1500">
                <a:solidFill>
                  <a:schemeClr val="dk1"/>
                </a:solidFill>
                <a:latin typeface="Proxima Nova Semibold"/>
                <a:ea typeface="Proxima Nova Semibold"/>
                <a:cs typeface="Proxima Nova Semibold"/>
                <a:sym typeface="Proxima Nova Semibold"/>
              </a:rPr>
              <a:t>From the Azure portal menu, select Create a resource. You can also select Create a resource on the Azure Home page.</a:t>
            </a:r>
            <a:endParaRPr sz="1500">
              <a:solidFill>
                <a:schemeClr val="dk1"/>
              </a:solidFill>
              <a:latin typeface="Proxima Nova Semibold"/>
              <a:ea typeface="Proxima Nova Semibold"/>
              <a:cs typeface="Proxima Nova Semibold"/>
              <a:sym typeface="Proxima Nova Semibold"/>
            </a:endParaRPr>
          </a:p>
          <a:p>
            <a:pPr marL="0" lvl="0" indent="0" algn="just" rtl="0">
              <a:spcBef>
                <a:spcPts val="1000"/>
              </a:spcBef>
              <a:spcAft>
                <a:spcPts val="0"/>
              </a:spcAft>
              <a:buNone/>
            </a:pPr>
            <a:endParaRPr sz="1500">
              <a:solidFill>
                <a:schemeClr val="dk1"/>
              </a:solidFill>
              <a:latin typeface="Proxima Nova Semibold"/>
              <a:ea typeface="Proxima Nova Semibold"/>
              <a:cs typeface="Proxima Nova Semibold"/>
              <a:sym typeface="Proxima Nova Semibold"/>
            </a:endParaRPr>
          </a:p>
          <a:p>
            <a:pPr marL="0" lvl="0" indent="0" algn="just" rtl="0">
              <a:spcBef>
                <a:spcPts val="1000"/>
              </a:spcBef>
              <a:spcAft>
                <a:spcPts val="0"/>
              </a:spcAft>
              <a:buNone/>
            </a:pPr>
            <a:endParaRPr sz="1500">
              <a:solidFill>
                <a:schemeClr val="dk1"/>
              </a:solidFill>
              <a:latin typeface="Proxima Nova Semibold"/>
              <a:ea typeface="Proxima Nova Semibold"/>
              <a:cs typeface="Proxima Nova Semibold"/>
              <a:sym typeface="Proxima Nova Semibold"/>
            </a:endParaRPr>
          </a:p>
        </p:txBody>
      </p:sp>
      <p:sp>
        <p:nvSpPr>
          <p:cNvPr id="1081" name="Google Shape;1081;g2b7af6b8592_0_368"/>
          <p:cNvSpPr txBox="1"/>
          <p:nvPr/>
        </p:nvSpPr>
        <p:spPr>
          <a:xfrm>
            <a:off x="381000" y="321000"/>
            <a:ext cx="73254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Creating and Publishing Azure API Gateway </a:t>
            </a:r>
            <a:endParaRPr sz="2400" b="1" i="0" u="none" strike="noStrike" cap="none">
              <a:solidFill>
                <a:srgbClr val="323F4F"/>
              </a:solidFill>
              <a:latin typeface="Proxima Nova"/>
              <a:ea typeface="Proxima Nova"/>
              <a:cs typeface="Proxima Nova"/>
              <a:sym typeface="Proxima Nova"/>
            </a:endParaRPr>
          </a:p>
        </p:txBody>
      </p:sp>
      <p:pic>
        <p:nvPicPr>
          <p:cNvPr id="1082" name="Google Shape;1082;g2b7af6b8592_0_368"/>
          <p:cNvPicPr preferRelativeResize="0"/>
          <p:nvPr/>
        </p:nvPicPr>
        <p:blipFill>
          <a:blip r:embed="rId3">
            <a:alphaModFix/>
          </a:blip>
          <a:stretch>
            <a:fillRect/>
          </a:stretch>
        </p:blipFill>
        <p:spPr>
          <a:xfrm>
            <a:off x="589050" y="2188050"/>
            <a:ext cx="8305301" cy="155240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sp>
        <p:nvSpPr>
          <p:cNvPr id="1087" name="Google Shape;1087;g2b7af6b8592_0_377"/>
          <p:cNvSpPr txBox="1">
            <a:spLocks noGrp="1"/>
          </p:cNvSpPr>
          <p:nvPr>
            <p:ph type="title"/>
          </p:nvPr>
        </p:nvSpPr>
        <p:spPr>
          <a:xfrm>
            <a:off x="589050" y="1044325"/>
            <a:ext cx="7775100" cy="3436200"/>
          </a:xfrm>
          <a:prstGeom prst="rect">
            <a:avLst/>
          </a:prstGeom>
          <a:noFill/>
          <a:ln>
            <a:noFill/>
          </a:ln>
        </p:spPr>
        <p:txBody>
          <a:bodyPr spcFirstLastPara="1" wrap="square" lIns="0" tIns="0" rIns="0" bIns="0" anchor="t" anchorCtr="0">
            <a:noAutofit/>
          </a:bodyPr>
          <a:lstStyle/>
          <a:p>
            <a:pPr marL="0" lvl="0" indent="0" algn="just" rtl="0">
              <a:spcBef>
                <a:spcPts val="1000"/>
              </a:spcBef>
              <a:spcAft>
                <a:spcPts val="0"/>
              </a:spcAft>
              <a:buNone/>
            </a:pPr>
            <a:r>
              <a:rPr lang="en" sz="1500">
                <a:solidFill>
                  <a:schemeClr val="dk1"/>
                </a:solidFill>
                <a:latin typeface="Proxima Nova Semibold"/>
                <a:ea typeface="Proxima Nova Semibold"/>
                <a:cs typeface="Proxima Nova Semibold"/>
                <a:sym typeface="Proxima Nova Semibold"/>
              </a:rPr>
              <a:t>On the Create a resource page, select Integration &gt; API Management.</a:t>
            </a:r>
            <a:endParaRPr sz="1500">
              <a:solidFill>
                <a:schemeClr val="dk1"/>
              </a:solidFill>
              <a:latin typeface="Proxima Nova Semibold"/>
              <a:ea typeface="Proxima Nova Semibold"/>
              <a:cs typeface="Proxima Nova Semibold"/>
              <a:sym typeface="Proxima Nova Semibold"/>
            </a:endParaRPr>
          </a:p>
        </p:txBody>
      </p:sp>
      <p:sp>
        <p:nvSpPr>
          <p:cNvPr id="1088" name="Google Shape;1088;g2b7af6b8592_0_377"/>
          <p:cNvSpPr txBox="1"/>
          <p:nvPr/>
        </p:nvSpPr>
        <p:spPr>
          <a:xfrm>
            <a:off x="381000" y="321000"/>
            <a:ext cx="7325400" cy="517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2400"/>
              <a:buFont typeface="Arial"/>
              <a:buNone/>
            </a:pPr>
            <a:r>
              <a:rPr lang="en" sz="2400" b="1">
                <a:solidFill>
                  <a:srgbClr val="323F4F"/>
                </a:solidFill>
                <a:latin typeface="Proxima Nova"/>
                <a:ea typeface="Proxima Nova"/>
                <a:cs typeface="Proxima Nova"/>
                <a:sym typeface="Proxima Nova"/>
              </a:rPr>
              <a:t>Creating and Publishing Azure API Gateway </a:t>
            </a:r>
            <a:endParaRPr sz="2400" b="1" i="0" u="none" strike="noStrike" cap="none">
              <a:solidFill>
                <a:srgbClr val="323F4F"/>
              </a:solidFill>
              <a:latin typeface="Proxima Nova"/>
              <a:ea typeface="Proxima Nova"/>
              <a:cs typeface="Proxima Nova"/>
              <a:sym typeface="Proxima Nova"/>
            </a:endParaRPr>
          </a:p>
        </p:txBody>
      </p:sp>
      <p:pic>
        <p:nvPicPr>
          <p:cNvPr id="1089" name="Google Shape;1089;g2b7af6b8592_0_377"/>
          <p:cNvPicPr preferRelativeResize="0"/>
          <p:nvPr/>
        </p:nvPicPr>
        <p:blipFill>
          <a:blip r:embed="rId3">
            <a:alphaModFix/>
          </a:blip>
          <a:stretch>
            <a:fillRect/>
          </a:stretch>
        </p:blipFill>
        <p:spPr>
          <a:xfrm>
            <a:off x="2062428" y="1386225"/>
            <a:ext cx="4828351" cy="3639499"/>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g2b7af6b8592_0_382"/>
          <p:cNvSpPr txBox="1">
            <a:spLocks noGrp="1"/>
          </p:cNvSpPr>
          <p:nvPr>
            <p:ph type="title"/>
          </p:nvPr>
        </p:nvSpPr>
        <p:spPr>
          <a:xfrm>
            <a:off x="589050" y="1044325"/>
            <a:ext cx="7775100" cy="3436200"/>
          </a:xfrm>
          <a:prstGeom prst="rect">
            <a:avLst/>
          </a:prstGeom>
          <a:noFill/>
          <a:ln>
            <a:noFill/>
          </a:ln>
        </p:spPr>
        <p:txBody>
          <a:bodyPr spcFirstLastPara="1" wrap="square" lIns="0" tIns="0" rIns="0" bIns="0" anchor="t" anchorCtr="0">
            <a:noAutofit/>
          </a:bodyPr>
          <a:lstStyle/>
          <a:p>
            <a:pPr marL="0" lvl="0" indent="0" algn="just" rtl="0">
              <a:spcBef>
                <a:spcPts val="1000"/>
              </a:spcBef>
              <a:spcAft>
                <a:spcPts val="0"/>
              </a:spcAft>
              <a:buNone/>
            </a:pPr>
            <a:r>
              <a:rPr lang="en" sz="1500">
                <a:solidFill>
                  <a:schemeClr val="dk1"/>
                </a:solidFill>
                <a:latin typeface="Proxima Nova Semibold"/>
                <a:ea typeface="Proxima Nova Semibold"/>
                <a:cs typeface="Proxima Nova Semibold"/>
                <a:sym typeface="Proxima Nova Semibold"/>
              </a:rPr>
              <a:t>On the Create API Management page, </a:t>
            </a:r>
            <a:endParaRPr sz="1500">
              <a:solidFill>
                <a:schemeClr val="dk1"/>
              </a:solidFill>
              <a:latin typeface="Proxima Nova Semibold"/>
              <a:ea typeface="Proxima Nova Semibold"/>
              <a:cs typeface="Proxima Nova Semibold"/>
              <a:sym typeface="Proxima Nova Semibold"/>
            </a:endParaRPr>
          </a:p>
          <a:p>
            <a:pPr marL="0" lvl="0" indent="0" algn="just" rtl="0">
              <a:spcBef>
                <a:spcPts val="1000"/>
              </a:spcBef>
              <a:spcAft>
                <a:spcPts val="0"/>
              </a:spcAft>
              <a:buNone/>
            </a:pPr>
            <a:r>
              <a:rPr lang="en" sz="1500">
                <a:solidFill>
                  <a:schemeClr val="dk1"/>
                </a:solidFill>
                <a:latin typeface="Proxima Nova Semibold"/>
                <a:ea typeface="Proxima Nova Semibold"/>
                <a:cs typeface="Proxima Nova Semibold"/>
                <a:sym typeface="Proxima Nova Semibold"/>
              </a:rPr>
              <a:t>on the Basics tab, enter settings such  as</a:t>
            </a:r>
            <a:endParaRPr sz="1500">
              <a:solidFill>
                <a:schemeClr val="dk1"/>
              </a:solidFill>
              <a:latin typeface="Proxima Nova Semibold"/>
              <a:ea typeface="Proxima Nova Semibold"/>
              <a:cs typeface="Proxima Nova Semibold"/>
              <a:sym typeface="Proxima Nova Semibold"/>
            </a:endParaRPr>
          </a:p>
          <a:p>
            <a:pPr marL="0" lvl="0" indent="0" algn="just" rtl="0">
              <a:spcBef>
                <a:spcPts val="1000"/>
              </a:spcBef>
              <a:spcAft>
                <a:spcPts val="0"/>
              </a:spcAft>
              <a:buNone/>
            </a:pPr>
            <a:endParaRPr sz="1500">
              <a:solidFill>
                <a:schemeClr val="dk1"/>
              </a:solidFill>
              <a:latin typeface="Proxima Nova Semibold"/>
              <a:ea typeface="Proxima Nova Semibold"/>
              <a:cs typeface="Proxima Nova Semibold"/>
              <a:sym typeface="Proxima Nova Semibold"/>
            </a:endParaRPr>
          </a:p>
          <a:p>
            <a:pPr marL="457200" lvl="0" indent="-323850" algn="just" rtl="0">
              <a:spcBef>
                <a:spcPts val="1000"/>
              </a:spcBef>
              <a:spcAft>
                <a:spcPts val="0"/>
              </a:spcAft>
              <a:buClr>
                <a:schemeClr val="dk1"/>
              </a:buClr>
              <a:buSzPts val="1500"/>
              <a:buFont typeface="Proxima Nova Semibold"/>
              <a:buChar char="➔"/>
            </a:pPr>
            <a:r>
              <a:rPr lang="en" sz="1500">
                <a:solidFill>
                  <a:schemeClr val="dk1"/>
                </a:solidFill>
                <a:latin typeface="Proxima Nova Semibold"/>
                <a:ea typeface="Proxima Nova Semibold"/>
                <a:cs typeface="Proxima Nova Semibold"/>
                <a:sym typeface="Proxima Nova Semibold"/>
              </a:rPr>
              <a:t>Subscription</a:t>
            </a:r>
            <a:endParaRPr sz="1500">
              <a:solidFill>
                <a:schemeClr val="dk1"/>
              </a:solidFill>
              <a:latin typeface="Proxima Nova Semibold"/>
              <a:ea typeface="Proxima Nova Semibold"/>
              <a:cs typeface="Proxima Nova Semibold"/>
              <a:sym typeface="Proxima Nova Semibold"/>
            </a:endParaRPr>
          </a:p>
          <a:p>
            <a:pPr marL="457200" lvl="0" indent="-323850" algn="just" rtl="0">
              <a:spcBef>
                <a:spcPts val="0"/>
              </a:spcBef>
              <a:spcAft>
                <a:spcPts val="0"/>
              </a:spcAft>
              <a:buClr>
                <a:schemeClr val="dk1"/>
              </a:buClr>
              <a:buSzPts val="1500"/>
              <a:buFont typeface="Proxima Nova Semibold"/>
              <a:buChar char="➔"/>
            </a:pPr>
            <a:r>
              <a:rPr lang="en" sz="1500">
                <a:solidFill>
                  <a:schemeClr val="dk1"/>
                </a:solidFill>
                <a:latin typeface="Proxima Nova Semibold"/>
                <a:ea typeface="Proxima Nova Semibold"/>
                <a:cs typeface="Proxima Nova Semibold"/>
                <a:sym typeface="Proxima Nova Semibold"/>
              </a:rPr>
              <a:t>Resource group</a:t>
            </a:r>
            <a:endParaRPr sz="1500">
              <a:solidFill>
                <a:schemeClr val="dk1"/>
              </a:solidFill>
              <a:latin typeface="Proxima Nova Semibold"/>
              <a:ea typeface="Proxima Nova Semibold"/>
              <a:cs typeface="Proxima Nova Semibold"/>
              <a:sym typeface="Proxima Nova Semibold"/>
            </a:endParaRPr>
          </a:p>
          <a:p>
            <a:pPr marL="457200" lvl="0" indent="-323850" algn="just" rtl="0">
              <a:spcBef>
                <a:spcPts val="0"/>
              </a:spcBef>
              <a:spcAft>
                <a:spcPts val="0"/>
              </a:spcAft>
              <a:buClr>
                <a:schemeClr val="dk1"/>
              </a:buClr>
              <a:buSzPts val="1500"/>
              <a:buFont typeface="Proxima Nova Semibold"/>
              <a:buChar char="➔"/>
            </a:pPr>
            <a:r>
              <a:rPr lang="en" sz="1500">
                <a:solidFill>
                  <a:schemeClr val="dk1"/>
                </a:solidFill>
                <a:latin typeface="Proxima Nova Semibold"/>
                <a:ea typeface="Proxima Nova Semibold"/>
                <a:cs typeface="Proxima Nova Semibold"/>
                <a:sym typeface="Proxima Nova Semibold"/>
              </a:rPr>
              <a:t>Region</a:t>
            </a:r>
            <a:endParaRPr sz="1500">
              <a:solidFill>
                <a:schemeClr val="dk1"/>
              </a:solidFill>
              <a:latin typeface="Proxima Nova Semibold"/>
              <a:ea typeface="Proxima Nova Semibold"/>
              <a:cs typeface="Proxima Nova Semibold"/>
              <a:sym typeface="Proxima Nova Semibold"/>
            </a:endParaRPr>
          </a:p>
          <a:p>
            <a:pPr marL="457200" lvl="0" indent="-323850" algn="just" rtl="0">
              <a:spcBef>
                <a:spcPts val="0"/>
              </a:spcBef>
              <a:spcAft>
                <a:spcPts val="0"/>
              </a:spcAft>
              <a:buClr>
                <a:schemeClr val="dk1"/>
              </a:buClr>
              <a:buSzPts val="1500"/>
              <a:buFont typeface="Proxima Nova Semibold"/>
              <a:buChar char="➔"/>
            </a:pPr>
            <a:r>
              <a:rPr lang="en" sz="1500">
                <a:solidFill>
                  <a:schemeClr val="dk1"/>
                </a:solidFill>
                <a:latin typeface="Proxima Nova Semibold"/>
                <a:ea typeface="Proxima Nova Semibold"/>
                <a:cs typeface="Proxima Nova Semibold"/>
                <a:sym typeface="Proxima Nova Semibold"/>
              </a:rPr>
              <a:t>Resource name</a:t>
            </a:r>
            <a:endParaRPr sz="1500">
              <a:solidFill>
                <a:schemeClr val="dk1"/>
              </a:solidFill>
              <a:latin typeface="Proxima Nova Semibold"/>
              <a:ea typeface="Proxima Nova Semibold"/>
              <a:cs typeface="Proxima Nova Semibold"/>
              <a:sym typeface="Proxima Nova Semibold"/>
            </a:endParaRPr>
          </a:p>
          <a:p>
            <a:pPr marL="457200" lvl="0" indent="-323850" algn="just" rtl="0">
              <a:spcBef>
                <a:spcPts val="0"/>
              </a:spcBef>
              <a:spcAft>
                <a:spcPts val="0"/>
              </a:spcAft>
              <a:buClr>
                <a:schemeClr val="dk1"/>
              </a:buClr>
              <a:buSzPts val="1500"/>
              <a:buFont typeface="Proxima Nova Semibold"/>
              <a:buChar char="➔"/>
            </a:pPr>
            <a:r>
              <a:rPr lang="en" sz="1500">
                <a:solidFill>
                  <a:schemeClr val="dk1"/>
                </a:solidFill>
                <a:latin typeface="Proxima Nova Semibold"/>
                <a:ea typeface="Proxima Nova Semibold"/>
                <a:cs typeface="Proxima Nova Semibold"/>
                <a:sym typeface="Proxima Nova Semibold"/>
              </a:rPr>
              <a:t>Organization name</a:t>
            </a:r>
            <a:endParaRPr sz="1500">
              <a:solidFill>
                <a:schemeClr val="dk1"/>
              </a:solidFill>
              <a:latin typeface="Proxima Nova Semibold"/>
              <a:ea typeface="Proxima Nova Semibold"/>
              <a:cs typeface="Proxima Nova Semibold"/>
              <a:sym typeface="Proxima Nova Semibold"/>
            </a:endParaRPr>
          </a:p>
          <a:p>
            <a:pPr marL="457200" lvl="0" indent="-323850" algn="just" rtl="0">
              <a:spcBef>
                <a:spcPts val="0"/>
              </a:spcBef>
              <a:spcAft>
                <a:spcPts val="0"/>
              </a:spcAft>
              <a:buClr>
                <a:schemeClr val="dk1"/>
              </a:buClr>
              <a:buSzPts val="1500"/>
              <a:buFont typeface="Proxima Nova Semibold"/>
              <a:buChar char="➔"/>
            </a:pPr>
            <a:r>
              <a:rPr lang="en" sz="1500">
                <a:solidFill>
                  <a:schemeClr val="dk1"/>
                </a:solidFill>
                <a:latin typeface="Proxima Nova Semibold"/>
                <a:ea typeface="Proxima Nova Semibold"/>
                <a:cs typeface="Proxima Nova Semibold"/>
                <a:sym typeface="Proxima Nova Semibold"/>
              </a:rPr>
              <a:t>Administrator email</a:t>
            </a:r>
            <a:endParaRPr sz="1500">
              <a:solidFill>
                <a:schemeClr val="dk1"/>
              </a:solidFill>
              <a:latin typeface="Proxima Nova Semibold"/>
              <a:ea typeface="Proxima Nova Semibold"/>
              <a:cs typeface="Proxima Nova Semibold"/>
              <a:sym typeface="Proxima Nova Semibold"/>
            </a:endParaRPr>
          </a:p>
          <a:p>
            <a:pPr marL="457200" lvl="0" indent="-323850" algn="just" rtl="0">
              <a:spcBef>
                <a:spcPts val="0"/>
              </a:spcBef>
              <a:spcAft>
                <a:spcPts val="0"/>
              </a:spcAft>
              <a:buClr>
                <a:schemeClr val="dk1"/>
              </a:buClr>
              <a:buSzPts val="1500"/>
              <a:buFont typeface="Proxima Nova Semibold"/>
              <a:buChar char="➔"/>
            </a:pPr>
            <a:r>
              <a:rPr lang="en" sz="1500">
                <a:solidFill>
                  <a:schemeClr val="dk1"/>
                </a:solidFill>
                <a:latin typeface="Proxima Nova Semibold"/>
                <a:ea typeface="Proxima Nova Semibold"/>
                <a:cs typeface="Proxima Nova Semibold"/>
                <a:sym typeface="Proxima Nova Semibold"/>
              </a:rPr>
              <a:t>Pricing tier</a:t>
            </a:r>
            <a:endParaRPr sz="1500">
              <a:solidFill>
                <a:schemeClr val="dk1"/>
              </a:solidFill>
              <a:latin typeface="Proxima Nova Semibold"/>
              <a:ea typeface="Proxima Nova Semibold"/>
              <a:cs typeface="Proxima Nova Semibold"/>
              <a:sym typeface="Proxima Nova Semibold"/>
            </a:endParaRPr>
          </a:p>
          <a:p>
            <a:pPr marL="0" lvl="0" indent="0" algn="just" rtl="0">
              <a:spcBef>
                <a:spcPts val="1000"/>
              </a:spcBef>
              <a:spcAft>
                <a:spcPts val="0"/>
              </a:spcAft>
              <a:buNone/>
            </a:pPr>
            <a:endParaRPr sz="1500">
              <a:solidFill>
                <a:schemeClr val="dk1"/>
              </a:solidFill>
              <a:latin typeface="Proxima Nova Semibold"/>
              <a:ea typeface="Proxima Nova Semibold"/>
              <a:cs typeface="Proxima Nova Semibold"/>
              <a:sym typeface="Proxima Nova Semibold"/>
            </a:endParaRPr>
          </a:p>
          <a:p>
            <a:pPr marL="0" lvl="0" indent="0" algn="just" rtl="0">
              <a:spcBef>
                <a:spcPts val="1000"/>
              </a:spcBef>
              <a:spcAft>
                <a:spcPts val="0"/>
              </a:spcAft>
              <a:buNone/>
            </a:pPr>
            <a:endParaRPr sz="1500">
              <a:solidFill>
                <a:schemeClr val="dk1"/>
              </a:solidFill>
              <a:latin typeface="Proxima Nova Semibold"/>
              <a:ea typeface="Proxima Nova Semibold"/>
              <a:cs typeface="Proxima Nova Semibold"/>
              <a:sym typeface="Proxima Nova Semibold"/>
            </a:endParaRPr>
          </a:p>
        </p:txBody>
      </p:sp>
      <p:sp>
        <p:nvSpPr>
          <p:cNvPr id="1095" name="Google Shape;1095;g2b7af6b8592_0_382"/>
          <p:cNvSpPr txBox="1"/>
          <p:nvPr/>
        </p:nvSpPr>
        <p:spPr>
          <a:xfrm>
            <a:off x="381000" y="321000"/>
            <a:ext cx="7325400" cy="517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2400"/>
              <a:buFont typeface="Arial"/>
              <a:buNone/>
            </a:pPr>
            <a:r>
              <a:rPr lang="en" sz="2400" b="1">
                <a:solidFill>
                  <a:srgbClr val="323F4F"/>
                </a:solidFill>
                <a:latin typeface="Proxima Nova"/>
                <a:ea typeface="Proxima Nova"/>
                <a:cs typeface="Proxima Nova"/>
                <a:sym typeface="Proxima Nova"/>
              </a:rPr>
              <a:t>Creating and Publishing Azure API Gateway </a:t>
            </a:r>
            <a:endParaRPr sz="2400" b="1" i="0" u="none" strike="noStrike" cap="none">
              <a:solidFill>
                <a:srgbClr val="323F4F"/>
              </a:solidFill>
              <a:latin typeface="Proxima Nova"/>
              <a:ea typeface="Proxima Nova"/>
              <a:cs typeface="Proxima Nova"/>
              <a:sym typeface="Proxima Nova"/>
            </a:endParaRPr>
          </a:p>
        </p:txBody>
      </p:sp>
      <p:pic>
        <p:nvPicPr>
          <p:cNvPr id="1096" name="Google Shape;1096;g2b7af6b8592_0_382"/>
          <p:cNvPicPr preferRelativeResize="0"/>
          <p:nvPr/>
        </p:nvPicPr>
        <p:blipFill>
          <a:blip r:embed="rId3">
            <a:alphaModFix/>
          </a:blip>
          <a:stretch>
            <a:fillRect/>
          </a:stretch>
        </p:blipFill>
        <p:spPr>
          <a:xfrm>
            <a:off x="4873550" y="380900"/>
            <a:ext cx="4102351" cy="4627349"/>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g2b7af6b8592_0_387"/>
          <p:cNvSpPr txBox="1">
            <a:spLocks noGrp="1"/>
          </p:cNvSpPr>
          <p:nvPr>
            <p:ph type="title"/>
          </p:nvPr>
        </p:nvSpPr>
        <p:spPr>
          <a:xfrm>
            <a:off x="589050" y="1044325"/>
            <a:ext cx="7775100" cy="3436200"/>
          </a:xfrm>
          <a:prstGeom prst="rect">
            <a:avLst/>
          </a:prstGeom>
          <a:noFill/>
          <a:ln>
            <a:noFill/>
          </a:ln>
        </p:spPr>
        <p:txBody>
          <a:bodyPr spcFirstLastPara="1" wrap="square" lIns="0" tIns="0" rIns="0" bIns="0" anchor="t" anchorCtr="0">
            <a:noAutofit/>
          </a:bodyPr>
          <a:lstStyle/>
          <a:p>
            <a:pPr marL="0" lvl="0" indent="0" algn="just" rtl="0">
              <a:spcBef>
                <a:spcPts val="1000"/>
              </a:spcBef>
              <a:spcAft>
                <a:spcPts val="0"/>
              </a:spcAft>
              <a:buNone/>
            </a:pPr>
            <a:r>
              <a:rPr lang="en" sz="1500">
                <a:solidFill>
                  <a:schemeClr val="dk1"/>
                </a:solidFill>
                <a:latin typeface="Proxima Nova Semibold"/>
                <a:ea typeface="Proxima Nova Semibold"/>
                <a:cs typeface="Proxima Nova Semibold"/>
                <a:sym typeface="Proxima Nova Semibold"/>
              </a:rPr>
              <a:t>In your API Management instance, search and select API Management services.</a:t>
            </a:r>
            <a:endParaRPr sz="1500">
              <a:solidFill>
                <a:schemeClr val="dk1"/>
              </a:solidFill>
              <a:latin typeface="Proxima Nova Semibold"/>
              <a:ea typeface="Proxima Nova Semibold"/>
              <a:cs typeface="Proxima Nova Semibold"/>
              <a:sym typeface="Proxima Nova Semibold"/>
            </a:endParaRPr>
          </a:p>
          <a:p>
            <a:pPr marL="0" lvl="0" indent="0" algn="just" rtl="0">
              <a:spcBef>
                <a:spcPts val="1000"/>
              </a:spcBef>
              <a:spcAft>
                <a:spcPts val="0"/>
              </a:spcAft>
              <a:buNone/>
            </a:pPr>
            <a:endParaRPr sz="1500">
              <a:solidFill>
                <a:schemeClr val="dk1"/>
              </a:solidFill>
              <a:latin typeface="Proxima Nova Semibold"/>
              <a:ea typeface="Proxima Nova Semibold"/>
              <a:cs typeface="Proxima Nova Semibold"/>
              <a:sym typeface="Proxima Nova Semibold"/>
            </a:endParaRPr>
          </a:p>
        </p:txBody>
      </p:sp>
      <p:sp>
        <p:nvSpPr>
          <p:cNvPr id="1102" name="Google Shape;1102;g2b7af6b8592_0_387"/>
          <p:cNvSpPr txBox="1"/>
          <p:nvPr/>
        </p:nvSpPr>
        <p:spPr>
          <a:xfrm>
            <a:off x="381000" y="321000"/>
            <a:ext cx="7325400" cy="517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2400"/>
              <a:buFont typeface="Arial"/>
              <a:buNone/>
            </a:pPr>
            <a:r>
              <a:rPr lang="en" sz="2400" b="1">
                <a:solidFill>
                  <a:srgbClr val="323F4F"/>
                </a:solidFill>
                <a:latin typeface="Proxima Nova"/>
                <a:ea typeface="Proxima Nova"/>
                <a:cs typeface="Proxima Nova"/>
                <a:sym typeface="Proxima Nova"/>
              </a:rPr>
              <a:t>Creating and Publishing Azure API Gateway </a:t>
            </a:r>
            <a:endParaRPr sz="2400" b="1" i="0" u="none" strike="noStrike" cap="none">
              <a:solidFill>
                <a:srgbClr val="323F4F"/>
              </a:solidFill>
              <a:latin typeface="Proxima Nova"/>
              <a:ea typeface="Proxima Nova"/>
              <a:cs typeface="Proxima Nova"/>
              <a:sym typeface="Proxima Nova"/>
            </a:endParaRPr>
          </a:p>
        </p:txBody>
      </p:sp>
      <p:pic>
        <p:nvPicPr>
          <p:cNvPr id="1103" name="Google Shape;1103;g2b7af6b8592_0_387"/>
          <p:cNvPicPr preferRelativeResize="0"/>
          <p:nvPr/>
        </p:nvPicPr>
        <p:blipFill>
          <a:blip r:embed="rId3">
            <a:alphaModFix/>
          </a:blip>
          <a:stretch>
            <a:fillRect/>
          </a:stretch>
        </p:blipFill>
        <p:spPr>
          <a:xfrm>
            <a:off x="1707275" y="1311425"/>
            <a:ext cx="5999124" cy="3665225"/>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g2b7af6b8592_0_401"/>
          <p:cNvSpPr txBox="1">
            <a:spLocks noGrp="1"/>
          </p:cNvSpPr>
          <p:nvPr>
            <p:ph type="title"/>
          </p:nvPr>
        </p:nvSpPr>
        <p:spPr>
          <a:xfrm>
            <a:off x="589050" y="1044325"/>
            <a:ext cx="7775100" cy="3436200"/>
          </a:xfrm>
          <a:prstGeom prst="rect">
            <a:avLst/>
          </a:prstGeom>
          <a:noFill/>
          <a:ln>
            <a:noFill/>
          </a:ln>
        </p:spPr>
        <p:txBody>
          <a:bodyPr spcFirstLastPara="1" wrap="square" lIns="0" tIns="0" rIns="0" bIns="0" anchor="t" anchorCtr="0">
            <a:noAutofit/>
          </a:bodyPr>
          <a:lstStyle/>
          <a:p>
            <a:pPr marL="0" lvl="0" indent="0" algn="just" rtl="0">
              <a:spcBef>
                <a:spcPts val="1000"/>
              </a:spcBef>
              <a:spcAft>
                <a:spcPts val="0"/>
              </a:spcAft>
              <a:buNone/>
            </a:pPr>
            <a:r>
              <a:rPr lang="en" sz="1500">
                <a:solidFill>
                  <a:schemeClr val="dk1"/>
                </a:solidFill>
                <a:latin typeface="Proxima Nova Semibold"/>
                <a:ea typeface="Proxima Nova Semibold"/>
                <a:cs typeface="Proxima Nova Semibold"/>
                <a:sym typeface="Proxima Nova Semibold"/>
              </a:rPr>
              <a:t>On the API Management services page, select your API Management instance.</a:t>
            </a:r>
            <a:endParaRPr sz="1500">
              <a:solidFill>
                <a:schemeClr val="dk1"/>
              </a:solidFill>
              <a:latin typeface="Proxima Nova Semibold"/>
              <a:ea typeface="Proxima Nova Semibold"/>
              <a:cs typeface="Proxima Nova Semibold"/>
              <a:sym typeface="Proxima Nova Semibold"/>
            </a:endParaRPr>
          </a:p>
        </p:txBody>
      </p:sp>
      <p:sp>
        <p:nvSpPr>
          <p:cNvPr id="1109" name="Google Shape;1109;g2b7af6b8592_0_401"/>
          <p:cNvSpPr txBox="1"/>
          <p:nvPr/>
        </p:nvSpPr>
        <p:spPr>
          <a:xfrm>
            <a:off x="381000" y="321000"/>
            <a:ext cx="7325400" cy="517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2400"/>
              <a:buFont typeface="Arial"/>
              <a:buNone/>
            </a:pPr>
            <a:r>
              <a:rPr lang="en" sz="2400" b="1">
                <a:solidFill>
                  <a:srgbClr val="323F4F"/>
                </a:solidFill>
                <a:latin typeface="Proxima Nova"/>
                <a:ea typeface="Proxima Nova"/>
                <a:cs typeface="Proxima Nova"/>
                <a:sym typeface="Proxima Nova"/>
              </a:rPr>
              <a:t>Creating and Publishing Azure API Gateway </a:t>
            </a:r>
            <a:endParaRPr sz="2400" b="1" i="0" u="none" strike="noStrike" cap="none">
              <a:solidFill>
                <a:srgbClr val="323F4F"/>
              </a:solidFill>
              <a:latin typeface="Proxima Nova"/>
              <a:ea typeface="Proxima Nova"/>
              <a:cs typeface="Proxima Nova"/>
              <a:sym typeface="Proxima Nova"/>
            </a:endParaRPr>
          </a:p>
        </p:txBody>
      </p:sp>
      <p:pic>
        <p:nvPicPr>
          <p:cNvPr id="1110" name="Google Shape;1110;g2b7af6b8592_0_401"/>
          <p:cNvPicPr preferRelativeResize="0"/>
          <p:nvPr/>
        </p:nvPicPr>
        <p:blipFill>
          <a:blip r:embed="rId3">
            <a:alphaModFix/>
          </a:blip>
          <a:stretch>
            <a:fillRect/>
          </a:stretch>
        </p:blipFill>
        <p:spPr>
          <a:xfrm>
            <a:off x="457200" y="1566251"/>
            <a:ext cx="7775099" cy="2392348"/>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g2b7af6b8592_0_409"/>
          <p:cNvSpPr txBox="1">
            <a:spLocks noGrp="1"/>
          </p:cNvSpPr>
          <p:nvPr>
            <p:ph type="title"/>
          </p:nvPr>
        </p:nvSpPr>
        <p:spPr>
          <a:xfrm>
            <a:off x="589050" y="1044325"/>
            <a:ext cx="7775100" cy="3436200"/>
          </a:xfrm>
          <a:prstGeom prst="rect">
            <a:avLst/>
          </a:prstGeom>
          <a:noFill/>
          <a:ln>
            <a:noFill/>
          </a:ln>
        </p:spPr>
        <p:txBody>
          <a:bodyPr spcFirstLastPara="1" wrap="square" lIns="0" tIns="0" rIns="0" bIns="0" anchor="t" anchorCtr="0">
            <a:noAutofit/>
          </a:bodyPr>
          <a:lstStyle/>
          <a:p>
            <a:pPr marL="0" lvl="0" indent="0" algn="just" rtl="0">
              <a:spcBef>
                <a:spcPts val="1000"/>
              </a:spcBef>
              <a:spcAft>
                <a:spcPts val="0"/>
              </a:spcAft>
              <a:buNone/>
            </a:pPr>
            <a:r>
              <a:rPr lang="en" sz="1500">
                <a:solidFill>
                  <a:schemeClr val="dk1"/>
                </a:solidFill>
                <a:latin typeface="Proxima Nova Semibold"/>
                <a:ea typeface="Proxima Nova Semibold"/>
                <a:cs typeface="Proxima Nova Semibold"/>
                <a:sym typeface="Proxima Nova Semibold"/>
              </a:rPr>
              <a:t>Review the properties of your service on the Overview page.</a:t>
            </a:r>
            <a:endParaRPr sz="1500">
              <a:solidFill>
                <a:schemeClr val="dk1"/>
              </a:solidFill>
              <a:latin typeface="Proxima Nova Semibold"/>
              <a:ea typeface="Proxima Nova Semibold"/>
              <a:cs typeface="Proxima Nova Semibold"/>
              <a:sym typeface="Proxima Nova Semibold"/>
            </a:endParaRPr>
          </a:p>
        </p:txBody>
      </p:sp>
      <p:sp>
        <p:nvSpPr>
          <p:cNvPr id="1116" name="Google Shape;1116;g2b7af6b8592_0_409"/>
          <p:cNvSpPr txBox="1"/>
          <p:nvPr/>
        </p:nvSpPr>
        <p:spPr>
          <a:xfrm>
            <a:off x="381000" y="321000"/>
            <a:ext cx="7325400" cy="517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2400"/>
              <a:buFont typeface="Arial"/>
              <a:buNone/>
            </a:pPr>
            <a:r>
              <a:rPr lang="en" sz="2400" b="1">
                <a:solidFill>
                  <a:srgbClr val="323F4F"/>
                </a:solidFill>
                <a:latin typeface="Proxima Nova"/>
                <a:ea typeface="Proxima Nova"/>
                <a:cs typeface="Proxima Nova"/>
                <a:sym typeface="Proxima Nova"/>
              </a:rPr>
              <a:t>Creating and Publishing Azure API Gateway </a:t>
            </a:r>
            <a:endParaRPr sz="2400" b="1" i="0" u="none" strike="noStrike" cap="none">
              <a:solidFill>
                <a:srgbClr val="323F4F"/>
              </a:solidFill>
              <a:latin typeface="Proxima Nova"/>
              <a:ea typeface="Proxima Nova"/>
              <a:cs typeface="Proxima Nova"/>
              <a:sym typeface="Proxima Nova"/>
            </a:endParaRPr>
          </a:p>
        </p:txBody>
      </p:sp>
      <p:pic>
        <p:nvPicPr>
          <p:cNvPr id="1117" name="Google Shape;1117;g2b7af6b8592_0_409"/>
          <p:cNvPicPr preferRelativeResize="0"/>
          <p:nvPr/>
        </p:nvPicPr>
        <p:blipFill>
          <a:blip r:embed="rId3">
            <a:alphaModFix/>
          </a:blip>
          <a:stretch>
            <a:fillRect/>
          </a:stretch>
        </p:blipFill>
        <p:spPr>
          <a:xfrm>
            <a:off x="1965350" y="1344775"/>
            <a:ext cx="5213288" cy="3700575"/>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2" name="Google Shape;1122;g2b7af6b8592_0_417"/>
          <p:cNvSpPr txBox="1">
            <a:spLocks noGrp="1"/>
          </p:cNvSpPr>
          <p:nvPr>
            <p:ph type="title"/>
          </p:nvPr>
        </p:nvSpPr>
        <p:spPr>
          <a:xfrm>
            <a:off x="599900" y="1073775"/>
            <a:ext cx="3318600" cy="3436200"/>
          </a:xfrm>
          <a:prstGeom prst="rect">
            <a:avLst/>
          </a:prstGeom>
          <a:noFill/>
          <a:ln>
            <a:noFill/>
          </a:ln>
        </p:spPr>
        <p:txBody>
          <a:bodyPr spcFirstLastPara="1" wrap="square" lIns="0" tIns="0" rIns="0" bIns="0" anchor="t" anchorCtr="0">
            <a:noAutofit/>
          </a:bodyPr>
          <a:lstStyle/>
          <a:p>
            <a:pPr marL="457200" lvl="0" indent="-317500" algn="just" rtl="0">
              <a:spcBef>
                <a:spcPts val="0"/>
              </a:spcBef>
              <a:spcAft>
                <a:spcPts val="0"/>
              </a:spcAft>
              <a:buClr>
                <a:schemeClr val="dk1"/>
              </a:buClr>
              <a:buSzPts val="1400"/>
              <a:buFont typeface="Proxima Nova Semibold"/>
              <a:buChar char="➔"/>
            </a:pPr>
            <a:r>
              <a:rPr lang="en" sz="1400">
                <a:solidFill>
                  <a:schemeClr val="dk1"/>
                </a:solidFill>
                <a:latin typeface="Proxima Nova Semibold"/>
                <a:ea typeface="Proxima Nova Semibold"/>
                <a:cs typeface="Proxima Nova Semibold"/>
                <a:sym typeface="Proxima Nova Semibold"/>
              </a:rPr>
              <a:t>In the left navigation of your API Management instance, select APIs.</a:t>
            </a:r>
            <a:endParaRPr sz="1400">
              <a:solidFill>
                <a:schemeClr val="dk1"/>
              </a:solidFill>
              <a:latin typeface="Proxima Nova Semibold"/>
              <a:ea typeface="Proxima Nova Semibold"/>
              <a:cs typeface="Proxima Nova Semibold"/>
              <a:sym typeface="Proxima Nova Semibold"/>
            </a:endParaRPr>
          </a:p>
          <a:p>
            <a:pPr marL="457200" lvl="0" indent="0" algn="just" rtl="0">
              <a:spcBef>
                <a:spcPts val="0"/>
              </a:spcBef>
              <a:spcAft>
                <a:spcPts val="0"/>
              </a:spcAft>
              <a:buNone/>
            </a:pPr>
            <a:endParaRPr sz="1400">
              <a:solidFill>
                <a:schemeClr val="dk1"/>
              </a:solidFill>
              <a:latin typeface="Proxima Nova Semibold"/>
              <a:ea typeface="Proxima Nova Semibold"/>
              <a:cs typeface="Proxima Nova Semibold"/>
              <a:sym typeface="Proxima Nova Semibold"/>
            </a:endParaRPr>
          </a:p>
          <a:p>
            <a:pPr marL="457200" lvl="0" indent="-317500" algn="just" rtl="0">
              <a:spcBef>
                <a:spcPts val="0"/>
              </a:spcBef>
              <a:spcAft>
                <a:spcPts val="0"/>
              </a:spcAft>
              <a:buClr>
                <a:schemeClr val="dk1"/>
              </a:buClr>
              <a:buSzPts val="1400"/>
              <a:buFont typeface="Proxima Nova Semibold"/>
              <a:buChar char="➔"/>
            </a:pPr>
            <a:r>
              <a:rPr lang="en" sz="1400">
                <a:solidFill>
                  <a:schemeClr val="dk1"/>
                </a:solidFill>
                <a:latin typeface="Proxima Nova Semibold"/>
                <a:ea typeface="Proxima Nova Semibold"/>
                <a:cs typeface="Proxima Nova Semibold"/>
                <a:sym typeface="Proxima Nova Semibold"/>
              </a:rPr>
              <a:t>Select the OpenAPI tile.</a:t>
            </a:r>
            <a:endParaRPr sz="1400">
              <a:solidFill>
                <a:schemeClr val="dk1"/>
              </a:solidFill>
              <a:latin typeface="Proxima Nova Semibold"/>
              <a:ea typeface="Proxima Nova Semibold"/>
              <a:cs typeface="Proxima Nova Semibold"/>
              <a:sym typeface="Proxima Nova Semibold"/>
            </a:endParaRPr>
          </a:p>
          <a:p>
            <a:pPr marL="457200" lvl="0" indent="0" algn="just" rtl="0">
              <a:spcBef>
                <a:spcPts val="0"/>
              </a:spcBef>
              <a:spcAft>
                <a:spcPts val="0"/>
              </a:spcAft>
              <a:buNone/>
            </a:pPr>
            <a:endParaRPr sz="1400">
              <a:solidFill>
                <a:schemeClr val="dk1"/>
              </a:solidFill>
              <a:latin typeface="Proxima Nova Semibold"/>
              <a:ea typeface="Proxima Nova Semibold"/>
              <a:cs typeface="Proxima Nova Semibold"/>
              <a:sym typeface="Proxima Nova Semibold"/>
            </a:endParaRPr>
          </a:p>
          <a:p>
            <a:pPr marL="457200" lvl="0" indent="-317500" algn="just" rtl="0">
              <a:spcBef>
                <a:spcPts val="0"/>
              </a:spcBef>
              <a:spcAft>
                <a:spcPts val="0"/>
              </a:spcAft>
              <a:buClr>
                <a:schemeClr val="dk1"/>
              </a:buClr>
              <a:buSzPts val="1400"/>
              <a:buFont typeface="Proxima Nova Semibold"/>
              <a:buChar char="➔"/>
            </a:pPr>
            <a:r>
              <a:rPr lang="en" sz="1400">
                <a:solidFill>
                  <a:schemeClr val="dk1"/>
                </a:solidFill>
                <a:latin typeface="Proxima Nova Semibold"/>
                <a:ea typeface="Proxima Nova Semibold"/>
                <a:cs typeface="Proxima Nova Semibold"/>
                <a:sym typeface="Proxima Nova Semibold"/>
              </a:rPr>
              <a:t>In the Create from OpenAPI specification window, select Full.</a:t>
            </a:r>
            <a:endParaRPr sz="1400">
              <a:solidFill>
                <a:schemeClr val="dk1"/>
              </a:solidFill>
              <a:latin typeface="Proxima Nova Semibold"/>
              <a:ea typeface="Proxima Nova Semibold"/>
              <a:cs typeface="Proxima Nova Semibold"/>
              <a:sym typeface="Proxima Nova Semibold"/>
            </a:endParaRPr>
          </a:p>
          <a:p>
            <a:pPr marL="457200" lvl="0" indent="0" algn="just" rtl="0">
              <a:spcBef>
                <a:spcPts val="0"/>
              </a:spcBef>
              <a:spcAft>
                <a:spcPts val="0"/>
              </a:spcAft>
              <a:buNone/>
            </a:pPr>
            <a:endParaRPr sz="1400">
              <a:solidFill>
                <a:schemeClr val="dk1"/>
              </a:solidFill>
              <a:latin typeface="Proxima Nova Semibold"/>
              <a:ea typeface="Proxima Nova Semibold"/>
              <a:cs typeface="Proxima Nova Semibold"/>
              <a:sym typeface="Proxima Nova Semibold"/>
            </a:endParaRPr>
          </a:p>
          <a:p>
            <a:pPr marL="457200" lvl="0" indent="-317500" algn="just" rtl="0">
              <a:spcBef>
                <a:spcPts val="0"/>
              </a:spcBef>
              <a:spcAft>
                <a:spcPts val="0"/>
              </a:spcAft>
              <a:buClr>
                <a:schemeClr val="dk1"/>
              </a:buClr>
              <a:buSzPts val="1400"/>
              <a:buFont typeface="Proxima Nova Semibold"/>
              <a:buChar char="➔"/>
            </a:pPr>
            <a:r>
              <a:rPr lang="en" sz="1400">
                <a:solidFill>
                  <a:schemeClr val="dk1"/>
                </a:solidFill>
                <a:latin typeface="Proxima Nova Semibold"/>
                <a:ea typeface="Proxima Nova Semibold"/>
                <a:cs typeface="Proxima Nova Semibold"/>
                <a:sym typeface="Proxima Nova Semibold"/>
              </a:rPr>
              <a:t>Enter the values from the following table.</a:t>
            </a:r>
            <a:endParaRPr sz="1400">
              <a:solidFill>
                <a:schemeClr val="dk1"/>
              </a:solidFill>
              <a:latin typeface="Proxima Nova Semibold"/>
              <a:ea typeface="Proxima Nova Semibold"/>
              <a:cs typeface="Proxima Nova Semibold"/>
              <a:sym typeface="Proxima Nova Semibold"/>
            </a:endParaRPr>
          </a:p>
          <a:p>
            <a:pPr marL="457200" lvl="0" indent="0" algn="just" rtl="0">
              <a:spcBef>
                <a:spcPts val="0"/>
              </a:spcBef>
              <a:spcAft>
                <a:spcPts val="0"/>
              </a:spcAft>
              <a:buNone/>
            </a:pPr>
            <a:endParaRPr sz="1400">
              <a:solidFill>
                <a:schemeClr val="dk1"/>
              </a:solidFill>
              <a:latin typeface="Proxima Nova Semibold"/>
              <a:ea typeface="Proxima Nova Semibold"/>
              <a:cs typeface="Proxima Nova Semibold"/>
              <a:sym typeface="Proxima Nova Semibold"/>
            </a:endParaRPr>
          </a:p>
          <a:p>
            <a:pPr marL="457200" lvl="0" indent="-317500" algn="just" rtl="0">
              <a:spcBef>
                <a:spcPts val="0"/>
              </a:spcBef>
              <a:spcAft>
                <a:spcPts val="0"/>
              </a:spcAft>
              <a:buClr>
                <a:schemeClr val="dk1"/>
              </a:buClr>
              <a:buSzPts val="1400"/>
              <a:buFont typeface="Proxima Nova Semibold"/>
              <a:buChar char="➔"/>
            </a:pPr>
            <a:r>
              <a:rPr lang="en" sz="1400">
                <a:solidFill>
                  <a:schemeClr val="dk1"/>
                </a:solidFill>
                <a:latin typeface="Proxima Nova Semibold"/>
                <a:ea typeface="Proxima Nova Semibold"/>
                <a:cs typeface="Proxima Nova Semibold"/>
                <a:sym typeface="Proxima Nova Semibold"/>
              </a:rPr>
              <a:t>You can set API values during creation or later by going to the Settings tab.</a:t>
            </a:r>
            <a:endParaRPr sz="1400">
              <a:solidFill>
                <a:schemeClr val="dk1"/>
              </a:solidFill>
              <a:latin typeface="Proxima Nova Semibold"/>
              <a:ea typeface="Proxima Nova Semibold"/>
              <a:cs typeface="Proxima Nova Semibold"/>
              <a:sym typeface="Proxima Nova Semibold"/>
            </a:endParaRPr>
          </a:p>
          <a:p>
            <a:pPr marL="457200" lvl="0" indent="0" algn="just" rtl="0">
              <a:spcBef>
                <a:spcPts val="0"/>
              </a:spcBef>
              <a:spcAft>
                <a:spcPts val="0"/>
              </a:spcAft>
              <a:buNone/>
            </a:pPr>
            <a:endParaRPr sz="1400">
              <a:solidFill>
                <a:schemeClr val="dk1"/>
              </a:solidFill>
              <a:latin typeface="Proxima Nova Semibold"/>
              <a:ea typeface="Proxima Nova Semibold"/>
              <a:cs typeface="Proxima Nova Semibold"/>
              <a:sym typeface="Proxima Nova Semibold"/>
            </a:endParaRPr>
          </a:p>
        </p:txBody>
      </p:sp>
      <p:sp>
        <p:nvSpPr>
          <p:cNvPr id="1123" name="Google Shape;1123;g2b7af6b8592_0_417"/>
          <p:cNvSpPr txBox="1"/>
          <p:nvPr/>
        </p:nvSpPr>
        <p:spPr>
          <a:xfrm>
            <a:off x="390825" y="340625"/>
            <a:ext cx="7325400" cy="538800"/>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0"/>
              </a:spcBef>
              <a:spcAft>
                <a:spcPts val="0"/>
              </a:spcAft>
              <a:buClr>
                <a:schemeClr val="dk1"/>
              </a:buClr>
              <a:buSzPts val="1100"/>
              <a:buFont typeface="Arial"/>
              <a:buNone/>
            </a:pPr>
            <a:r>
              <a:rPr lang="en" sz="2300">
                <a:solidFill>
                  <a:srgbClr val="161616"/>
                </a:solidFill>
                <a:highlight>
                  <a:srgbClr val="FFFFFF"/>
                </a:highlight>
                <a:latin typeface="Proxima Nova Semibold"/>
                <a:ea typeface="Proxima Nova Semibold"/>
                <a:cs typeface="Proxima Nova Semibold"/>
                <a:sym typeface="Proxima Nova Semibold"/>
              </a:rPr>
              <a:t>Import and publish your first API</a:t>
            </a:r>
            <a:endParaRPr sz="2400" b="1">
              <a:solidFill>
                <a:srgbClr val="323F4F"/>
              </a:solidFill>
              <a:latin typeface="Proxima Nova"/>
              <a:ea typeface="Proxima Nova"/>
              <a:cs typeface="Proxima Nova"/>
              <a:sym typeface="Proxima Nova"/>
            </a:endParaRPr>
          </a:p>
        </p:txBody>
      </p:sp>
      <p:pic>
        <p:nvPicPr>
          <p:cNvPr id="1124" name="Google Shape;1124;g2b7af6b8592_0_417"/>
          <p:cNvPicPr preferRelativeResize="0"/>
          <p:nvPr/>
        </p:nvPicPr>
        <p:blipFill>
          <a:blip r:embed="rId3">
            <a:alphaModFix/>
          </a:blip>
          <a:stretch>
            <a:fillRect/>
          </a:stretch>
        </p:blipFill>
        <p:spPr>
          <a:xfrm>
            <a:off x="3994700" y="784151"/>
            <a:ext cx="5100099" cy="4261050"/>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sp>
        <p:nvSpPr>
          <p:cNvPr id="1129" name="Google Shape;1129;g2b7af6b8592_0_429"/>
          <p:cNvSpPr txBox="1">
            <a:spLocks noGrp="1"/>
          </p:cNvSpPr>
          <p:nvPr>
            <p:ph type="title"/>
          </p:nvPr>
        </p:nvSpPr>
        <p:spPr>
          <a:xfrm>
            <a:off x="467025" y="987000"/>
            <a:ext cx="8147100" cy="3436200"/>
          </a:xfrm>
          <a:prstGeom prst="rect">
            <a:avLst/>
          </a:prstGeom>
          <a:noFill/>
          <a:ln>
            <a:noFill/>
          </a:ln>
        </p:spPr>
        <p:txBody>
          <a:bodyPr spcFirstLastPara="1" wrap="square" lIns="0" tIns="0" rIns="0" bIns="0" anchor="t" anchorCtr="0">
            <a:noAutofit/>
          </a:bodyPr>
          <a:lstStyle/>
          <a:p>
            <a:pPr marL="0" lvl="0" indent="0" algn="just" rtl="0">
              <a:spcBef>
                <a:spcPts val="0"/>
              </a:spcBef>
              <a:spcAft>
                <a:spcPts val="0"/>
              </a:spcAft>
              <a:buNone/>
            </a:pPr>
            <a:r>
              <a:rPr lang="en" sz="1500">
                <a:solidFill>
                  <a:schemeClr val="dk1"/>
                </a:solidFill>
                <a:latin typeface="Proxima Nova Semibold"/>
                <a:ea typeface="Proxima Nova Semibold"/>
                <a:cs typeface="Proxima Nova Semibold"/>
                <a:sym typeface="Proxima Nova Semibold"/>
              </a:rPr>
              <a:t>You can call API operations directly from the Azure portal, which provides a convenient way to view and test the operations. In the portal's test console, by default, APIs are called by using a key from the built-in all-access subscription. You can also test API calls by using a subscription key scoped to a product.</a:t>
            </a:r>
            <a:endParaRPr sz="1500">
              <a:solidFill>
                <a:schemeClr val="dk1"/>
              </a:solidFill>
              <a:latin typeface="Proxima Nova Semibold"/>
              <a:ea typeface="Proxima Nova Semibold"/>
              <a:cs typeface="Proxima Nova Semibold"/>
              <a:sym typeface="Proxima Nova Semibold"/>
            </a:endParaRPr>
          </a:p>
          <a:p>
            <a:pPr marL="0" lvl="0" indent="0" algn="just" rtl="0">
              <a:spcBef>
                <a:spcPts val="0"/>
              </a:spcBef>
              <a:spcAft>
                <a:spcPts val="0"/>
              </a:spcAft>
              <a:buNone/>
            </a:pPr>
            <a:endParaRPr sz="1500">
              <a:solidFill>
                <a:schemeClr val="dk1"/>
              </a:solidFill>
              <a:latin typeface="Proxima Nova Semibold"/>
              <a:ea typeface="Proxima Nova Semibold"/>
              <a:cs typeface="Proxima Nova Semibold"/>
              <a:sym typeface="Proxima Nova Semibold"/>
            </a:endParaRPr>
          </a:p>
          <a:p>
            <a:pPr marL="457200" lvl="0" indent="-323850" algn="just" rtl="0">
              <a:spcBef>
                <a:spcPts val="0"/>
              </a:spcBef>
              <a:spcAft>
                <a:spcPts val="0"/>
              </a:spcAft>
              <a:buClr>
                <a:schemeClr val="dk1"/>
              </a:buClr>
              <a:buSzPts val="1500"/>
              <a:buFont typeface="Proxima Nova Semibold"/>
              <a:buChar char="➔"/>
            </a:pPr>
            <a:r>
              <a:rPr lang="en" sz="1500">
                <a:solidFill>
                  <a:schemeClr val="dk1"/>
                </a:solidFill>
                <a:latin typeface="Proxima Nova Semibold"/>
                <a:ea typeface="Proxima Nova Semibold"/>
                <a:cs typeface="Proxima Nova Semibold"/>
                <a:sym typeface="Proxima Nova Semibold"/>
              </a:rPr>
              <a:t>In the left navigation of your API Management instance, select APIs &gt; Demo Conference API.</a:t>
            </a:r>
            <a:endParaRPr sz="1500">
              <a:solidFill>
                <a:schemeClr val="dk1"/>
              </a:solidFill>
              <a:latin typeface="Proxima Nova Semibold"/>
              <a:ea typeface="Proxima Nova Semibold"/>
              <a:cs typeface="Proxima Nova Semibold"/>
              <a:sym typeface="Proxima Nova Semibold"/>
            </a:endParaRPr>
          </a:p>
          <a:p>
            <a:pPr marL="0" lvl="0" indent="0" algn="just" rtl="0">
              <a:spcBef>
                <a:spcPts val="0"/>
              </a:spcBef>
              <a:spcAft>
                <a:spcPts val="0"/>
              </a:spcAft>
              <a:buNone/>
            </a:pPr>
            <a:endParaRPr sz="1500">
              <a:solidFill>
                <a:schemeClr val="dk1"/>
              </a:solidFill>
              <a:latin typeface="Proxima Nova Semibold"/>
              <a:ea typeface="Proxima Nova Semibold"/>
              <a:cs typeface="Proxima Nova Semibold"/>
              <a:sym typeface="Proxima Nova Semibold"/>
            </a:endParaRPr>
          </a:p>
          <a:p>
            <a:pPr marL="457200" lvl="0" indent="-323850" algn="just" rtl="0">
              <a:spcBef>
                <a:spcPts val="0"/>
              </a:spcBef>
              <a:spcAft>
                <a:spcPts val="0"/>
              </a:spcAft>
              <a:buClr>
                <a:schemeClr val="dk1"/>
              </a:buClr>
              <a:buSzPts val="1500"/>
              <a:buFont typeface="Proxima Nova Semibold"/>
              <a:buChar char="➔"/>
            </a:pPr>
            <a:r>
              <a:rPr lang="en" sz="1500">
                <a:solidFill>
                  <a:schemeClr val="dk1"/>
                </a:solidFill>
                <a:latin typeface="Proxima Nova Semibold"/>
                <a:ea typeface="Proxima Nova Semibold"/>
                <a:cs typeface="Proxima Nova Semibold"/>
                <a:sym typeface="Proxima Nova Semibold"/>
              </a:rPr>
              <a:t>Select the Test tab, and then select GetSpeakers. The page shows Query parameters and Headers, if any.</a:t>
            </a:r>
            <a:endParaRPr sz="1500">
              <a:solidFill>
                <a:schemeClr val="dk1"/>
              </a:solidFill>
              <a:latin typeface="Proxima Nova Semibold"/>
              <a:ea typeface="Proxima Nova Semibold"/>
              <a:cs typeface="Proxima Nova Semibold"/>
              <a:sym typeface="Proxima Nova Semibold"/>
            </a:endParaRPr>
          </a:p>
          <a:p>
            <a:pPr marL="0" lvl="0" indent="0" algn="just" rtl="0">
              <a:spcBef>
                <a:spcPts val="0"/>
              </a:spcBef>
              <a:spcAft>
                <a:spcPts val="0"/>
              </a:spcAft>
              <a:buNone/>
            </a:pPr>
            <a:endParaRPr sz="1500">
              <a:solidFill>
                <a:schemeClr val="dk1"/>
              </a:solidFill>
              <a:latin typeface="Proxima Nova Semibold"/>
              <a:ea typeface="Proxima Nova Semibold"/>
              <a:cs typeface="Proxima Nova Semibold"/>
              <a:sym typeface="Proxima Nova Semibold"/>
            </a:endParaRPr>
          </a:p>
          <a:p>
            <a:pPr marL="457200" lvl="0" indent="-323850" algn="just" rtl="0">
              <a:spcBef>
                <a:spcPts val="0"/>
              </a:spcBef>
              <a:spcAft>
                <a:spcPts val="0"/>
              </a:spcAft>
              <a:buClr>
                <a:schemeClr val="dk1"/>
              </a:buClr>
              <a:buSzPts val="1500"/>
              <a:buFont typeface="Proxima Nova Semibold"/>
              <a:buChar char="➔"/>
            </a:pPr>
            <a:r>
              <a:rPr lang="en" sz="1500">
                <a:solidFill>
                  <a:schemeClr val="dk1"/>
                </a:solidFill>
                <a:latin typeface="Proxima Nova Semibold"/>
                <a:ea typeface="Proxima Nova Semibold"/>
                <a:cs typeface="Proxima Nova Semibold"/>
                <a:sym typeface="Proxima Nova Semibold"/>
              </a:rPr>
              <a:t>In the HTTP request section, the Ocp-Apim-Subscription-Key header is filled in automatically for you, which you can see if you select the "eye" icon.</a:t>
            </a:r>
            <a:endParaRPr sz="1500">
              <a:solidFill>
                <a:schemeClr val="dk1"/>
              </a:solidFill>
              <a:latin typeface="Proxima Nova Semibold"/>
              <a:ea typeface="Proxima Nova Semibold"/>
              <a:cs typeface="Proxima Nova Semibold"/>
              <a:sym typeface="Proxima Nova Semibold"/>
            </a:endParaRPr>
          </a:p>
          <a:p>
            <a:pPr marL="0" lvl="0" indent="0" algn="just" rtl="0">
              <a:spcBef>
                <a:spcPts val="0"/>
              </a:spcBef>
              <a:spcAft>
                <a:spcPts val="0"/>
              </a:spcAft>
              <a:buClr>
                <a:schemeClr val="dk1"/>
              </a:buClr>
              <a:buSzPts val="1100"/>
              <a:buFont typeface="Arial"/>
              <a:buNone/>
            </a:pPr>
            <a:endParaRPr sz="1500">
              <a:solidFill>
                <a:schemeClr val="dk1"/>
              </a:solidFill>
              <a:latin typeface="Proxima Nova Semibold"/>
              <a:ea typeface="Proxima Nova Semibold"/>
              <a:cs typeface="Proxima Nova Semibold"/>
              <a:sym typeface="Proxima Nova Semibold"/>
            </a:endParaRPr>
          </a:p>
          <a:p>
            <a:pPr marL="457200" lvl="0" indent="0" algn="just" rtl="0">
              <a:spcBef>
                <a:spcPts val="0"/>
              </a:spcBef>
              <a:spcAft>
                <a:spcPts val="0"/>
              </a:spcAft>
              <a:buNone/>
            </a:pPr>
            <a:endParaRPr sz="1400">
              <a:solidFill>
                <a:schemeClr val="dk1"/>
              </a:solidFill>
              <a:latin typeface="Proxima Nova Semibold"/>
              <a:ea typeface="Proxima Nova Semibold"/>
              <a:cs typeface="Proxima Nova Semibold"/>
              <a:sym typeface="Proxima Nova Semibold"/>
            </a:endParaRPr>
          </a:p>
        </p:txBody>
      </p:sp>
      <p:sp>
        <p:nvSpPr>
          <p:cNvPr id="1130" name="Google Shape;1130;g2b7af6b8592_0_429"/>
          <p:cNvSpPr txBox="1"/>
          <p:nvPr/>
        </p:nvSpPr>
        <p:spPr>
          <a:xfrm>
            <a:off x="390825" y="340625"/>
            <a:ext cx="7325400" cy="538800"/>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0"/>
              </a:spcBef>
              <a:spcAft>
                <a:spcPts val="0"/>
              </a:spcAft>
              <a:buClr>
                <a:schemeClr val="dk1"/>
              </a:buClr>
              <a:buSzPts val="1100"/>
              <a:buFont typeface="Arial"/>
              <a:buNone/>
            </a:pPr>
            <a:r>
              <a:rPr lang="en" sz="2300">
                <a:solidFill>
                  <a:srgbClr val="161616"/>
                </a:solidFill>
                <a:highlight>
                  <a:srgbClr val="FFFFFF"/>
                </a:highlight>
                <a:latin typeface="Proxima Nova Semibold"/>
                <a:ea typeface="Proxima Nova Semibold"/>
                <a:cs typeface="Proxima Nova Semibold"/>
                <a:sym typeface="Proxima Nova Semibold"/>
              </a:rPr>
              <a:t>Test the new API in the Azure portal</a:t>
            </a:r>
            <a:endParaRPr sz="2400" b="1">
              <a:solidFill>
                <a:srgbClr val="323F4F"/>
              </a:solidFill>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g2644c4eab40_0_15"/>
          <p:cNvSpPr txBox="1">
            <a:spLocks noGrp="1"/>
          </p:cNvSpPr>
          <p:nvPr>
            <p:ph type="title"/>
          </p:nvPr>
        </p:nvSpPr>
        <p:spPr>
          <a:xfrm>
            <a:off x="457200" y="1070150"/>
            <a:ext cx="7986900" cy="25554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1500"/>
              </a:spcBef>
              <a:spcAft>
                <a:spcPts val="0"/>
              </a:spcAft>
              <a:buSzPts val="4000"/>
              <a:buNone/>
            </a:pPr>
            <a:r>
              <a:rPr lang="en" sz="1600">
                <a:solidFill>
                  <a:srgbClr val="374151"/>
                </a:solidFill>
                <a:latin typeface="Proxima Nova Semibold"/>
                <a:ea typeface="Proxima Nova Semibold"/>
                <a:cs typeface="Proxima Nova Semibold"/>
                <a:sym typeface="Proxima Nova Semibold"/>
              </a:rPr>
              <a:t>The three main types of cloud computing include Infrastructure as a Service(IaaS), Platform as a Service(PaaS), and Software as a Service(SaaS). Each type of cloud computing provides different levels of control, flexibility, and management so that you can select the right set of services for your needs. </a:t>
            </a:r>
            <a:endParaRPr sz="1600">
              <a:solidFill>
                <a:srgbClr val="374151"/>
              </a:solidFill>
              <a:latin typeface="Proxima Nova Semibold"/>
              <a:ea typeface="Proxima Nova Semibold"/>
              <a:cs typeface="Proxima Nova Semibold"/>
              <a:sym typeface="Proxima Nova Semibold"/>
            </a:endParaRPr>
          </a:p>
        </p:txBody>
      </p:sp>
      <p:sp>
        <p:nvSpPr>
          <p:cNvPr id="232" name="Google Shape;232;g2644c4eab40_0_15"/>
          <p:cNvSpPr txBox="1"/>
          <p:nvPr/>
        </p:nvSpPr>
        <p:spPr>
          <a:xfrm>
            <a:off x="381000" y="321000"/>
            <a:ext cx="55830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i="0" u="none" strike="noStrike" cap="none">
                <a:solidFill>
                  <a:srgbClr val="323F4F"/>
                </a:solidFill>
                <a:latin typeface="Proxima Nova"/>
                <a:ea typeface="Proxima Nova"/>
                <a:cs typeface="Proxima Nova"/>
                <a:sym typeface="Proxima Nova"/>
              </a:rPr>
              <a:t>Types of cloud computing</a:t>
            </a:r>
            <a:endParaRPr sz="2400" b="1" i="0" u="none" strike="noStrike" cap="none">
              <a:solidFill>
                <a:srgbClr val="323F4F"/>
              </a:solidFill>
              <a:latin typeface="Proxima Nova"/>
              <a:ea typeface="Proxima Nova"/>
              <a:cs typeface="Proxima Nova"/>
              <a:sym typeface="Proxima Nova"/>
            </a:endParaRPr>
          </a:p>
        </p:txBody>
      </p:sp>
      <p:pic>
        <p:nvPicPr>
          <p:cNvPr id="233" name="Google Shape;233;g2644c4eab40_0_15"/>
          <p:cNvPicPr preferRelativeResize="0"/>
          <p:nvPr/>
        </p:nvPicPr>
        <p:blipFill rotWithShape="1">
          <a:blip r:embed="rId3">
            <a:alphaModFix/>
          </a:blip>
          <a:srcRect t="3353"/>
          <a:stretch/>
        </p:blipFill>
        <p:spPr>
          <a:xfrm>
            <a:off x="3129425" y="2122075"/>
            <a:ext cx="3965400" cy="3005375"/>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5" name="Google Shape;1135;g2b7af6b8592_0_439"/>
          <p:cNvSpPr txBox="1">
            <a:spLocks noGrp="1"/>
          </p:cNvSpPr>
          <p:nvPr>
            <p:ph type="title"/>
          </p:nvPr>
        </p:nvSpPr>
        <p:spPr>
          <a:xfrm>
            <a:off x="467025" y="987000"/>
            <a:ext cx="8147100" cy="3436200"/>
          </a:xfrm>
          <a:prstGeom prst="rect">
            <a:avLst/>
          </a:prstGeom>
          <a:noFill/>
          <a:ln>
            <a:noFill/>
          </a:ln>
        </p:spPr>
        <p:txBody>
          <a:bodyPr spcFirstLastPara="1" wrap="square" lIns="0" tIns="0" rIns="0" bIns="0" anchor="t" anchorCtr="0">
            <a:noAutofit/>
          </a:bodyPr>
          <a:lstStyle/>
          <a:p>
            <a:pPr marL="0" lvl="0" indent="0" algn="just" rtl="0">
              <a:spcBef>
                <a:spcPts val="0"/>
              </a:spcBef>
              <a:spcAft>
                <a:spcPts val="0"/>
              </a:spcAft>
              <a:buNone/>
            </a:pPr>
            <a:r>
              <a:rPr lang="en" sz="1400">
                <a:solidFill>
                  <a:schemeClr val="dk1"/>
                </a:solidFill>
                <a:latin typeface="Proxima Nova Semibold"/>
                <a:ea typeface="Proxima Nova Semibold"/>
                <a:cs typeface="Proxima Nova Semibold"/>
                <a:sym typeface="Proxima Nova Semibold"/>
              </a:rPr>
              <a:t>Select Send and verify that the backend responds with 200 OK and some data.</a:t>
            </a:r>
            <a:endParaRPr sz="1400">
              <a:solidFill>
                <a:schemeClr val="dk1"/>
              </a:solidFill>
              <a:latin typeface="Proxima Nova Semibold"/>
              <a:ea typeface="Proxima Nova Semibold"/>
              <a:cs typeface="Proxima Nova Semibold"/>
              <a:sym typeface="Proxima Nova Semibold"/>
            </a:endParaRPr>
          </a:p>
        </p:txBody>
      </p:sp>
      <p:sp>
        <p:nvSpPr>
          <p:cNvPr id="1136" name="Google Shape;1136;g2b7af6b8592_0_439"/>
          <p:cNvSpPr txBox="1"/>
          <p:nvPr/>
        </p:nvSpPr>
        <p:spPr>
          <a:xfrm>
            <a:off x="390825" y="340625"/>
            <a:ext cx="7325400" cy="538800"/>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0"/>
              </a:spcBef>
              <a:spcAft>
                <a:spcPts val="0"/>
              </a:spcAft>
              <a:buClr>
                <a:schemeClr val="dk1"/>
              </a:buClr>
              <a:buSzPts val="1100"/>
              <a:buFont typeface="Arial"/>
              <a:buNone/>
            </a:pPr>
            <a:r>
              <a:rPr lang="en" sz="2300">
                <a:solidFill>
                  <a:srgbClr val="161616"/>
                </a:solidFill>
                <a:highlight>
                  <a:srgbClr val="FFFFFF"/>
                </a:highlight>
                <a:latin typeface="Proxima Nova Semibold"/>
                <a:ea typeface="Proxima Nova Semibold"/>
                <a:cs typeface="Proxima Nova Semibold"/>
                <a:sym typeface="Proxima Nova Semibold"/>
              </a:rPr>
              <a:t>Test the new API in the Azure portal</a:t>
            </a:r>
            <a:endParaRPr sz="2400" b="1">
              <a:solidFill>
                <a:srgbClr val="323F4F"/>
              </a:solidFill>
              <a:latin typeface="Proxima Nova"/>
              <a:ea typeface="Proxima Nova"/>
              <a:cs typeface="Proxima Nova"/>
              <a:sym typeface="Proxima Nova"/>
            </a:endParaRPr>
          </a:p>
        </p:txBody>
      </p:sp>
      <p:pic>
        <p:nvPicPr>
          <p:cNvPr id="1137" name="Google Shape;1137;g2b7af6b8592_0_439"/>
          <p:cNvPicPr preferRelativeResize="0"/>
          <p:nvPr/>
        </p:nvPicPr>
        <p:blipFill>
          <a:blip r:embed="rId3">
            <a:alphaModFix/>
          </a:blip>
          <a:stretch>
            <a:fillRect/>
          </a:stretch>
        </p:blipFill>
        <p:spPr>
          <a:xfrm>
            <a:off x="1605950" y="1238425"/>
            <a:ext cx="6257623" cy="3856000"/>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g2b7af6b8592_0_501"/>
          <p:cNvSpPr txBox="1"/>
          <p:nvPr/>
        </p:nvSpPr>
        <p:spPr>
          <a:xfrm>
            <a:off x="867750" y="2102925"/>
            <a:ext cx="7408500" cy="663600"/>
          </a:xfrm>
          <a:prstGeom prst="rect">
            <a:avLst/>
          </a:prstGeom>
          <a:solidFill>
            <a:srgbClr val="A64D79"/>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4000"/>
              <a:buFont typeface="Arial"/>
              <a:buNone/>
            </a:pPr>
            <a:r>
              <a:rPr lang="en" sz="4000">
                <a:solidFill>
                  <a:schemeClr val="lt1"/>
                </a:solidFill>
                <a:latin typeface="Proxima Nova"/>
                <a:ea typeface="Proxima Nova"/>
                <a:cs typeface="Proxima Nova"/>
                <a:sym typeface="Proxima Nova"/>
              </a:rPr>
              <a:t>Azure Security Guidelines</a:t>
            </a:r>
            <a:endParaRPr sz="4000" b="0" i="0" u="none" strike="noStrike" cap="none">
              <a:solidFill>
                <a:schemeClr val="lt1"/>
              </a:solidFill>
              <a:latin typeface="Proxima Nova"/>
              <a:ea typeface="Proxima Nova"/>
              <a:cs typeface="Proxima Nova"/>
              <a:sym typeface="Proxima Nova"/>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146"/>
        <p:cNvGrpSpPr/>
        <p:nvPr/>
      </p:nvGrpSpPr>
      <p:grpSpPr>
        <a:xfrm>
          <a:off x="0" y="0"/>
          <a:ext cx="0" cy="0"/>
          <a:chOff x="0" y="0"/>
          <a:chExt cx="0" cy="0"/>
        </a:xfrm>
      </p:grpSpPr>
      <p:sp>
        <p:nvSpPr>
          <p:cNvPr id="1147" name="Google Shape;1147;g2b7af6b8592_0_505"/>
          <p:cNvSpPr txBox="1">
            <a:spLocks noGrp="1"/>
          </p:cNvSpPr>
          <p:nvPr>
            <p:ph type="title"/>
          </p:nvPr>
        </p:nvSpPr>
        <p:spPr>
          <a:xfrm>
            <a:off x="467025" y="987000"/>
            <a:ext cx="8147100" cy="3436200"/>
          </a:xfrm>
          <a:prstGeom prst="rect">
            <a:avLst/>
          </a:prstGeom>
          <a:noFill/>
          <a:ln>
            <a:noFill/>
          </a:ln>
        </p:spPr>
        <p:txBody>
          <a:bodyPr spcFirstLastPara="1" wrap="square" lIns="0" tIns="0" rIns="0" bIns="0" anchor="t" anchorCtr="0">
            <a:noAutofit/>
          </a:bodyPr>
          <a:lstStyle/>
          <a:p>
            <a:pPr marL="0" lvl="0" indent="0" algn="just" rtl="0">
              <a:spcBef>
                <a:spcPts val="0"/>
              </a:spcBef>
              <a:spcAft>
                <a:spcPts val="0"/>
              </a:spcAft>
              <a:buNone/>
            </a:pPr>
            <a:r>
              <a:rPr lang="en" sz="1500">
                <a:solidFill>
                  <a:schemeClr val="dk1"/>
                </a:solidFill>
                <a:latin typeface="Proxima Nova Semibold"/>
                <a:ea typeface="Proxima Nova Semibold"/>
                <a:cs typeface="Proxima Nova Semibold"/>
                <a:sym typeface="Proxima Nova Semibold"/>
              </a:rPr>
              <a:t>One can ensure more strong Azure security with the below points but can not rely completely on them. Below are the best practice points that I feel will be beneficial for you to make your Azure much secure and strong.</a:t>
            </a:r>
            <a:endParaRPr sz="1500">
              <a:solidFill>
                <a:schemeClr val="dk1"/>
              </a:solidFill>
              <a:latin typeface="Proxima Nova Semibold"/>
              <a:ea typeface="Proxima Nova Semibold"/>
              <a:cs typeface="Proxima Nova Semibold"/>
              <a:sym typeface="Proxima Nova Semibold"/>
            </a:endParaRPr>
          </a:p>
          <a:p>
            <a:pPr marL="0" lvl="0" indent="0" algn="just" rtl="0">
              <a:spcBef>
                <a:spcPts val="0"/>
              </a:spcBef>
              <a:spcAft>
                <a:spcPts val="0"/>
              </a:spcAft>
              <a:buNone/>
            </a:pPr>
            <a:endParaRPr sz="1500">
              <a:solidFill>
                <a:schemeClr val="dk1"/>
              </a:solidFill>
              <a:latin typeface="Proxima Nova Semibold"/>
              <a:ea typeface="Proxima Nova Semibold"/>
              <a:cs typeface="Proxima Nova Semibold"/>
              <a:sym typeface="Proxima Nova Semibold"/>
            </a:endParaRPr>
          </a:p>
          <a:p>
            <a:pPr marL="0" lvl="0" indent="0" algn="just" rtl="0">
              <a:spcBef>
                <a:spcPts val="0"/>
              </a:spcBef>
              <a:spcAft>
                <a:spcPts val="0"/>
              </a:spcAft>
              <a:buClr>
                <a:schemeClr val="dk1"/>
              </a:buClr>
              <a:buSzPts val="1100"/>
              <a:buFont typeface="Arial"/>
              <a:buNone/>
            </a:pPr>
            <a:r>
              <a:rPr lang="en" sz="1500">
                <a:solidFill>
                  <a:schemeClr val="dk1"/>
                </a:solidFill>
                <a:latin typeface="Proxima Nova Semibold"/>
                <a:ea typeface="Proxima Nova Semibold"/>
                <a:cs typeface="Proxima Nova Semibold"/>
                <a:sym typeface="Proxima Nova Semibold"/>
              </a:rPr>
              <a:t>1) Manage Your Workstations</a:t>
            </a:r>
            <a:endParaRPr sz="1500">
              <a:solidFill>
                <a:schemeClr val="dk1"/>
              </a:solidFill>
              <a:latin typeface="Proxima Nova Semibold"/>
              <a:ea typeface="Proxima Nova Semibold"/>
              <a:cs typeface="Proxima Nova Semibold"/>
              <a:sym typeface="Proxima Nova Semibold"/>
            </a:endParaRPr>
          </a:p>
          <a:p>
            <a:pPr marL="457200" lvl="0" indent="0" algn="just" rtl="0">
              <a:spcBef>
                <a:spcPts val="0"/>
              </a:spcBef>
              <a:spcAft>
                <a:spcPts val="0"/>
              </a:spcAft>
              <a:buClr>
                <a:schemeClr val="dk1"/>
              </a:buClr>
              <a:buSzPts val="1100"/>
              <a:buFont typeface="Arial"/>
              <a:buNone/>
            </a:pPr>
            <a:endParaRPr sz="1500">
              <a:solidFill>
                <a:schemeClr val="dk1"/>
              </a:solidFill>
              <a:latin typeface="Proxima Nova Semibold"/>
              <a:ea typeface="Proxima Nova Semibold"/>
              <a:cs typeface="Proxima Nova Semibold"/>
              <a:sym typeface="Proxima Nova Semibold"/>
            </a:endParaRPr>
          </a:p>
          <a:p>
            <a:pPr marL="0" lvl="0" indent="0" algn="just" rtl="0">
              <a:spcBef>
                <a:spcPts val="0"/>
              </a:spcBef>
              <a:spcAft>
                <a:spcPts val="0"/>
              </a:spcAft>
              <a:buClr>
                <a:schemeClr val="dk1"/>
              </a:buClr>
              <a:buSzPts val="1100"/>
              <a:buFont typeface="Arial"/>
              <a:buNone/>
            </a:pPr>
            <a:endParaRPr sz="1500">
              <a:solidFill>
                <a:schemeClr val="dk1"/>
              </a:solidFill>
              <a:latin typeface="Proxima Nova Semibold"/>
              <a:ea typeface="Proxima Nova Semibold"/>
              <a:cs typeface="Proxima Nova Semibold"/>
              <a:sym typeface="Proxima Nova Semibold"/>
            </a:endParaRPr>
          </a:p>
          <a:p>
            <a:pPr marL="0" lvl="0" indent="0" algn="just" rtl="0">
              <a:spcBef>
                <a:spcPts val="0"/>
              </a:spcBef>
              <a:spcAft>
                <a:spcPts val="0"/>
              </a:spcAft>
              <a:buNone/>
            </a:pPr>
            <a:endParaRPr sz="1500">
              <a:solidFill>
                <a:schemeClr val="dk1"/>
              </a:solidFill>
              <a:latin typeface="Proxima Nova Semibold"/>
              <a:ea typeface="Proxima Nova Semibold"/>
              <a:cs typeface="Proxima Nova Semibold"/>
              <a:sym typeface="Proxima Nova Semibold"/>
            </a:endParaRPr>
          </a:p>
        </p:txBody>
      </p:sp>
      <p:sp>
        <p:nvSpPr>
          <p:cNvPr id="1148" name="Google Shape;1148;g2b7af6b8592_0_505"/>
          <p:cNvSpPr txBox="1"/>
          <p:nvPr/>
        </p:nvSpPr>
        <p:spPr>
          <a:xfrm>
            <a:off x="390825" y="340625"/>
            <a:ext cx="7325400" cy="538800"/>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0"/>
              </a:spcBef>
              <a:spcAft>
                <a:spcPts val="0"/>
              </a:spcAft>
              <a:buClr>
                <a:schemeClr val="dk1"/>
              </a:buClr>
              <a:buSzPts val="1100"/>
              <a:buFont typeface="Arial"/>
              <a:buNone/>
            </a:pPr>
            <a:r>
              <a:rPr lang="en" sz="2300">
                <a:solidFill>
                  <a:srgbClr val="161616"/>
                </a:solidFill>
                <a:highlight>
                  <a:srgbClr val="FFFFFF"/>
                </a:highlight>
                <a:latin typeface="Proxima Nova Semibold"/>
                <a:ea typeface="Proxima Nova Semibold"/>
                <a:cs typeface="Proxima Nova Semibold"/>
                <a:sym typeface="Proxima Nova Semibold"/>
              </a:rPr>
              <a:t>Best Practices for Azure Security</a:t>
            </a:r>
            <a:endParaRPr sz="2400" b="1">
              <a:solidFill>
                <a:srgbClr val="323F4F"/>
              </a:solidFill>
              <a:latin typeface="Proxima Nova"/>
              <a:ea typeface="Proxima Nova"/>
              <a:cs typeface="Proxima Nova"/>
              <a:sym typeface="Proxima Nova"/>
            </a:endParaRPr>
          </a:p>
        </p:txBody>
      </p:sp>
      <p:pic>
        <p:nvPicPr>
          <p:cNvPr id="1149" name="Google Shape;1149;g2b7af6b8592_0_505"/>
          <p:cNvPicPr preferRelativeResize="0"/>
          <p:nvPr/>
        </p:nvPicPr>
        <p:blipFill>
          <a:blip r:embed="rId3">
            <a:alphaModFix/>
          </a:blip>
          <a:stretch>
            <a:fillRect/>
          </a:stretch>
        </p:blipFill>
        <p:spPr>
          <a:xfrm>
            <a:off x="6432321" y="2274000"/>
            <a:ext cx="2111150" cy="1868275"/>
          </a:xfrm>
          <a:prstGeom prst="rect">
            <a:avLst/>
          </a:prstGeom>
          <a:noFill/>
          <a:ln>
            <a:noFill/>
          </a:ln>
        </p:spPr>
      </p:pic>
      <p:sp>
        <p:nvSpPr>
          <p:cNvPr id="1150" name="Google Shape;1150;g2b7af6b8592_0_505"/>
          <p:cNvSpPr txBox="1"/>
          <p:nvPr/>
        </p:nvSpPr>
        <p:spPr>
          <a:xfrm>
            <a:off x="549700" y="2200925"/>
            <a:ext cx="5370300" cy="2262600"/>
          </a:xfrm>
          <a:prstGeom prst="rect">
            <a:avLst/>
          </a:prstGeom>
          <a:noFill/>
          <a:ln>
            <a:noFill/>
          </a:ln>
        </p:spPr>
        <p:txBody>
          <a:bodyPr spcFirstLastPara="1" wrap="square" lIns="91425" tIns="91425" rIns="91425" bIns="91425" anchor="t" anchorCtr="0">
            <a:spAutoFit/>
          </a:bodyPr>
          <a:lstStyle/>
          <a:p>
            <a:pPr marL="457200" lvl="0" indent="0" algn="just" rtl="0">
              <a:spcBef>
                <a:spcPts val="0"/>
              </a:spcBef>
              <a:spcAft>
                <a:spcPts val="0"/>
              </a:spcAft>
              <a:buNone/>
            </a:pPr>
            <a:r>
              <a:rPr lang="en" sz="1500">
                <a:solidFill>
                  <a:schemeClr val="dk1"/>
                </a:solidFill>
                <a:latin typeface="Proxima Nova Semibold"/>
                <a:ea typeface="Proxima Nova Semibold"/>
                <a:cs typeface="Proxima Nova Semibold"/>
                <a:sym typeface="Proxima Nova Semibold"/>
              </a:rPr>
              <a:t>Daily a person needs to access multiple websites over the Internet. Suppose you are accessing some confidential information. At the same time, you are accessing some unknown file from the open internet containing some malware. How will it impact your business? You might be an easy target for hackers to inject malware and get access to confidential data. The only solution is to use dedicated workstations for sensitive and normal daily tasks.</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g2b7af6b8592_0_519"/>
          <p:cNvSpPr txBox="1">
            <a:spLocks noGrp="1"/>
          </p:cNvSpPr>
          <p:nvPr>
            <p:ph type="title"/>
          </p:nvPr>
        </p:nvSpPr>
        <p:spPr>
          <a:xfrm>
            <a:off x="467025" y="987000"/>
            <a:ext cx="8147100" cy="3436200"/>
          </a:xfrm>
          <a:prstGeom prst="rect">
            <a:avLst/>
          </a:prstGeom>
          <a:noFill/>
          <a:ln>
            <a:noFill/>
          </a:ln>
        </p:spPr>
        <p:txBody>
          <a:bodyPr spcFirstLastPara="1" wrap="square" lIns="0" tIns="0" rIns="0" bIns="0" anchor="t" anchorCtr="0">
            <a:noAutofit/>
          </a:bodyPr>
          <a:lstStyle/>
          <a:p>
            <a:pPr marL="0" lvl="0" indent="0" algn="just" rtl="0">
              <a:spcBef>
                <a:spcPts val="0"/>
              </a:spcBef>
              <a:spcAft>
                <a:spcPts val="0"/>
              </a:spcAft>
              <a:buNone/>
            </a:pPr>
            <a:r>
              <a:rPr lang="en" sz="1500">
                <a:solidFill>
                  <a:schemeClr val="dk1"/>
                </a:solidFill>
                <a:latin typeface="Proxima Nova Semibold"/>
                <a:ea typeface="Proxima Nova Semibold"/>
                <a:cs typeface="Proxima Nova Semibold"/>
                <a:sym typeface="Proxima Nova Semibold"/>
              </a:rPr>
              <a:t>2) Use Multiple Authentication</a:t>
            </a:r>
            <a:endParaRPr sz="1500">
              <a:solidFill>
                <a:schemeClr val="dk1"/>
              </a:solidFill>
              <a:latin typeface="Proxima Nova Semibold"/>
              <a:ea typeface="Proxima Nova Semibold"/>
              <a:cs typeface="Proxima Nova Semibold"/>
              <a:sym typeface="Proxima Nova Semibold"/>
            </a:endParaRPr>
          </a:p>
          <a:p>
            <a:pPr marL="0" lvl="0" indent="0" algn="just" rtl="0">
              <a:spcBef>
                <a:spcPts val="0"/>
              </a:spcBef>
              <a:spcAft>
                <a:spcPts val="0"/>
              </a:spcAft>
              <a:buNone/>
            </a:pPr>
            <a:endParaRPr sz="1500">
              <a:solidFill>
                <a:schemeClr val="dk1"/>
              </a:solidFill>
              <a:latin typeface="Proxima Nova Semibold"/>
              <a:ea typeface="Proxima Nova Semibold"/>
              <a:cs typeface="Proxima Nova Semibold"/>
              <a:sym typeface="Proxima Nova Semibold"/>
            </a:endParaRPr>
          </a:p>
          <a:p>
            <a:pPr marL="914400" lvl="0" indent="0" algn="just" rtl="0">
              <a:spcBef>
                <a:spcPts val="0"/>
              </a:spcBef>
              <a:spcAft>
                <a:spcPts val="0"/>
              </a:spcAft>
              <a:buNone/>
            </a:pPr>
            <a:r>
              <a:rPr lang="en" sz="1500">
                <a:solidFill>
                  <a:schemeClr val="dk1"/>
                </a:solidFill>
                <a:latin typeface="Proxima Nova Semibold"/>
                <a:ea typeface="Proxima Nova Semibold"/>
                <a:cs typeface="Proxima Nova Semibold"/>
                <a:sym typeface="Proxima Nova Semibold"/>
              </a:rPr>
              <a:t>It’s always a security concern to strengthen the authentication process to restrict hackers from trying any phishing or brute force attacks.  There is no way to make your system completely secure, but you can make it much stronger. Some basic things like complex passwords and Multi-Factor Authentication help make your simple authentication process strong and secure. Azure gives you the flexibility to use their directory service called Azure Active Directory to safeguard your authentication. The user with Azure Active Directory admin access should also enable Multi-Factor Authentication too.</a:t>
            </a:r>
            <a:endParaRPr sz="1500">
              <a:solidFill>
                <a:schemeClr val="dk1"/>
              </a:solidFill>
              <a:latin typeface="Proxima Nova Semibold"/>
              <a:ea typeface="Proxima Nova Semibold"/>
              <a:cs typeface="Proxima Nova Semibold"/>
              <a:sym typeface="Proxima Nova Semibold"/>
            </a:endParaRPr>
          </a:p>
          <a:p>
            <a:pPr marL="457200" lvl="0" indent="0" algn="just" rtl="0">
              <a:spcBef>
                <a:spcPts val="0"/>
              </a:spcBef>
              <a:spcAft>
                <a:spcPts val="0"/>
              </a:spcAft>
              <a:buNone/>
            </a:pPr>
            <a:endParaRPr sz="1500">
              <a:solidFill>
                <a:schemeClr val="dk1"/>
              </a:solidFill>
              <a:latin typeface="Proxima Nova Semibold"/>
              <a:ea typeface="Proxima Nova Semibold"/>
              <a:cs typeface="Proxima Nova Semibold"/>
              <a:sym typeface="Proxima Nova Semibold"/>
            </a:endParaRPr>
          </a:p>
          <a:p>
            <a:pPr marL="0" lvl="0" indent="0" algn="just" rtl="0">
              <a:spcBef>
                <a:spcPts val="0"/>
              </a:spcBef>
              <a:spcAft>
                <a:spcPts val="0"/>
              </a:spcAft>
              <a:buNone/>
            </a:pPr>
            <a:endParaRPr sz="1500">
              <a:solidFill>
                <a:schemeClr val="dk1"/>
              </a:solidFill>
              <a:latin typeface="Proxima Nova Semibold"/>
              <a:ea typeface="Proxima Nova Semibold"/>
              <a:cs typeface="Proxima Nova Semibold"/>
              <a:sym typeface="Proxima Nova Semibold"/>
            </a:endParaRPr>
          </a:p>
          <a:p>
            <a:pPr marL="0" lvl="0" indent="0" algn="just" rtl="0">
              <a:spcBef>
                <a:spcPts val="0"/>
              </a:spcBef>
              <a:spcAft>
                <a:spcPts val="0"/>
              </a:spcAft>
              <a:buNone/>
            </a:pPr>
            <a:endParaRPr sz="1500">
              <a:solidFill>
                <a:schemeClr val="dk1"/>
              </a:solidFill>
              <a:latin typeface="Proxima Nova Semibold"/>
              <a:ea typeface="Proxima Nova Semibold"/>
              <a:cs typeface="Proxima Nova Semibold"/>
              <a:sym typeface="Proxima Nova Semibold"/>
            </a:endParaRPr>
          </a:p>
        </p:txBody>
      </p:sp>
      <p:sp>
        <p:nvSpPr>
          <p:cNvPr id="1156" name="Google Shape;1156;g2b7af6b8592_0_519"/>
          <p:cNvSpPr txBox="1"/>
          <p:nvPr/>
        </p:nvSpPr>
        <p:spPr>
          <a:xfrm>
            <a:off x="390825" y="340625"/>
            <a:ext cx="7325400" cy="538800"/>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0"/>
              </a:spcBef>
              <a:spcAft>
                <a:spcPts val="0"/>
              </a:spcAft>
              <a:buClr>
                <a:schemeClr val="dk1"/>
              </a:buClr>
              <a:buSzPts val="1100"/>
              <a:buFont typeface="Arial"/>
              <a:buNone/>
            </a:pPr>
            <a:r>
              <a:rPr lang="en" sz="2300">
                <a:solidFill>
                  <a:srgbClr val="161616"/>
                </a:solidFill>
                <a:highlight>
                  <a:srgbClr val="FFFFFF"/>
                </a:highlight>
                <a:latin typeface="Proxima Nova Semibold"/>
                <a:ea typeface="Proxima Nova Semibold"/>
                <a:cs typeface="Proxima Nova Semibold"/>
                <a:sym typeface="Proxima Nova Semibold"/>
              </a:rPr>
              <a:t>Best Practices for Azure Security</a:t>
            </a:r>
            <a:endParaRPr sz="2400" b="1">
              <a:solidFill>
                <a:srgbClr val="323F4F"/>
              </a:solidFill>
              <a:latin typeface="Proxima Nova"/>
              <a:ea typeface="Proxima Nova"/>
              <a:cs typeface="Proxima Nova"/>
              <a:sym typeface="Proxima Nova"/>
            </a:endParaRPr>
          </a:p>
        </p:txBody>
      </p:sp>
      <p:pic>
        <p:nvPicPr>
          <p:cNvPr id="1157" name="Google Shape;1157;g2b7af6b8592_0_519"/>
          <p:cNvPicPr preferRelativeResize="0"/>
          <p:nvPr/>
        </p:nvPicPr>
        <p:blipFill>
          <a:blip r:embed="rId3">
            <a:alphaModFix/>
          </a:blip>
          <a:stretch>
            <a:fillRect/>
          </a:stretch>
        </p:blipFill>
        <p:spPr>
          <a:xfrm>
            <a:off x="1714500" y="3414713"/>
            <a:ext cx="5715000" cy="885825"/>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g2b7af6b8592_0_529"/>
          <p:cNvSpPr txBox="1">
            <a:spLocks noGrp="1"/>
          </p:cNvSpPr>
          <p:nvPr>
            <p:ph type="title"/>
          </p:nvPr>
        </p:nvSpPr>
        <p:spPr>
          <a:xfrm>
            <a:off x="467025" y="987000"/>
            <a:ext cx="8147100" cy="3436200"/>
          </a:xfrm>
          <a:prstGeom prst="rect">
            <a:avLst/>
          </a:prstGeom>
          <a:noFill/>
          <a:ln>
            <a:noFill/>
          </a:ln>
        </p:spPr>
        <p:txBody>
          <a:bodyPr spcFirstLastPara="1" wrap="square" lIns="0" tIns="0" rIns="0" bIns="0" anchor="t" anchorCtr="0">
            <a:noAutofit/>
          </a:bodyPr>
          <a:lstStyle/>
          <a:p>
            <a:pPr marL="0" lvl="0" indent="0" algn="just" rtl="0">
              <a:spcBef>
                <a:spcPts val="0"/>
              </a:spcBef>
              <a:spcAft>
                <a:spcPts val="0"/>
              </a:spcAft>
              <a:buNone/>
            </a:pPr>
            <a:r>
              <a:rPr lang="en" sz="1500">
                <a:solidFill>
                  <a:schemeClr val="dk1"/>
                </a:solidFill>
                <a:latin typeface="Proxima Nova Semibold"/>
                <a:ea typeface="Proxima Nova Semibold"/>
                <a:cs typeface="Proxima Nova Semibold"/>
                <a:sym typeface="Proxima Nova Semibold"/>
              </a:rPr>
              <a:t>3) Secure Administrator Access</a:t>
            </a:r>
            <a:endParaRPr sz="1500">
              <a:solidFill>
                <a:schemeClr val="dk1"/>
              </a:solidFill>
              <a:latin typeface="Proxima Nova Semibold"/>
              <a:ea typeface="Proxima Nova Semibold"/>
              <a:cs typeface="Proxima Nova Semibold"/>
              <a:sym typeface="Proxima Nova Semibold"/>
            </a:endParaRPr>
          </a:p>
          <a:p>
            <a:pPr marL="914400" lvl="0" indent="0" algn="just" rtl="0">
              <a:spcBef>
                <a:spcPts val="0"/>
              </a:spcBef>
              <a:spcAft>
                <a:spcPts val="0"/>
              </a:spcAft>
              <a:buNone/>
            </a:pPr>
            <a:r>
              <a:rPr lang="en" sz="1500">
                <a:solidFill>
                  <a:schemeClr val="dk1"/>
                </a:solidFill>
                <a:latin typeface="Proxima Nova Semibold"/>
                <a:ea typeface="Proxima Nova Semibold"/>
                <a:cs typeface="Proxima Nova Semibold"/>
                <a:sym typeface="Proxima Nova Semibold"/>
              </a:rPr>
              <a:t>Accounts with all access are highly prone to risks. You should frequently check accounts with administrative privileges at regular intervals. You should block all unnecessary access to these accounts. Privileged Identity Management is an Azure Active Directory service to manage, analyze and control access in your organization. Using this, users have to follow an activation process that will grant administrator rights for a limited time.</a:t>
            </a:r>
            <a:endParaRPr sz="1500">
              <a:solidFill>
                <a:schemeClr val="dk1"/>
              </a:solidFill>
              <a:latin typeface="Proxima Nova Semibold"/>
              <a:ea typeface="Proxima Nova Semibold"/>
              <a:cs typeface="Proxima Nova Semibold"/>
              <a:sym typeface="Proxima Nova Semibold"/>
            </a:endParaRPr>
          </a:p>
          <a:p>
            <a:pPr marL="0" lvl="0" indent="0" algn="just" rtl="0">
              <a:spcBef>
                <a:spcPts val="0"/>
              </a:spcBef>
              <a:spcAft>
                <a:spcPts val="0"/>
              </a:spcAft>
              <a:buNone/>
            </a:pPr>
            <a:endParaRPr sz="1500">
              <a:solidFill>
                <a:schemeClr val="dk1"/>
              </a:solidFill>
              <a:latin typeface="Proxima Nova Semibold"/>
              <a:ea typeface="Proxima Nova Semibold"/>
              <a:cs typeface="Proxima Nova Semibold"/>
              <a:sym typeface="Proxima Nova Semibold"/>
            </a:endParaRPr>
          </a:p>
          <a:p>
            <a:pPr marL="0" lvl="0" indent="0" algn="just" rtl="0">
              <a:spcBef>
                <a:spcPts val="0"/>
              </a:spcBef>
              <a:spcAft>
                <a:spcPts val="0"/>
              </a:spcAft>
              <a:buNone/>
            </a:pPr>
            <a:r>
              <a:rPr lang="en" sz="1500">
                <a:solidFill>
                  <a:schemeClr val="dk1"/>
                </a:solidFill>
                <a:latin typeface="Proxima Nova Semibold"/>
                <a:ea typeface="Proxima Nova Semibold"/>
                <a:cs typeface="Proxima Nova Semibold"/>
                <a:sym typeface="Proxima Nova Semibold"/>
              </a:rPr>
              <a:t>4) Secure Networking</a:t>
            </a:r>
            <a:endParaRPr sz="1500">
              <a:solidFill>
                <a:schemeClr val="dk1"/>
              </a:solidFill>
              <a:latin typeface="Proxima Nova Semibold"/>
              <a:ea typeface="Proxima Nova Semibold"/>
              <a:cs typeface="Proxima Nova Semibold"/>
              <a:sym typeface="Proxima Nova Semibold"/>
            </a:endParaRPr>
          </a:p>
          <a:p>
            <a:pPr marL="914400" lvl="0" indent="0" algn="just" rtl="0">
              <a:spcBef>
                <a:spcPts val="0"/>
              </a:spcBef>
              <a:spcAft>
                <a:spcPts val="0"/>
              </a:spcAft>
              <a:buNone/>
            </a:pPr>
            <a:r>
              <a:rPr lang="en" sz="1500">
                <a:solidFill>
                  <a:schemeClr val="dk1"/>
                </a:solidFill>
                <a:latin typeface="Proxima Nova Semibold"/>
                <a:ea typeface="Proxima Nova Semibold"/>
                <a:cs typeface="Proxima Nova Semibold"/>
                <a:sym typeface="Proxima Nova Semibold"/>
              </a:rPr>
              <a:t>Systems and resources that are accessed directly through the internet are more prone to security threats. So it is important to ensure the security of these resources that can lead to threats to other resources. The RDP port is accessible to the public internet for Windows virtual machines, and for Linux, the SSH port is open. All the open ports must be properly restricted and locked to reduce unauthorized access.</a:t>
            </a:r>
            <a:endParaRPr sz="1500">
              <a:solidFill>
                <a:schemeClr val="dk1"/>
              </a:solidFill>
              <a:latin typeface="Proxima Nova Semibold"/>
              <a:ea typeface="Proxima Nova Semibold"/>
              <a:cs typeface="Proxima Nova Semibold"/>
              <a:sym typeface="Proxima Nova Semibold"/>
            </a:endParaRPr>
          </a:p>
          <a:p>
            <a:pPr marL="0" lvl="0" indent="0" algn="just" rtl="0">
              <a:spcBef>
                <a:spcPts val="0"/>
              </a:spcBef>
              <a:spcAft>
                <a:spcPts val="0"/>
              </a:spcAft>
              <a:buNone/>
            </a:pPr>
            <a:endParaRPr sz="1500">
              <a:solidFill>
                <a:schemeClr val="dk1"/>
              </a:solidFill>
              <a:latin typeface="Proxima Nova Semibold"/>
              <a:ea typeface="Proxima Nova Semibold"/>
              <a:cs typeface="Proxima Nova Semibold"/>
              <a:sym typeface="Proxima Nova Semibold"/>
            </a:endParaRPr>
          </a:p>
          <a:p>
            <a:pPr marL="0" lvl="0" indent="0" algn="just" rtl="0">
              <a:spcBef>
                <a:spcPts val="0"/>
              </a:spcBef>
              <a:spcAft>
                <a:spcPts val="0"/>
              </a:spcAft>
              <a:buNone/>
            </a:pPr>
            <a:endParaRPr sz="1500">
              <a:solidFill>
                <a:schemeClr val="dk1"/>
              </a:solidFill>
              <a:latin typeface="Proxima Nova Semibold"/>
              <a:ea typeface="Proxima Nova Semibold"/>
              <a:cs typeface="Proxima Nova Semibold"/>
              <a:sym typeface="Proxima Nova Semibold"/>
            </a:endParaRPr>
          </a:p>
        </p:txBody>
      </p:sp>
      <p:sp>
        <p:nvSpPr>
          <p:cNvPr id="1163" name="Google Shape;1163;g2b7af6b8592_0_529"/>
          <p:cNvSpPr txBox="1"/>
          <p:nvPr/>
        </p:nvSpPr>
        <p:spPr>
          <a:xfrm>
            <a:off x="390825" y="340625"/>
            <a:ext cx="7325400" cy="538800"/>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0"/>
              </a:spcBef>
              <a:spcAft>
                <a:spcPts val="0"/>
              </a:spcAft>
              <a:buClr>
                <a:schemeClr val="dk1"/>
              </a:buClr>
              <a:buSzPts val="1100"/>
              <a:buFont typeface="Arial"/>
              <a:buNone/>
            </a:pPr>
            <a:r>
              <a:rPr lang="en" sz="2300">
                <a:solidFill>
                  <a:srgbClr val="161616"/>
                </a:solidFill>
                <a:highlight>
                  <a:srgbClr val="FFFFFF"/>
                </a:highlight>
                <a:latin typeface="Proxima Nova Semibold"/>
                <a:ea typeface="Proxima Nova Semibold"/>
                <a:cs typeface="Proxima Nova Semibold"/>
                <a:sym typeface="Proxima Nova Semibold"/>
              </a:rPr>
              <a:t>Best Practices for Azure Security</a:t>
            </a:r>
            <a:endParaRPr sz="2400" b="1">
              <a:solidFill>
                <a:srgbClr val="323F4F"/>
              </a:solidFill>
              <a:latin typeface="Proxima Nova"/>
              <a:ea typeface="Proxima Nova"/>
              <a:cs typeface="Proxima Nova"/>
              <a:sym typeface="Proxima Nova"/>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g2b7af6b8592_0_538"/>
          <p:cNvSpPr txBox="1">
            <a:spLocks noGrp="1"/>
          </p:cNvSpPr>
          <p:nvPr>
            <p:ph type="title"/>
          </p:nvPr>
        </p:nvSpPr>
        <p:spPr>
          <a:xfrm>
            <a:off x="467025" y="987000"/>
            <a:ext cx="8147100" cy="3436200"/>
          </a:xfrm>
          <a:prstGeom prst="rect">
            <a:avLst/>
          </a:prstGeom>
          <a:noFill/>
          <a:ln>
            <a:noFill/>
          </a:ln>
        </p:spPr>
        <p:txBody>
          <a:bodyPr spcFirstLastPara="1" wrap="square" lIns="0" tIns="0" rIns="0" bIns="0" anchor="t" anchorCtr="0">
            <a:noAutofit/>
          </a:bodyPr>
          <a:lstStyle/>
          <a:p>
            <a:pPr marL="0" lvl="0" indent="0" algn="just" rtl="0">
              <a:spcBef>
                <a:spcPts val="0"/>
              </a:spcBef>
              <a:spcAft>
                <a:spcPts val="0"/>
              </a:spcAft>
              <a:buNone/>
            </a:pPr>
            <a:r>
              <a:rPr lang="en" sz="1500">
                <a:solidFill>
                  <a:schemeClr val="dk1"/>
                </a:solidFill>
                <a:latin typeface="Proxima Nova Semibold"/>
                <a:ea typeface="Proxima Nova Semibold"/>
                <a:cs typeface="Proxima Nova Semibold"/>
                <a:sym typeface="Proxima Nova Semibold"/>
              </a:rPr>
              <a:t>5) Monitor Activity Log Alerts</a:t>
            </a:r>
            <a:endParaRPr sz="1500">
              <a:solidFill>
                <a:schemeClr val="dk1"/>
              </a:solidFill>
              <a:latin typeface="Proxima Nova Semibold"/>
              <a:ea typeface="Proxima Nova Semibold"/>
              <a:cs typeface="Proxima Nova Semibold"/>
              <a:sym typeface="Proxima Nova Semibold"/>
            </a:endParaRPr>
          </a:p>
          <a:p>
            <a:pPr marL="914400" lvl="0" indent="0" algn="just" rtl="0">
              <a:spcBef>
                <a:spcPts val="0"/>
              </a:spcBef>
              <a:spcAft>
                <a:spcPts val="0"/>
              </a:spcAft>
              <a:buNone/>
            </a:pPr>
            <a:r>
              <a:rPr lang="en" sz="1500">
                <a:solidFill>
                  <a:schemeClr val="dk1"/>
                </a:solidFill>
                <a:latin typeface="Proxima Nova Semibold"/>
                <a:ea typeface="Proxima Nova Semibold"/>
                <a:cs typeface="Proxima Nova Semibold"/>
                <a:sym typeface="Proxima Nova Semibold"/>
              </a:rPr>
              <a:t>Activity logs are crucial in finding any threats that occurred in the system. Any unrecognized event can lead to severe issues, so it is better to identify those beforehand. Create some activity log alerts in your system that will notify you of security threats. Here are a few cases that are crucial for your security. And it would be best if you created alerts on them.</a:t>
            </a:r>
            <a:endParaRPr sz="1500">
              <a:solidFill>
                <a:schemeClr val="dk1"/>
              </a:solidFill>
              <a:latin typeface="Proxima Nova Semibold"/>
              <a:ea typeface="Proxima Nova Semibold"/>
              <a:cs typeface="Proxima Nova Semibold"/>
              <a:sym typeface="Proxima Nova Semibold"/>
            </a:endParaRPr>
          </a:p>
          <a:p>
            <a:pPr marL="0" lvl="0" indent="0" algn="just" rtl="0">
              <a:spcBef>
                <a:spcPts val="0"/>
              </a:spcBef>
              <a:spcAft>
                <a:spcPts val="0"/>
              </a:spcAft>
              <a:buNone/>
            </a:pPr>
            <a:endParaRPr sz="1500">
              <a:solidFill>
                <a:schemeClr val="dk1"/>
              </a:solidFill>
              <a:latin typeface="Proxima Nova Semibold"/>
              <a:ea typeface="Proxima Nova Semibold"/>
              <a:cs typeface="Proxima Nova Semibold"/>
              <a:sym typeface="Proxima Nova Semibold"/>
            </a:endParaRPr>
          </a:p>
          <a:p>
            <a:pPr marL="0" lvl="0" indent="0" algn="just" rtl="0">
              <a:spcBef>
                <a:spcPts val="0"/>
              </a:spcBef>
              <a:spcAft>
                <a:spcPts val="0"/>
              </a:spcAft>
              <a:buNone/>
            </a:pPr>
            <a:endParaRPr sz="1500">
              <a:solidFill>
                <a:schemeClr val="dk1"/>
              </a:solidFill>
              <a:latin typeface="Proxima Nova Semibold"/>
              <a:ea typeface="Proxima Nova Semibold"/>
              <a:cs typeface="Proxima Nova Semibold"/>
              <a:sym typeface="Proxima Nova Semibold"/>
            </a:endParaRPr>
          </a:p>
          <a:p>
            <a:pPr marL="0" lvl="0" indent="0" algn="just" rtl="0">
              <a:spcBef>
                <a:spcPts val="0"/>
              </a:spcBef>
              <a:spcAft>
                <a:spcPts val="0"/>
              </a:spcAft>
              <a:buNone/>
            </a:pPr>
            <a:endParaRPr sz="1500">
              <a:solidFill>
                <a:schemeClr val="dk1"/>
              </a:solidFill>
              <a:latin typeface="Proxima Nova Semibold"/>
              <a:ea typeface="Proxima Nova Semibold"/>
              <a:cs typeface="Proxima Nova Semibold"/>
              <a:sym typeface="Proxima Nova Semibold"/>
            </a:endParaRPr>
          </a:p>
          <a:p>
            <a:pPr marL="0" lvl="0" indent="0" algn="just" rtl="0">
              <a:spcBef>
                <a:spcPts val="0"/>
              </a:spcBef>
              <a:spcAft>
                <a:spcPts val="0"/>
              </a:spcAft>
              <a:buNone/>
            </a:pPr>
            <a:r>
              <a:rPr lang="en" sz="1500">
                <a:solidFill>
                  <a:schemeClr val="dk1"/>
                </a:solidFill>
                <a:latin typeface="Proxima Nova Semibold"/>
                <a:ea typeface="Proxima Nova Semibold"/>
                <a:cs typeface="Proxima Nova Semibold"/>
                <a:sym typeface="Proxima Nova Semibold"/>
              </a:rPr>
              <a:t>Azure Security Alerts</a:t>
            </a:r>
            <a:endParaRPr sz="1500">
              <a:solidFill>
                <a:schemeClr val="dk1"/>
              </a:solidFill>
              <a:latin typeface="Proxima Nova Semibold"/>
              <a:ea typeface="Proxima Nova Semibold"/>
              <a:cs typeface="Proxima Nova Semibold"/>
              <a:sym typeface="Proxima Nova Semibold"/>
            </a:endParaRPr>
          </a:p>
          <a:p>
            <a:pPr marL="457200" lvl="0" indent="-323850" algn="just" rtl="0">
              <a:spcBef>
                <a:spcPts val="0"/>
              </a:spcBef>
              <a:spcAft>
                <a:spcPts val="0"/>
              </a:spcAft>
              <a:buClr>
                <a:schemeClr val="dk1"/>
              </a:buClr>
              <a:buSzPts val="1500"/>
              <a:buFont typeface="Proxima Nova Semibold"/>
              <a:buChar char="➔"/>
            </a:pPr>
            <a:r>
              <a:rPr lang="en" sz="1500">
                <a:solidFill>
                  <a:schemeClr val="dk1"/>
                </a:solidFill>
                <a:latin typeface="Proxima Nova Semibold"/>
                <a:ea typeface="Proxima Nova Semibold"/>
                <a:cs typeface="Proxima Nova Semibold"/>
                <a:sym typeface="Proxima Nova Semibold"/>
              </a:rPr>
              <a:t>Changes or modifications in Security Solution and Security Policy and Policy Assignment.</a:t>
            </a:r>
            <a:endParaRPr sz="1500">
              <a:solidFill>
                <a:schemeClr val="dk1"/>
              </a:solidFill>
              <a:latin typeface="Proxima Nova Semibold"/>
              <a:ea typeface="Proxima Nova Semibold"/>
              <a:cs typeface="Proxima Nova Semibold"/>
              <a:sym typeface="Proxima Nova Semibold"/>
            </a:endParaRPr>
          </a:p>
          <a:p>
            <a:pPr marL="457200" lvl="0" indent="-323850" algn="just" rtl="0">
              <a:spcBef>
                <a:spcPts val="0"/>
              </a:spcBef>
              <a:spcAft>
                <a:spcPts val="0"/>
              </a:spcAft>
              <a:buClr>
                <a:schemeClr val="dk1"/>
              </a:buClr>
              <a:buSzPts val="1500"/>
              <a:buFont typeface="Proxima Nova Semibold"/>
              <a:buChar char="➔"/>
            </a:pPr>
            <a:r>
              <a:rPr lang="en" sz="1500">
                <a:solidFill>
                  <a:schemeClr val="dk1"/>
                </a:solidFill>
                <a:latin typeface="Proxima Nova Semibold"/>
                <a:ea typeface="Proxima Nova Semibold"/>
                <a:cs typeface="Proxima Nova Semibold"/>
                <a:sym typeface="Proxima Nova Semibold"/>
              </a:rPr>
              <a:t>Any changes or modifications in Network Security Group, including deletion.</a:t>
            </a:r>
            <a:endParaRPr sz="1500">
              <a:solidFill>
                <a:schemeClr val="dk1"/>
              </a:solidFill>
              <a:latin typeface="Proxima Nova Semibold"/>
              <a:ea typeface="Proxima Nova Semibold"/>
              <a:cs typeface="Proxima Nova Semibold"/>
              <a:sym typeface="Proxima Nova Semibold"/>
            </a:endParaRPr>
          </a:p>
          <a:p>
            <a:pPr marL="457200" lvl="0" indent="-323850" algn="just" rtl="0">
              <a:spcBef>
                <a:spcPts val="0"/>
              </a:spcBef>
              <a:spcAft>
                <a:spcPts val="0"/>
              </a:spcAft>
              <a:buClr>
                <a:schemeClr val="dk1"/>
              </a:buClr>
              <a:buSzPts val="1500"/>
              <a:buFont typeface="Proxima Nova Semibold"/>
              <a:buChar char="➔"/>
            </a:pPr>
            <a:r>
              <a:rPr lang="en" sz="1500">
                <a:solidFill>
                  <a:schemeClr val="dk1"/>
                </a:solidFill>
                <a:latin typeface="Proxima Nova Semibold"/>
                <a:ea typeface="Proxima Nova Semibold"/>
                <a:cs typeface="Proxima Nova Semibold"/>
                <a:sym typeface="Proxima Nova Semibold"/>
              </a:rPr>
              <a:t>Changes or modifications in Network Security Group Rule including deletion.</a:t>
            </a:r>
            <a:endParaRPr sz="1500">
              <a:solidFill>
                <a:schemeClr val="dk1"/>
              </a:solidFill>
              <a:latin typeface="Proxima Nova Semibold"/>
              <a:ea typeface="Proxima Nova Semibold"/>
              <a:cs typeface="Proxima Nova Semibold"/>
              <a:sym typeface="Proxima Nova Semibold"/>
            </a:endParaRPr>
          </a:p>
          <a:p>
            <a:pPr marL="457200" lvl="0" indent="-323850" algn="just" rtl="0">
              <a:spcBef>
                <a:spcPts val="0"/>
              </a:spcBef>
              <a:spcAft>
                <a:spcPts val="0"/>
              </a:spcAft>
              <a:buClr>
                <a:schemeClr val="dk1"/>
              </a:buClr>
              <a:buSzPts val="1500"/>
              <a:buFont typeface="Proxima Nova Semibold"/>
              <a:buChar char="➔"/>
            </a:pPr>
            <a:r>
              <a:rPr lang="en" sz="1500">
                <a:solidFill>
                  <a:schemeClr val="dk1"/>
                </a:solidFill>
                <a:latin typeface="Proxima Nova Semibold"/>
                <a:ea typeface="Proxima Nova Semibold"/>
                <a:cs typeface="Proxima Nova Semibold"/>
                <a:sym typeface="Proxima Nova Semibold"/>
              </a:rPr>
              <a:t>Any changes or modifications in Firewall and rules.</a:t>
            </a:r>
            <a:endParaRPr sz="1500">
              <a:solidFill>
                <a:schemeClr val="dk1"/>
              </a:solidFill>
              <a:latin typeface="Proxima Nova Semibold"/>
              <a:ea typeface="Proxima Nova Semibold"/>
              <a:cs typeface="Proxima Nova Semibold"/>
              <a:sym typeface="Proxima Nova Semibold"/>
            </a:endParaRPr>
          </a:p>
          <a:p>
            <a:pPr marL="457200" lvl="0" indent="-323850" algn="just" rtl="0">
              <a:spcBef>
                <a:spcPts val="0"/>
              </a:spcBef>
              <a:spcAft>
                <a:spcPts val="0"/>
              </a:spcAft>
              <a:buClr>
                <a:schemeClr val="dk1"/>
              </a:buClr>
              <a:buSzPts val="1500"/>
              <a:buFont typeface="Proxima Nova Semibold"/>
              <a:buChar char="➔"/>
            </a:pPr>
            <a:r>
              <a:rPr lang="en" sz="1500">
                <a:solidFill>
                  <a:schemeClr val="dk1"/>
                </a:solidFill>
                <a:latin typeface="Proxima Nova Semibold"/>
                <a:ea typeface="Proxima Nova Semibold"/>
                <a:cs typeface="Proxima Nova Semibold"/>
                <a:sym typeface="Proxima Nova Semibold"/>
              </a:rPr>
              <a:t>Changes or modifications in SQL Server Firewall rule.</a:t>
            </a:r>
            <a:endParaRPr sz="1500">
              <a:solidFill>
                <a:schemeClr val="dk1"/>
              </a:solidFill>
              <a:latin typeface="Proxima Nova Semibold"/>
              <a:ea typeface="Proxima Nova Semibold"/>
              <a:cs typeface="Proxima Nova Semibold"/>
              <a:sym typeface="Proxima Nova Semibold"/>
            </a:endParaRPr>
          </a:p>
          <a:p>
            <a:pPr marL="0" lvl="0" indent="0" algn="just" rtl="0">
              <a:spcBef>
                <a:spcPts val="0"/>
              </a:spcBef>
              <a:spcAft>
                <a:spcPts val="0"/>
              </a:spcAft>
              <a:buNone/>
            </a:pPr>
            <a:endParaRPr sz="1500">
              <a:solidFill>
                <a:schemeClr val="dk1"/>
              </a:solidFill>
              <a:latin typeface="Proxima Nova Semibold"/>
              <a:ea typeface="Proxima Nova Semibold"/>
              <a:cs typeface="Proxima Nova Semibold"/>
              <a:sym typeface="Proxima Nova Semibold"/>
            </a:endParaRPr>
          </a:p>
          <a:p>
            <a:pPr marL="0" lvl="0" indent="0" algn="just" rtl="0">
              <a:spcBef>
                <a:spcPts val="0"/>
              </a:spcBef>
              <a:spcAft>
                <a:spcPts val="0"/>
              </a:spcAft>
              <a:buNone/>
            </a:pPr>
            <a:endParaRPr sz="1500">
              <a:solidFill>
                <a:schemeClr val="dk1"/>
              </a:solidFill>
              <a:latin typeface="Proxima Nova Semibold"/>
              <a:ea typeface="Proxima Nova Semibold"/>
              <a:cs typeface="Proxima Nova Semibold"/>
              <a:sym typeface="Proxima Nova Semibold"/>
            </a:endParaRPr>
          </a:p>
          <a:p>
            <a:pPr marL="0" lvl="0" indent="0" algn="just" rtl="0">
              <a:spcBef>
                <a:spcPts val="0"/>
              </a:spcBef>
              <a:spcAft>
                <a:spcPts val="0"/>
              </a:spcAft>
              <a:buNone/>
            </a:pPr>
            <a:endParaRPr sz="1500">
              <a:solidFill>
                <a:schemeClr val="dk1"/>
              </a:solidFill>
              <a:latin typeface="Proxima Nova Semibold"/>
              <a:ea typeface="Proxima Nova Semibold"/>
              <a:cs typeface="Proxima Nova Semibold"/>
              <a:sym typeface="Proxima Nova Semibold"/>
            </a:endParaRPr>
          </a:p>
        </p:txBody>
      </p:sp>
      <p:sp>
        <p:nvSpPr>
          <p:cNvPr id="1169" name="Google Shape;1169;g2b7af6b8592_0_538"/>
          <p:cNvSpPr txBox="1"/>
          <p:nvPr/>
        </p:nvSpPr>
        <p:spPr>
          <a:xfrm>
            <a:off x="390825" y="340625"/>
            <a:ext cx="7325400" cy="538800"/>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0"/>
              </a:spcBef>
              <a:spcAft>
                <a:spcPts val="0"/>
              </a:spcAft>
              <a:buClr>
                <a:schemeClr val="dk1"/>
              </a:buClr>
              <a:buSzPts val="1100"/>
              <a:buFont typeface="Arial"/>
              <a:buNone/>
            </a:pPr>
            <a:r>
              <a:rPr lang="en" sz="2300">
                <a:solidFill>
                  <a:srgbClr val="161616"/>
                </a:solidFill>
                <a:highlight>
                  <a:srgbClr val="FFFFFF"/>
                </a:highlight>
                <a:latin typeface="Proxima Nova Semibold"/>
                <a:ea typeface="Proxima Nova Semibold"/>
                <a:cs typeface="Proxima Nova Semibold"/>
                <a:sym typeface="Proxima Nova Semibold"/>
              </a:rPr>
              <a:t>Best Practices for Azure Security</a:t>
            </a:r>
            <a:endParaRPr sz="2400" b="1">
              <a:solidFill>
                <a:srgbClr val="323F4F"/>
              </a:solidFill>
              <a:latin typeface="Proxima Nova"/>
              <a:ea typeface="Proxima Nova"/>
              <a:cs typeface="Proxima Nova"/>
              <a:sym typeface="Proxima Nova"/>
            </a:endParaRPr>
          </a:p>
        </p:txBody>
      </p:sp>
      <p:pic>
        <p:nvPicPr>
          <p:cNvPr id="1170" name="Google Shape;1170;g2b7af6b8592_0_538"/>
          <p:cNvPicPr preferRelativeResize="0"/>
          <p:nvPr/>
        </p:nvPicPr>
        <p:blipFill>
          <a:blip r:embed="rId3">
            <a:alphaModFix/>
          </a:blip>
          <a:stretch>
            <a:fillRect/>
          </a:stretch>
        </p:blipFill>
        <p:spPr>
          <a:xfrm>
            <a:off x="5955200" y="2205862"/>
            <a:ext cx="1447050" cy="998475"/>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g2b7af6b8592_0_545"/>
          <p:cNvSpPr txBox="1">
            <a:spLocks noGrp="1"/>
          </p:cNvSpPr>
          <p:nvPr>
            <p:ph type="title"/>
          </p:nvPr>
        </p:nvSpPr>
        <p:spPr>
          <a:xfrm>
            <a:off x="467025" y="987000"/>
            <a:ext cx="8147100" cy="3436200"/>
          </a:xfrm>
          <a:prstGeom prst="rect">
            <a:avLst/>
          </a:prstGeom>
          <a:noFill/>
          <a:ln>
            <a:noFill/>
          </a:ln>
        </p:spPr>
        <p:txBody>
          <a:bodyPr spcFirstLastPara="1" wrap="square" lIns="0" tIns="0" rIns="0" bIns="0" anchor="t" anchorCtr="0">
            <a:noAutofit/>
          </a:bodyPr>
          <a:lstStyle/>
          <a:p>
            <a:pPr marL="0" lvl="0" indent="0" algn="just" rtl="0">
              <a:spcBef>
                <a:spcPts val="0"/>
              </a:spcBef>
              <a:spcAft>
                <a:spcPts val="0"/>
              </a:spcAft>
              <a:buClr>
                <a:schemeClr val="dk1"/>
              </a:buClr>
              <a:buSzPts val="1100"/>
              <a:buFont typeface="Arial"/>
              <a:buNone/>
            </a:pPr>
            <a:r>
              <a:rPr lang="en" sz="1500">
                <a:solidFill>
                  <a:schemeClr val="dk1"/>
                </a:solidFill>
                <a:latin typeface="Proxima Nova Semibold"/>
                <a:ea typeface="Proxima Nova Semibold"/>
                <a:cs typeface="Proxima Nova Semibold"/>
                <a:sym typeface="Proxima Nova Semibold"/>
              </a:rPr>
              <a:t>6) Key Management</a:t>
            </a:r>
            <a:endParaRPr sz="1500">
              <a:solidFill>
                <a:schemeClr val="dk1"/>
              </a:solidFill>
              <a:latin typeface="Proxima Nova Semibold"/>
              <a:ea typeface="Proxima Nova Semibold"/>
              <a:cs typeface="Proxima Nova Semibold"/>
              <a:sym typeface="Proxima Nova Semibold"/>
            </a:endParaRPr>
          </a:p>
          <a:p>
            <a:pPr marL="914400" lvl="0" indent="0" algn="just" rtl="0">
              <a:spcBef>
                <a:spcPts val="0"/>
              </a:spcBef>
              <a:spcAft>
                <a:spcPts val="0"/>
              </a:spcAft>
              <a:buNone/>
            </a:pPr>
            <a:r>
              <a:rPr lang="en" sz="1500">
                <a:solidFill>
                  <a:schemeClr val="dk1"/>
                </a:solidFill>
                <a:latin typeface="Proxima Nova Semibold"/>
                <a:ea typeface="Proxima Nova Semibold"/>
                <a:cs typeface="Proxima Nova Semibold"/>
                <a:sym typeface="Proxima Nova Semibold"/>
              </a:rPr>
              <a:t>All the confidential information like passwords are encrypted into keys. These are much secure and act as a password for any security check. But keys need to be properly encrypted and safeguarded to prevent any misuse and loss of keys. Secure key management is a must to protect cloud data.</a:t>
            </a:r>
            <a:endParaRPr sz="1500">
              <a:solidFill>
                <a:schemeClr val="dk1"/>
              </a:solidFill>
              <a:latin typeface="Proxima Nova Semibold"/>
              <a:ea typeface="Proxima Nova Semibold"/>
              <a:cs typeface="Proxima Nova Semibold"/>
              <a:sym typeface="Proxima Nova Semibold"/>
            </a:endParaRPr>
          </a:p>
          <a:p>
            <a:pPr marL="914400" lvl="0" indent="0" algn="just" rtl="0">
              <a:spcBef>
                <a:spcPts val="0"/>
              </a:spcBef>
              <a:spcAft>
                <a:spcPts val="0"/>
              </a:spcAft>
              <a:buNone/>
            </a:pPr>
            <a:endParaRPr sz="1500">
              <a:solidFill>
                <a:schemeClr val="dk1"/>
              </a:solidFill>
              <a:latin typeface="Proxima Nova Semibold"/>
              <a:ea typeface="Proxima Nova Semibold"/>
              <a:cs typeface="Proxima Nova Semibold"/>
              <a:sym typeface="Proxima Nova Semibold"/>
            </a:endParaRPr>
          </a:p>
          <a:p>
            <a:pPr marL="914400" lvl="0" indent="0" algn="just" rtl="0">
              <a:spcBef>
                <a:spcPts val="0"/>
              </a:spcBef>
              <a:spcAft>
                <a:spcPts val="0"/>
              </a:spcAft>
              <a:buNone/>
            </a:pPr>
            <a:endParaRPr sz="1500">
              <a:solidFill>
                <a:schemeClr val="dk1"/>
              </a:solidFill>
              <a:latin typeface="Proxima Nova Semibold"/>
              <a:ea typeface="Proxima Nova Semibold"/>
              <a:cs typeface="Proxima Nova Semibold"/>
              <a:sym typeface="Proxima Nova Semibold"/>
            </a:endParaRPr>
          </a:p>
          <a:p>
            <a:pPr marL="914400" lvl="0" indent="0" algn="just" rtl="0">
              <a:spcBef>
                <a:spcPts val="0"/>
              </a:spcBef>
              <a:spcAft>
                <a:spcPts val="0"/>
              </a:spcAft>
              <a:buNone/>
            </a:pPr>
            <a:endParaRPr sz="1500">
              <a:solidFill>
                <a:schemeClr val="dk1"/>
              </a:solidFill>
              <a:latin typeface="Proxima Nova Semibold"/>
              <a:ea typeface="Proxima Nova Semibold"/>
              <a:cs typeface="Proxima Nova Semibold"/>
              <a:sym typeface="Proxima Nova Semibold"/>
            </a:endParaRPr>
          </a:p>
          <a:p>
            <a:pPr marL="0" lvl="0" indent="0" algn="just" rtl="0">
              <a:spcBef>
                <a:spcPts val="0"/>
              </a:spcBef>
              <a:spcAft>
                <a:spcPts val="0"/>
              </a:spcAft>
              <a:buNone/>
            </a:pPr>
            <a:r>
              <a:rPr lang="en" sz="1500">
                <a:solidFill>
                  <a:schemeClr val="dk1"/>
                </a:solidFill>
                <a:latin typeface="Proxima Nova Semibold"/>
                <a:ea typeface="Proxima Nova Semibold"/>
                <a:cs typeface="Proxima Nova Semibold"/>
                <a:sym typeface="Proxima Nova Semibold"/>
              </a:rPr>
              <a:t>7) Secure Storage</a:t>
            </a:r>
            <a:endParaRPr sz="1500">
              <a:solidFill>
                <a:schemeClr val="dk1"/>
              </a:solidFill>
              <a:latin typeface="Proxima Nova Semibold"/>
              <a:ea typeface="Proxima Nova Semibold"/>
              <a:cs typeface="Proxima Nova Semibold"/>
              <a:sym typeface="Proxima Nova Semibold"/>
            </a:endParaRPr>
          </a:p>
          <a:p>
            <a:pPr marL="914400" lvl="0" indent="0" algn="just" rtl="0">
              <a:spcBef>
                <a:spcPts val="0"/>
              </a:spcBef>
              <a:spcAft>
                <a:spcPts val="0"/>
              </a:spcAft>
              <a:buNone/>
            </a:pPr>
            <a:r>
              <a:rPr lang="en" sz="1500">
                <a:solidFill>
                  <a:schemeClr val="dk1"/>
                </a:solidFill>
                <a:latin typeface="Proxima Nova Semibold"/>
                <a:ea typeface="Proxima Nova Semibold"/>
                <a:cs typeface="Proxima Nova Semibold"/>
                <a:sym typeface="Proxima Nova Semibold"/>
              </a:rPr>
              <a:t>Storage is the key component in your system that stores data. The security of storage is one of the most important aspects on its own. To eliminate data theft risk, Azure Disk Encryption restricts unauthorized data access. BitLocker on Windows and DM-Crypt on Linux is used by disk encryption to encrypt data drives and operating systems.</a:t>
            </a:r>
            <a:endParaRPr sz="1500">
              <a:solidFill>
                <a:schemeClr val="dk1"/>
              </a:solidFill>
              <a:latin typeface="Proxima Nova Semibold"/>
              <a:ea typeface="Proxima Nova Semibold"/>
              <a:cs typeface="Proxima Nova Semibold"/>
              <a:sym typeface="Proxima Nova Semibold"/>
            </a:endParaRPr>
          </a:p>
          <a:p>
            <a:pPr marL="0" lvl="0" indent="0" algn="just" rtl="0">
              <a:spcBef>
                <a:spcPts val="0"/>
              </a:spcBef>
              <a:spcAft>
                <a:spcPts val="0"/>
              </a:spcAft>
              <a:buClr>
                <a:schemeClr val="dk1"/>
              </a:buClr>
              <a:buSzPts val="1100"/>
              <a:buFont typeface="Arial"/>
              <a:buNone/>
            </a:pPr>
            <a:endParaRPr sz="1500">
              <a:solidFill>
                <a:schemeClr val="dk1"/>
              </a:solidFill>
              <a:latin typeface="Proxima Nova Semibold"/>
              <a:ea typeface="Proxima Nova Semibold"/>
              <a:cs typeface="Proxima Nova Semibold"/>
              <a:sym typeface="Proxima Nova Semibold"/>
            </a:endParaRPr>
          </a:p>
          <a:p>
            <a:pPr marL="0" lvl="0" indent="0" algn="just" rtl="0">
              <a:spcBef>
                <a:spcPts val="0"/>
              </a:spcBef>
              <a:spcAft>
                <a:spcPts val="0"/>
              </a:spcAft>
              <a:buNone/>
            </a:pPr>
            <a:endParaRPr sz="1500">
              <a:solidFill>
                <a:schemeClr val="dk1"/>
              </a:solidFill>
              <a:latin typeface="Proxima Nova Semibold"/>
              <a:ea typeface="Proxima Nova Semibold"/>
              <a:cs typeface="Proxima Nova Semibold"/>
              <a:sym typeface="Proxima Nova Semibold"/>
            </a:endParaRPr>
          </a:p>
        </p:txBody>
      </p:sp>
      <p:sp>
        <p:nvSpPr>
          <p:cNvPr id="1176" name="Google Shape;1176;g2b7af6b8592_0_545"/>
          <p:cNvSpPr txBox="1"/>
          <p:nvPr/>
        </p:nvSpPr>
        <p:spPr>
          <a:xfrm>
            <a:off x="390825" y="340625"/>
            <a:ext cx="7325400" cy="538800"/>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0"/>
              </a:spcBef>
              <a:spcAft>
                <a:spcPts val="0"/>
              </a:spcAft>
              <a:buClr>
                <a:schemeClr val="dk1"/>
              </a:buClr>
              <a:buSzPts val="1100"/>
              <a:buFont typeface="Arial"/>
              <a:buNone/>
            </a:pPr>
            <a:r>
              <a:rPr lang="en" sz="2300">
                <a:solidFill>
                  <a:srgbClr val="161616"/>
                </a:solidFill>
                <a:highlight>
                  <a:srgbClr val="FFFFFF"/>
                </a:highlight>
                <a:latin typeface="Proxima Nova Semibold"/>
                <a:ea typeface="Proxima Nova Semibold"/>
                <a:cs typeface="Proxima Nova Semibold"/>
                <a:sym typeface="Proxima Nova Semibold"/>
              </a:rPr>
              <a:t>Best Practices for Azure Security</a:t>
            </a:r>
            <a:endParaRPr sz="2400" b="1">
              <a:solidFill>
                <a:srgbClr val="323F4F"/>
              </a:solidFill>
              <a:latin typeface="Proxima Nova"/>
              <a:ea typeface="Proxima Nova"/>
              <a:cs typeface="Proxima Nova"/>
              <a:sym typeface="Proxima Nova"/>
            </a:endParaRPr>
          </a:p>
        </p:txBody>
      </p:sp>
      <p:pic>
        <p:nvPicPr>
          <p:cNvPr id="1177" name="Google Shape;1177;g2b7af6b8592_0_545"/>
          <p:cNvPicPr preferRelativeResize="0"/>
          <p:nvPr/>
        </p:nvPicPr>
        <p:blipFill>
          <a:blip r:embed="rId3">
            <a:alphaModFix/>
          </a:blip>
          <a:stretch>
            <a:fillRect/>
          </a:stretch>
        </p:blipFill>
        <p:spPr>
          <a:xfrm>
            <a:off x="6239925" y="2000674"/>
            <a:ext cx="1574550" cy="956525"/>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g2b7af6b8592_0_557"/>
          <p:cNvSpPr txBox="1">
            <a:spLocks noGrp="1"/>
          </p:cNvSpPr>
          <p:nvPr>
            <p:ph type="title"/>
          </p:nvPr>
        </p:nvSpPr>
        <p:spPr>
          <a:xfrm>
            <a:off x="467025" y="987000"/>
            <a:ext cx="8147100" cy="3436200"/>
          </a:xfrm>
          <a:prstGeom prst="rect">
            <a:avLst/>
          </a:prstGeom>
          <a:noFill/>
          <a:ln>
            <a:noFill/>
          </a:ln>
        </p:spPr>
        <p:txBody>
          <a:bodyPr spcFirstLastPara="1" wrap="square" lIns="0" tIns="0" rIns="0" bIns="0" anchor="t" anchorCtr="0">
            <a:noAutofit/>
          </a:bodyPr>
          <a:lstStyle/>
          <a:p>
            <a:pPr marL="0" lvl="0" indent="0" algn="just" rtl="0">
              <a:spcBef>
                <a:spcPts val="0"/>
              </a:spcBef>
              <a:spcAft>
                <a:spcPts val="0"/>
              </a:spcAft>
              <a:buNone/>
            </a:pPr>
            <a:r>
              <a:rPr lang="en" sz="1500">
                <a:solidFill>
                  <a:schemeClr val="dk1"/>
                </a:solidFill>
                <a:latin typeface="Proxima Nova Semibold"/>
                <a:ea typeface="Proxima Nova Semibold"/>
                <a:cs typeface="Proxima Nova Semibold"/>
                <a:sym typeface="Proxima Nova Semibold"/>
              </a:rPr>
              <a:t>8) Use a WAF with ATM</a:t>
            </a:r>
            <a:endParaRPr sz="1500">
              <a:solidFill>
                <a:schemeClr val="dk1"/>
              </a:solidFill>
              <a:latin typeface="Proxima Nova Semibold"/>
              <a:ea typeface="Proxima Nova Semibold"/>
              <a:cs typeface="Proxima Nova Semibold"/>
              <a:sym typeface="Proxima Nova Semibold"/>
            </a:endParaRPr>
          </a:p>
          <a:p>
            <a:pPr marL="0" lvl="0" indent="0" algn="just" rtl="0">
              <a:spcBef>
                <a:spcPts val="0"/>
              </a:spcBef>
              <a:spcAft>
                <a:spcPts val="0"/>
              </a:spcAft>
              <a:buNone/>
            </a:pPr>
            <a:endParaRPr sz="1500">
              <a:solidFill>
                <a:schemeClr val="dk1"/>
              </a:solidFill>
              <a:latin typeface="Proxima Nova Semibold"/>
              <a:ea typeface="Proxima Nova Semibold"/>
              <a:cs typeface="Proxima Nova Semibold"/>
              <a:sym typeface="Proxima Nova Semibold"/>
            </a:endParaRPr>
          </a:p>
          <a:p>
            <a:pPr marL="0" lvl="0" indent="0" algn="just" rtl="0">
              <a:spcBef>
                <a:spcPts val="0"/>
              </a:spcBef>
              <a:spcAft>
                <a:spcPts val="0"/>
              </a:spcAft>
              <a:buNone/>
            </a:pPr>
            <a:endParaRPr sz="1500">
              <a:solidFill>
                <a:schemeClr val="dk1"/>
              </a:solidFill>
              <a:latin typeface="Proxima Nova Semibold"/>
              <a:ea typeface="Proxima Nova Semibold"/>
              <a:cs typeface="Proxima Nova Semibold"/>
              <a:sym typeface="Proxima Nova Semibold"/>
            </a:endParaRPr>
          </a:p>
          <a:p>
            <a:pPr marL="0" lvl="0" indent="0" algn="just" rtl="0">
              <a:spcBef>
                <a:spcPts val="0"/>
              </a:spcBef>
              <a:spcAft>
                <a:spcPts val="0"/>
              </a:spcAft>
              <a:buNone/>
            </a:pPr>
            <a:endParaRPr sz="1500">
              <a:solidFill>
                <a:schemeClr val="dk1"/>
              </a:solidFill>
              <a:latin typeface="Proxima Nova Semibold"/>
              <a:ea typeface="Proxima Nova Semibold"/>
              <a:cs typeface="Proxima Nova Semibold"/>
              <a:sym typeface="Proxima Nova Semibold"/>
            </a:endParaRPr>
          </a:p>
          <a:p>
            <a:pPr marL="0" lvl="0" indent="0" algn="just" rtl="0">
              <a:spcBef>
                <a:spcPts val="0"/>
              </a:spcBef>
              <a:spcAft>
                <a:spcPts val="0"/>
              </a:spcAft>
              <a:buNone/>
            </a:pPr>
            <a:endParaRPr sz="1500">
              <a:solidFill>
                <a:schemeClr val="dk1"/>
              </a:solidFill>
              <a:latin typeface="Proxima Nova Semibold"/>
              <a:ea typeface="Proxima Nova Semibold"/>
              <a:cs typeface="Proxima Nova Semibold"/>
              <a:sym typeface="Proxima Nova Semibold"/>
            </a:endParaRPr>
          </a:p>
          <a:p>
            <a:pPr marL="0" lvl="0" indent="0" algn="just" rtl="0">
              <a:spcBef>
                <a:spcPts val="0"/>
              </a:spcBef>
              <a:spcAft>
                <a:spcPts val="0"/>
              </a:spcAft>
              <a:buNone/>
            </a:pPr>
            <a:endParaRPr sz="1500">
              <a:solidFill>
                <a:schemeClr val="dk1"/>
              </a:solidFill>
              <a:latin typeface="Proxima Nova Semibold"/>
              <a:ea typeface="Proxima Nova Semibold"/>
              <a:cs typeface="Proxima Nova Semibold"/>
              <a:sym typeface="Proxima Nova Semibold"/>
            </a:endParaRPr>
          </a:p>
          <a:p>
            <a:pPr marL="0" lvl="0" indent="0" algn="just" rtl="0">
              <a:spcBef>
                <a:spcPts val="0"/>
              </a:spcBef>
              <a:spcAft>
                <a:spcPts val="0"/>
              </a:spcAft>
              <a:buNone/>
            </a:pPr>
            <a:endParaRPr sz="1500">
              <a:solidFill>
                <a:schemeClr val="dk1"/>
              </a:solidFill>
              <a:latin typeface="Proxima Nova Semibold"/>
              <a:ea typeface="Proxima Nova Semibold"/>
              <a:cs typeface="Proxima Nova Semibold"/>
              <a:sym typeface="Proxima Nova Semibold"/>
            </a:endParaRPr>
          </a:p>
          <a:p>
            <a:pPr marL="0" lvl="0" indent="0" algn="just" rtl="0">
              <a:spcBef>
                <a:spcPts val="0"/>
              </a:spcBef>
              <a:spcAft>
                <a:spcPts val="0"/>
              </a:spcAft>
              <a:buNone/>
            </a:pPr>
            <a:endParaRPr sz="1500">
              <a:solidFill>
                <a:schemeClr val="dk1"/>
              </a:solidFill>
              <a:latin typeface="Proxima Nova Semibold"/>
              <a:ea typeface="Proxima Nova Semibold"/>
              <a:cs typeface="Proxima Nova Semibold"/>
              <a:sym typeface="Proxima Nova Semibold"/>
            </a:endParaRPr>
          </a:p>
          <a:p>
            <a:pPr marL="0" lvl="0" indent="0" algn="just" rtl="0">
              <a:spcBef>
                <a:spcPts val="0"/>
              </a:spcBef>
              <a:spcAft>
                <a:spcPts val="0"/>
              </a:spcAft>
              <a:buNone/>
            </a:pPr>
            <a:endParaRPr sz="1500">
              <a:solidFill>
                <a:schemeClr val="dk1"/>
              </a:solidFill>
              <a:latin typeface="Proxima Nova Semibold"/>
              <a:ea typeface="Proxima Nova Semibold"/>
              <a:cs typeface="Proxima Nova Semibold"/>
              <a:sym typeface="Proxima Nova Semibold"/>
            </a:endParaRPr>
          </a:p>
          <a:p>
            <a:pPr marL="0" lvl="0" indent="0" algn="just" rtl="0">
              <a:spcBef>
                <a:spcPts val="0"/>
              </a:spcBef>
              <a:spcAft>
                <a:spcPts val="0"/>
              </a:spcAft>
              <a:buNone/>
            </a:pPr>
            <a:endParaRPr sz="1500">
              <a:solidFill>
                <a:schemeClr val="dk1"/>
              </a:solidFill>
              <a:latin typeface="Proxima Nova Semibold"/>
              <a:ea typeface="Proxima Nova Semibold"/>
              <a:cs typeface="Proxima Nova Semibold"/>
              <a:sym typeface="Proxima Nova Semibold"/>
            </a:endParaRPr>
          </a:p>
          <a:p>
            <a:pPr marL="0" lvl="0" indent="0" algn="just" rtl="0">
              <a:spcBef>
                <a:spcPts val="0"/>
              </a:spcBef>
              <a:spcAft>
                <a:spcPts val="0"/>
              </a:spcAft>
              <a:buNone/>
            </a:pPr>
            <a:r>
              <a:rPr lang="en" sz="1500">
                <a:solidFill>
                  <a:schemeClr val="dk1"/>
                </a:solidFill>
                <a:latin typeface="Proxima Nova Semibold"/>
                <a:ea typeface="Proxima Nova Semibold"/>
                <a:cs typeface="Proxima Nova Semibold"/>
                <a:sym typeface="Proxima Nova Semibold"/>
              </a:rPr>
              <a:t>Azure Web Application Firewall (WAF) is built on top of the Application Gateway service and prevents OWASP 3.0 attacks against Azure SQL databases. </a:t>
            </a:r>
            <a:endParaRPr sz="1500">
              <a:solidFill>
                <a:schemeClr val="dk1"/>
              </a:solidFill>
              <a:latin typeface="Proxima Nova Semibold"/>
              <a:ea typeface="Proxima Nova Semibold"/>
              <a:cs typeface="Proxima Nova Semibold"/>
              <a:sym typeface="Proxima Nova Semibold"/>
            </a:endParaRPr>
          </a:p>
          <a:p>
            <a:pPr marL="0" lvl="0" indent="0" algn="just" rtl="0">
              <a:spcBef>
                <a:spcPts val="0"/>
              </a:spcBef>
              <a:spcAft>
                <a:spcPts val="0"/>
              </a:spcAft>
              <a:buNone/>
            </a:pPr>
            <a:r>
              <a:rPr lang="en" sz="1500">
                <a:solidFill>
                  <a:schemeClr val="dk1"/>
                </a:solidFill>
                <a:latin typeface="Proxima Nova Semibold"/>
                <a:ea typeface="Proxima Nova Semibold"/>
                <a:cs typeface="Proxima Nova Semibold"/>
                <a:sym typeface="Proxima Nova Semibold"/>
              </a:rPr>
              <a:t>Use a filter in Azure Traffic Manager (ATM) to lock down your web app if it is not required to be accessed internationally. </a:t>
            </a:r>
            <a:endParaRPr sz="1500">
              <a:solidFill>
                <a:schemeClr val="dk1"/>
              </a:solidFill>
              <a:latin typeface="Proxima Nova Semibold"/>
              <a:ea typeface="Proxima Nova Semibold"/>
              <a:cs typeface="Proxima Nova Semibold"/>
              <a:sym typeface="Proxima Nova Semibold"/>
            </a:endParaRPr>
          </a:p>
        </p:txBody>
      </p:sp>
      <p:sp>
        <p:nvSpPr>
          <p:cNvPr id="1183" name="Google Shape;1183;g2b7af6b8592_0_557"/>
          <p:cNvSpPr txBox="1"/>
          <p:nvPr/>
        </p:nvSpPr>
        <p:spPr>
          <a:xfrm>
            <a:off x="390825" y="340625"/>
            <a:ext cx="7325400" cy="538800"/>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0"/>
              </a:spcBef>
              <a:spcAft>
                <a:spcPts val="0"/>
              </a:spcAft>
              <a:buClr>
                <a:schemeClr val="dk1"/>
              </a:buClr>
              <a:buSzPts val="1100"/>
              <a:buFont typeface="Arial"/>
              <a:buNone/>
            </a:pPr>
            <a:r>
              <a:rPr lang="en" sz="2300">
                <a:solidFill>
                  <a:srgbClr val="161616"/>
                </a:solidFill>
                <a:highlight>
                  <a:srgbClr val="FFFFFF"/>
                </a:highlight>
                <a:latin typeface="Proxima Nova Semibold"/>
                <a:ea typeface="Proxima Nova Semibold"/>
                <a:cs typeface="Proxima Nova Semibold"/>
                <a:sym typeface="Proxima Nova Semibold"/>
              </a:rPr>
              <a:t>Best Practices for Azure Security</a:t>
            </a:r>
            <a:endParaRPr sz="2400" b="1">
              <a:solidFill>
                <a:srgbClr val="323F4F"/>
              </a:solidFill>
              <a:latin typeface="Proxima Nova"/>
              <a:ea typeface="Proxima Nova"/>
              <a:cs typeface="Proxima Nova"/>
              <a:sym typeface="Proxima Nova"/>
            </a:endParaRPr>
          </a:p>
        </p:txBody>
      </p:sp>
      <p:pic>
        <p:nvPicPr>
          <p:cNvPr id="1184" name="Google Shape;1184;g2b7af6b8592_0_557"/>
          <p:cNvPicPr preferRelativeResize="0"/>
          <p:nvPr/>
        </p:nvPicPr>
        <p:blipFill>
          <a:blip r:embed="rId3">
            <a:alphaModFix/>
          </a:blip>
          <a:stretch>
            <a:fillRect/>
          </a:stretch>
        </p:blipFill>
        <p:spPr>
          <a:xfrm>
            <a:off x="3078525" y="1075399"/>
            <a:ext cx="4353150" cy="2203800"/>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10"/>
          <p:cNvSpPr txBox="1"/>
          <p:nvPr/>
        </p:nvSpPr>
        <p:spPr>
          <a:xfrm>
            <a:off x="226925" y="151275"/>
            <a:ext cx="4962000" cy="84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i="0" u="none" strike="noStrike" cap="none">
                <a:solidFill>
                  <a:srgbClr val="323F4F"/>
                </a:solidFill>
                <a:latin typeface="Proxima Nova"/>
                <a:ea typeface="Proxima Nova"/>
                <a:cs typeface="Proxima Nova"/>
                <a:sym typeface="Proxima Nova"/>
              </a:rPr>
              <a:t>Check Your Understanding </a:t>
            </a:r>
            <a:endParaRPr sz="2400" b="1" i="0" u="none" strike="noStrike" cap="none">
              <a:solidFill>
                <a:srgbClr val="323F4F"/>
              </a:solidFill>
              <a:latin typeface="Proxima Nova"/>
              <a:ea typeface="Proxima Nova"/>
              <a:cs typeface="Proxima Nova"/>
              <a:sym typeface="Proxima Nova"/>
            </a:endParaRPr>
          </a:p>
          <a:p>
            <a:pPr marL="0" marR="0" lvl="0" indent="0" algn="l" rtl="0">
              <a:lnSpc>
                <a:spcPct val="90000"/>
              </a:lnSpc>
              <a:spcBef>
                <a:spcPts val="0"/>
              </a:spcBef>
              <a:spcAft>
                <a:spcPts val="0"/>
              </a:spcAft>
              <a:buClr>
                <a:srgbClr val="000000"/>
              </a:buClr>
              <a:buSzPts val="2400"/>
              <a:buFont typeface="Arial"/>
              <a:buNone/>
            </a:pPr>
            <a:endParaRPr sz="2400" b="1" i="0" u="none" strike="noStrike" cap="none">
              <a:solidFill>
                <a:srgbClr val="323F4F"/>
              </a:solidFill>
              <a:latin typeface="Proxima Nova"/>
              <a:ea typeface="Proxima Nova"/>
              <a:cs typeface="Proxima Nova"/>
              <a:sym typeface="Proxima Nova"/>
            </a:endParaRPr>
          </a:p>
        </p:txBody>
      </p:sp>
      <p:sp>
        <p:nvSpPr>
          <p:cNvPr id="1190" name="Google Shape;1190;p10"/>
          <p:cNvSpPr/>
          <p:nvPr/>
        </p:nvSpPr>
        <p:spPr>
          <a:xfrm rot="10800000" flipH="1">
            <a:off x="305900" y="627875"/>
            <a:ext cx="3763500" cy="104400"/>
          </a:xfrm>
          <a:prstGeom prst="rect">
            <a:avLst/>
          </a:prstGeom>
          <a:gradFill>
            <a:gsLst>
              <a:gs pos="0">
                <a:srgbClr val="82297B"/>
              </a:gs>
              <a:gs pos="100000">
                <a:srgbClr val="BF215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p:txBody>
      </p:sp>
      <p:pic>
        <p:nvPicPr>
          <p:cNvPr id="1191" name="Google Shape;1191;p10" descr="check sign - Clip Art Library"/>
          <p:cNvPicPr preferRelativeResize="0"/>
          <p:nvPr/>
        </p:nvPicPr>
        <p:blipFill rotWithShape="1">
          <a:blip r:embed="rId3">
            <a:alphaModFix/>
          </a:blip>
          <a:srcRect/>
          <a:stretch/>
        </p:blipFill>
        <p:spPr>
          <a:xfrm>
            <a:off x="5975597" y="1075321"/>
            <a:ext cx="1768724" cy="1768724"/>
          </a:xfrm>
          <a:prstGeom prst="rect">
            <a:avLst/>
          </a:prstGeom>
          <a:noFill/>
          <a:ln>
            <a:noFill/>
          </a:ln>
        </p:spPr>
      </p:pic>
      <p:sp>
        <p:nvSpPr>
          <p:cNvPr id="1192" name="Google Shape;1192;p10"/>
          <p:cNvSpPr txBox="1">
            <a:spLocks noGrp="1"/>
          </p:cNvSpPr>
          <p:nvPr>
            <p:ph type="title"/>
          </p:nvPr>
        </p:nvSpPr>
        <p:spPr>
          <a:xfrm>
            <a:off x="457200" y="1070150"/>
            <a:ext cx="7329600" cy="3310800"/>
          </a:xfrm>
          <a:prstGeom prst="rect">
            <a:avLst/>
          </a:prstGeom>
          <a:noFill/>
          <a:ln>
            <a:noFill/>
          </a:ln>
        </p:spPr>
        <p:txBody>
          <a:bodyPr spcFirstLastPara="1" wrap="square" lIns="0" tIns="0" rIns="0" bIns="0" anchor="t" anchorCtr="0">
            <a:noAutofit/>
          </a:bodyPr>
          <a:lstStyle/>
          <a:p>
            <a:pPr marL="457200" lvl="0" indent="-330200" algn="l" rtl="0">
              <a:lnSpc>
                <a:spcPct val="100000"/>
              </a:lnSpc>
              <a:spcBef>
                <a:spcPts val="0"/>
              </a:spcBef>
              <a:spcAft>
                <a:spcPts val="0"/>
              </a:spcAft>
              <a:buClr>
                <a:schemeClr val="dk1"/>
              </a:buClr>
              <a:buSzPts val="1600"/>
              <a:buFont typeface="Proxima Nova Semibold"/>
              <a:buAutoNum type="arabicPeriod"/>
            </a:pPr>
            <a:r>
              <a:rPr lang="en" sz="1600">
                <a:solidFill>
                  <a:schemeClr val="dk1"/>
                </a:solidFill>
                <a:highlight>
                  <a:srgbClr val="FFFFFF"/>
                </a:highlight>
                <a:latin typeface="Proxima Nova Semibold"/>
                <a:ea typeface="Proxima Nova Semibold"/>
                <a:cs typeface="Proxima Nova Semibold"/>
                <a:sym typeface="Proxima Nova Semibold"/>
              </a:rPr>
              <a:t>What is  Cloud Computing?</a:t>
            </a:r>
            <a:endParaRPr sz="1600">
              <a:solidFill>
                <a:schemeClr val="dk1"/>
              </a:solidFill>
              <a:highlight>
                <a:srgbClr val="FFFFFF"/>
              </a:highlight>
              <a:latin typeface="Proxima Nova Semibold"/>
              <a:ea typeface="Proxima Nova Semibold"/>
              <a:cs typeface="Proxima Nova Semibold"/>
              <a:sym typeface="Proxima Nova Semibold"/>
            </a:endParaRPr>
          </a:p>
          <a:p>
            <a:pPr marL="457200" lvl="0" indent="-330200" algn="l" rtl="0">
              <a:lnSpc>
                <a:spcPct val="100000"/>
              </a:lnSpc>
              <a:spcBef>
                <a:spcPts val="0"/>
              </a:spcBef>
              <a:spcAft>
                <a:spcPts val="0"/>
              </a:spcAft>
              <a:buClr>
                <a:schemeClr val="dk1"/>
              </a:buClr>
              <a:buSzPts val="1600"/>
              <a:buFont typeface="Proxima Nova Semibold"/>
              <a:buAutoNum type="arabicPeriod"/>
            </a:pPr>
            <a:r>
              <a:rPr lang="en" sz="1600">
                <a:solidFill>
                  <a:schemeClr val="dk1"/>
                </a:solidFill>
                <a:highlight>
                  <a:srgbClr val="FFFFFF"/>
                </a:highlight>
                <a:latin typeface="Proxima Nova Semibold"/>
                <a:ea typeface="Proxima Nova Semibold"/>
                <a:cs typeface="Proxima Nova Semibold"/>
                <a:sym typeface="Proxima Nova Semibold"/>
              </a:rPr>
              <a:t>What is Azure?</a:t>
            </a:r>
            <a:endParaRPr sz="1600">
              <a:solidFill>
                <a:schemeClr val="dk1"/>
              </a:solidFill>
              <a:highlight>
                <a:srgbClr val="FFFFFF"/>
              </a:highlight>
              <a:latin typeface="Proxima Nova Semibold"/>
              <a:ea typeface="Proxima Nova Semibold"/>
              <a:cs typeface="Proxima Nova Semibold"/>
              <a:sym typeface="Proxima Nova Semibold"/>
            </a:endParaRPr>
          </a:p>
          <a:p>
            <a:pPr marL="457200" lvl="0" indent="-330200" algn="l" rtl="0">
              <a:lnSpc>
                <a:spcPct val="100000"/>
              </a:lnSpc>
              <a:spcBef>
                <a:spcPts val="0"/>
              </a:spcBef>
              <a:spcAft>
                <a:spcPts val="0"/>
              </a:spcAft>
              <a:buClr>
                <a:schemeClr val="dk1"/>
              </a:buClr>
              <a:buSzPts val="1600"/>
              <a:buFont typeface="Proxima Nova Semibold"/>
              <a:buAutoNum type="arabicPeriod"/>
            </a:pPr>
            <a:r>
              <a:rPr lang="en" sz="1600">
                <a:solidFill>
                  <a:schemeClr val="dk1"/>
                </a:solidFill>
                <a:highlight>
                  <a:srgbClr val="FFFFFF"/>
                </a:highlight>
                <a:latin typeface="Proxima Nova Semibold"/>
                <a:ea typeface="Proxima Nova Semibold"/>
                <a:cs typeface="Proxima Nova Semibold"/>
                <a:sym typeface="Proxima Nova Semibold"/>
              </a:rPr>
              <a:t>What are the Azure Prominent Services?</a:t>
            </a:r>
            <a:endParaRPr sz="1600">
              <a:solidFill>
                <a:schemeClr val="dk1"/>
              </a:solidFill>
              <a:highlight>
                <a:srgbClr val="FFFFFF"/>
              </a:highlight>
              <a:latin typeface="Proxima Nova Semibold"/>
              <a:ea typeface="Proxima Nova Semibold"/>
              <a:cs typeface="Proxima Nova Semibold"/>
              <a:sym typeface="Proxima Nova Semibold"/>
            </a:endParaRPr>
          </a:p>
          <a:p>
            <a:pPr marL="0" lvl="0" indent="0" algn="l" rtl="0">
              <a:lnSpc>
                <a:spcPct val="100000"/>
              </a:lnSpc>
              <a:spcBef>
                <a:spcPts val="0"/>
              </a:spcBef>
              <a:spcAft>
                <a:spcPts val="0"/>
              </a:spcAft>
              <a:buSzPts val="4000"/>
              <a:buNone/>
            </a:pPr>
            <a:r>
              <a:rPr lang="en" sz="1600">
                <a:solidFill>
                  <a:schemeClr val="dk1"/>
                </a:solidFill>
                <a:highlight>
                  <a:srgbClr val="FFFFFF"/>
                </a:highlight>
                <a:latin typeface="Proxima Nova Semibold"/>
                <a:ea typeface="Proxima Nova Semibold"/>
                <a:cs typeface="Proxima Nova Semibold"/>
                <a:sym typeface="Proxima Nova Semibold"/>
              </a:rPr>
              <a:t> </a:t>
            </a:r>
            <a:endParaRPr sz="1600">
              <a:solidFill>
                <a:schemeClr val="dk1"/>
              </a:solidFill>
              <a:highlight>
                <a:srgbClr val="FFFFFF"/>
              </a:highlight>
              <a:latin typeface="Proxima Nova Semibold"/>
              <a:ea typeface="Proxima Nova Semibold"/>
              <a:cs typeface="Proxima Nova Semibold"/>
              <a:sym typeface="Proxima Nova Semibold"/>
            </a:endParaRPr>
          </a:p>
          <a:p>
            <a:pPr marL="0" lvl="0" indent="0" algn="l" rtl="0">
              <a:lnSpc>
                <a:spcPct val="100000"/>
              </a:lnSpc>
              <a:spcBef>
                <a:spcPts val="0"/>
              </a:spcBef>
              <a:spcAft>
                <a:spcPts val="0"/>
              </a:spcAft>
              <a:buSzPts val="4000"/>
              <a:buNone/>
            </a:pPr>
            <a:endParaRPr sz="1600">
              <a:solidFill>
                <a:schemeClr val="dk1"/>
              </a:solidFill>
              <a:highlight>
                <a:srgbClr val="FFFFFF"/>
              </a:highlight>
              <a:latin typeface="Proxima Nova Semibold"/>
              <a:ea typeface="Proxima Nova Semibold"/>
              <a:cs typeface="Proxima Nova Semibold"/>
              <a:sym typeface="Proxima Nova Semibold"/>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13"/>
          <p:cNvSpPr txBox="1"/>
          <p:nvPr/>
        </p:nvSpPr>
        <p:spPr>
          <a:xfrm>
            <a:off x="394950" y="223550"/>
            <a:ext cx="44427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i="0" u="none" strike="noStrike" cap="none">
                <a:solidFill>
                  <a:srgbClr val="323F4F"/>
                </a:solidFill>
                <a:latin typeface="Proxima Nova"/>
                <a:ea typeface="Proxima Nova"/>
                <a:cs typeface="Proxima Nova"/>
                <a:sym typeface="Proxima Nova"/>
              </a:rPr>
              <a:t>Question &amp; Answer</a:t>
            </a:r>
            <a:endParaRPr sz="2400" b="1" i="0" u="none" strike="noStrike" cap="none">
              <a:solidFill>
                <a:srgbClr val="323F4F"/>
              </a:solidFill>
              <a:latin typeface="Proxima Nova"/>
              <a:ea typeface="Proxima Nova"/>
              <a:cs typeface="Proxima Nova"/>
              <a:sym typeface="Proxima Nova"/>
            </a:endParaRPr>
          </a:p>
        </p:txBody>
      </p:sp>
      <p:pic>
        <p:nvPicPr>
          <p:cNvPr id="1198" name="Google Shape;1198;p13"/>
          <p:cNvPicPr preferRelativeResize="0"/>
          <p:nvPr/>
        </p:nvPicPr>
        <p:blipFill rotWithShape="1">
          <a:blip r:embed="rId3">
            <a:alphaModFix/>
          </a:blip>
          <a:srcRect/>
          <a:stretch/>
        </p:blipFill>
        <p:spPr>
          <a:xfrm>
            <a:off x="1423175" y="940450"/>
            <a:ext cx="4832175" cy="3376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g2644c4eab40_0_21"/>
          <p:cNvSpPr txBox="1">
            <a:spLocks noGrp="1"/>
          </p:cNvSpPr>
          <p:nvPr>
            <p:ph type="title"/>
          </p:nvPr>
        </p:nvSpPr>
        <p:spPr>
          <a:xfrm>
            <a:off x="457200" y="1070150"/>
            <a:ext cx="7986900" cy="2555400"/>
          </a:xfrm>
          <a:prstGeom prst="rect">
            <a:avLst/>
          </a:prstGeom>
          <a:noFill/>
          <a:ln>
            <a:noFill/>
          </a:ln>
        </p:spPr>
        <p:txBody>
          <a:bodyPr spcFirstLastPara="1" wrap="square" lIns="0" tIns="0" rIns="0" bIns="0" anchor="t" anchorCtr="0">
            <a:noAutofit/>
          </a:bodyPr>
          <a:lstStyle/>
          <a:p>
            <a:pPr marL="0" lvl="0" indent="0" algn="just" rtl="0">
              <a:lnSpc>
                <a:spcPct val="100000"/>
              </a:lnSpc>
              <a:spcBef>
                <a:spcPts val="100"/>
              </a:spcBef>
              <a:spcAft>
                <a:spcPts val="0"/>
              </a:spcAft>
              <a:buSzPts val="4000"/>
              <a:buNone/>
            </a:pPr>
            <a:r>
              <a:rPr lang="en" sz="1500">
                <a:solidFill>
                  <a:schemeClr val="dk1"/>
                </a:solidFill>
                <a:latin typeface="Proxima Nova Semibold"/>
                <a:ea typeface="Proxima Nova Semibold"/>
                <a:cs typeface="Proxima Nova Semibold"/>
                <a:sym typeface="Proxima Nova Semibold"/>
              </a:rPr>
              <a:t>Infrastructure as a Service, sometimes abbreviated as IaaS, contains the basic building blocks for cloud IT and typically provide access to networking features, computers (virtual or on dedicated hardware), and data storage space. </a:t>
            </a:r>
            <a:endParaRPr sz="15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00"/>
              </a:spcBef>
              <a:spcAft>
                <a:spcPts val="0"/>
              </a:spcAft>
              <a:buSzPts val="4000"/>
              <a:buNone/>
            </a:pPr>
            <a:endParaRPr sz="15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00"/>
              </a:spcBef>
              <a:spcAft>
                <a:spcPts val="0"/>
              </a:spcAft>
              <a:buSzPts val="4000"/>
              <a:buNone/>
            </a:pPr>
            <a:r>
              <a:rPr lang="en" sz="1500">
                <a:solidFill>
                  <a:schemeClr val="dk1"/>
                </a:solidFill>
                <a:latin typeface="Proxima Nova Semibold"/>
                <a:ea typeface="Proxima Nova Semibold"/>
                <a:cs typeface="Proxima Nova Semibold"/>
                <a:sym typeface="Proxima Nova Semibold"/>
              </a:rPr>
              <a:t>Infrastructure as a Service provides you with the highest level of flexibility and management control over your IT resources and is most similar to existing IT resources that many IT departments and developers are familiar with today.</a:t>
            </a:r>
            <a:endParaRPr sz="15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00"/>
              </a:spcBef>
              <a:spcAft>
                <a:spcPts val="0"/>
              </a:spcAft>
              <a:buSzPts val="4000"/>
              <a:buNone/>
            </a:pPr>
            <a:endParaRPr sz="15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00"/>
              </a:spcBef>
              <a:spcAft>
                <a:spcPts val="0"/>
              </a:spcAft>
              <a:buSzPts val="4000"/>
              <a:buNone/>
            </a:pPr>
            <a:r>
              <a:rPr lang="en" sz="1500">
                <a:solidFill>
                  <a:schemeClr val="dk1"/>
                </a:solidFill>
                <a:latin typeface="Proxima Nova Semibold"/>
                <a:ea typeface="Proxima Nova Semibold"/>
                <a:cs typeface="Proxima Nova Semibold"/>
                <a:sym typeface="Proxima Nova Semibold"/>
              </a:rPr>
              <a:t>Examples :</a:t>
            </a:r>
            <a:endParaRPr sz="15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00"/>
              </a:spcBef>
              <a:spcAft>
                <a:spcPts val="0"/>
              </a:spcAft>
              <a:buSzPts val="4000"/>
              <a:buNone/>
            </a:pPr>
            <a:endParaRPr sz="1500">
              <a:solidFill>
                <a:schemeClr val="dk1"/>
              </a:solidFill>
              <a:latin typeface="Proxima Nova Semibold"/>
              <a:ea typeface="Proxima Nova Semibold"/>
              <a:cs typeface="Proxima Nova Semibold"/>
              <a:sym typeface="Proxima Nova Semibold"/>
            </a:endParaRPr>
          </a:p>
          <a:p>
            <a:pPr marL="457200" lvl="0" indent="-323850" algn="just" rtl="0">
              <a:lnSpc>
                <a:spcPct val="100000"/>
              </a:lnSpc>
              <a:spcBef>
                <a:spcPts val="100"/>
              </a:spcBef>
              <a:spcAft>
                <a:spcPts val="0"/>
              </a:spcAft>
              <a:buClr>
                <a:schemeClr val="dk1"/>
              </a:buClr>
              <a:buSzPts val="1500"/>
              <a:buFont typeface="Proxima Nova Semibold"/>
              <a:buChar char="➔"/>
            </a:pPr>
            <a:r>
              <a:rPr lang="en" sz="1500">
                <a:solidFill>
                  <a:schemeClr val="dk1"/>
                </a:solidFill>
                <a:latin typeface="Proxima Nova Semibold"/>
                <a:ea typeface="Proxima Nova Semibold"/>
                <a:cs typeface="Proxima Nova Semibold"/>
                <a:sym typeface="Proxima Nova Semibold"/>
              </a:rPr>
              <a:t>DigitalOcean</a:t>
            </a:r>
            <a:endParaRPr sz="1500">
              <a:solidFill>
                <a:schemeClr val="dk1"/>
              </a:solidFill>
              <a:latin typeface="Proxima Nova Semibold"/>
              <a:ea typeface="Proxima Nova Semibold"/>
              <a:cs typeface="Proxima Nova Semibold"/>
              <a:sym typeface="Proxima Nova Semibold"/>
            </a:endParaRPr>
          </a:p>
          <a:p>
            <a:pPr marL="457200" lvl="0" indent="-323850" algn="just" rtl="0">
              <a:lnSpc>
                <a:spcPct val="100000"/>
              </a:lnSpc>
              <a:spcBef>
                <a:spcPts val="0"/>
              </a:spcBef>
              <a:spcAft>
                <a:spcPts val="0"/>
              </a:spcAft>
              <a:buClr>
                <a:schemeClr val="dk1"/>
              </a:buClr>
              <a:buSzPts val="1500"/>
              <a:buFont typeface="Proxima Nova Semibold"/>
              <a:buChar char="➔"/>
            </a:pPr>
            <a:r>
              <a:rPr lang="en" sz="1500">
                <a:solidFill>
                  <a:schemeClr val="dk1"/>
                </a:solidFill>
                <a:latin typeface="Proxima Nova Semibold"/>
                <a:ea typeface="Proxima Nova Semibold"/>
                <a:cs typeface="Proxima Nova Semibold"/>
                <a:sym typeface="Proxima Nova Semibold"/>
              </a:rPr>
              <a:t>Amazon Web Services (AWS)</a:t>
            </a:r>
            <a:endParaRPr sz="1500">
              <a:solidFill>
                <a:schemeClr val="dk1"/>
              </a:solidFill>
              <a:latin typeface="Proxima Nova Semibold"/>
              <a:ea typeface="Proxima Nova Semibold"/>
              <a:cs typeface="Proxima Nova Semibold"/>
              <a:sym typeface="Proxima Nova Semibold"/>
            </a:endParaRPr>
          </a:p>
          <a:p>
            <a:pPr marL="457200" lvl="0" indent="-323850" algn="just" rtl="0">
              <a:lnSpc>
                <a:spcPct val="100000"/>
              </a:lnSpc>
              <a:spcBef>
                <a:spcPts val="0"/>
              </a:spcBef>
              <a:spcAft>
                <a:spcPts val="0"/>
              </a:spcAft>
              <a:buClr>
                <a:schemeClr val="dk1"/>
              </a:buClr>
              <a:buSzPts val="1500"/>
              <a:buFont typeface="Proxima Nova Semibold"/>
              <a:buChar char="➔"/>
            </a:pPr>
            <a:r>
              <a:rPr lang="en" sz="1500">
                <a:solidFill>
                  <a:schemeClr val="dk1"/>
                </a:solidFill>
                <a:latin typeface="Proxima Nova Semibold"/>
                <a:ea typeface="Proxima Nova Semibold"/>
                <a:cs typeface="Proxima Nova Semibold"/>
                <a:sym typeface="Proxima Nova Semibold"/>
              </a:rPr>
              <a:t>Cisco Metapod</a:t>
            </a:r>
            <a:endParaRPr sz="1500">
              <a:solidFill>
                <a:schemeClr val="dk1"/>
              </a:solidFill>
              <a:latin typeface="Proxima Nova Semibold"/>
              <a:ea typeface="Proxima Nova Semibold"/>
              <a:cs typeface="Proxima Nova Semibold"/>
              <a:sym typeface="Proxima Nova Semibold"/>
            </a:endParaRPr>
          </a:p>
          <a:p>
            <a:pPr marL="457200" lvl="0" indent="-323850" algn="just" rtl="0">
              <a:lnSpc>
                <a:spcPct val="100000"/>
              </a:lnSpc>
              <a:spcBef>
                <a:spcPts val="0"/>
              </a:spcBef>
              <a:spcAft>
                <a:spcPts val="0"/>
              </a:spcAft>
              <a:buClr>
                <a:schemeClr val="dk1"/>
              </a:buClr>
              <a:buSzPts val="1500"/>
              <a:buFont typeface="Proxima Nova Semibold"/>
              <a:buChar char="➔"/>
            </a:pPr>
            <a:r>
              <a:rPr lang="en" sz="1500">
                <a:solidFill>
                  <a:schemeClr val="dk1"/>
                </a:solidFill>
                <a:latin typeface="Proxima Nova Semibold"/>
                <a:ea typeface="Proxima Nova Semibold"/>
                <a:cs typeface="Proxima Nova Semibold"/>
                <a:sym typeface="Proxima Nova Semibold"/>
              </a:rPr>
              <a:t>Microsoft Azure</a:t>
            </a:r>
            <a:endParaRPr sz="1500">
              <a:solidFill>
                <a:schemeClr val="dk1"/>
              </a:solidFill>
              <a:latin typeface="Proxima Nova Semibold"/>
              <a:ea typeface="Proxima Nova Semibold"/>
              <a:cs typeface="Proxima Nova Semibold"/>
              <a:sym typeface="Proxima Nova Semibold"/>
            </a:endParaRPr>
          </a:p>
          <a:p>
            <a:pPr marL="457200" lvl="0" indent="0" algn="just" rtl="0">
              <a:lnSpc>
                <a:spcPct val="100000"/>
              </a:lnSpc>
              <a:spcBef>
                <a:spcPts val="100"/>
              </a:spcBef>
              <a:spcAft>
                <a:spcPts val="0"/>
              </a:spcAft>
              <a:buSzPts val="4000"/>
              <a:buNone/>
            </a:pPr>
            <a:endParaRPr sz="15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00"/>
              </a:spcBef>
              <a:spcAft>
                <a:spcPts val="0"/>
              </a:spcAft>
              <a:buSzPts val="4000"/>
              <a:buNone/>
            </a:pPr>
            <a:endParaRPr sz="15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00"/>
              </a:spcBef>
              <a:spcAft>
                <a:spcPts val="0"/>
              </a:spcAft>
              <a:buSzPts val="4000"/>
              <a:buNone/>
            </a:pPr>
            <a:endParaRPr sz="1500">
              <a:solidFill>
                <a:schemeClr val="dk1"/>
              </a:solidFill>
              <a:latin typeface="Proxima Nova Semibold"/>
              <a:ea typeface="Proxima Nova Semibold"/>
              <a:cs typeface="Proxima Nova Semibold"/>
              <a:sym typeface="Proxima Nova Semibold"/>
            </a:endParaRPr>
          </a:p>
        </p:txBody>
      </p:sp>
      <p:sp>
        <p:nvSpPr>
          <p:cNvPr id="239" name="Google Shape;239;g2644c4eab40_0_21"/>
          <p:cNvSpPr txBox="1"/>
          <p:nvPr/>
        </p:nvSpPr>
        <p:spPr>
          <a:xfrm>
            <a:off x="381000" y="321000"/>
            <a:ext cx="55830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i="0" u="none" strike="noStrike" cap="none">
                <a:solidFill>
                  <a:srgbClr val="323F4F"/>
                </a:solidFill>
                <a:latin typeface="Proxima Nova"/>
                <a:ea typeface="Proxima Nova"/>
                <a:cs typeface="Proxima Nova"/>
                <a:sym typeface="Proxima Nova"/>
              </a:rPr>
              <a:t>Infrastructure as a Service (IaaS)</a:t>
            </a:r>
            <a:endParaRPr sz="2400" b="1" i="0" u="none" strike="noStrike" cap="none">
              <a:solidFill>
                <a:srgbClr val="323F4F"/>
              </a:solidFill>
              <a:latin typeface="Proxima Nova"/>
              <a:ea typeface="Proxima Nova"/>
              <a:cs typeface="Proxima Nova"/>
              <a:sym typeface="Proxima Nova"/>
            </a:endParaRPr>
          </a:p>
        </p:txBody>
      </p:sp>
      <p:pic>
        <p:nvPicPr>
          <p:cNvPr id="240" name="Google Shape;240;g2644c4eab40_0_21"/>
          <p:cNvPicPr preferRelativeResize="0"/>
          <p:nvPr/>
        </p:nvPicPr>
        <p:blipFill rotWithShape="1">
          <a:blip r:embed="rId3">
            <a:alphaModFix/>
          </a:blip>
          <a:srcRect/>
          <a:stretch/>
        </p:blipFill>
        <p:spPr>
          <a:xfrm>
            <a:off x="3992700" y="2936050"/>
            <a:ext cx="3344250" cy="1647900"/>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3" name="Google Shape;1203;p16"/>
          <p:cNvSpPr txBox="1">
            <a:spLocks noGrp="1"/>
          </p:cNvSpPr>
          <p:nvPr>
            <p:ph type="title"/>
          </p:nvPr>
        </p:nvSpPr>
        <p:spPr>
          <a:xfrm>
            <a:off x="366425" y="1070150"/>
            <a:ext cx="7634700" cy="25554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1000"/>
              </a:spcBef>
              <a:spcAft>
                <a:spcPts val="0"/>
              </a:spcAft>
              <a:buSzPts val="4000"/>
              <a:buNone/>
            </a:pPr>
            <a:r>
              <a:rPr lang="en" sz="1600">
                <a:latin typeface="Proxima Nova Semibold"/>
                <a:ea typeface="Proxima Nova Semibold"/>
                <a:cs typeface="Proxima Nova Semibold"/>
                <a:sym typeface="Proxima Nova Semibold"/>
              </a:rPr>
              <a:t>Some Reference Links</a:t>
            </a:r>
            <a:endParaRPr sz="1600">
              <a:latin typeface="Proxima Nova Semibold"/>
              <a:ea typeface="Proxima Nova Semibold"/>
              <a:cs typeface="Proxima Nova Semibold"/>
              <a:sym typeface="Proxima Nova Semibold"/>
            </a:endParaRPr>
          </a:p>
          <a:p>
            <a:pPr marL="0" lvl="0" indent="0" algn="l" rtl="0">
              <a:lnSpc>
                <a:spcPct val="90000"/>
              </a:lnSpc>
              <a:spcBef>
                <a:spcPts val="1000"/>
              </a:spcBef>
              <a:spcAft>
                <a:spcPts val="0"/>
              </a:spcAft>
              <a:buSzPts val="4000"/>
              <a:buNone/>
            </a:pPr>
            <a:endParaRPr sz="1600">
              <a:latin typeface="Proxima Nova Semibold"/>
              <a:ea typeface="Proxima Nova Semibold"/>
              <a:cs typeface="Proxima Nova Semibold"/>
              <a:sym typeface="Proxima Nova Semibold"/>
            </a:endParaRPr>
          </a:p>
          <a:p>
            <a:pPr marL="0" lvl="0" indent="0" algn="l" rtl="0">
              <a:lnSpc>
                <a:spcPct val="90000"/>
              </a:lnSpc>
              <a:spcBef>
                <a:spcPts val="1000"/>
              </a:spcBef>
              <a:spcAft>
                <a:spcPts val="0"/>
              </a:spcAft>
              <a:buSzPts val="4000"/>
              <a:buNone/>
            </a:pPr>
            <a:r>
              <a:rPr lang="en" sz="1600" u="sng">
                <a:solidFill>
                  <a:schemeClr val="hlink"/>
                </a:solidFill>
                <a:latin typeface="Proxima Nova Semibold"/>
                <a:ea typeface="Proxima Nova Semibold"/>
                <a:cs typeface="Proxima Nova Semibold"/>
                <a:sym typeface="Proxima Nova Semibold"/>
                <a:hlinkClick r:id="rId3"/>
              </a:rPr>
              <a:t>https://aws.amazon.com/</a:t>
            </a:r>
            <a:endParaRPr sz="1600">
              <a:latin typeface="Proxima Nova Semibold"/>
              <a:ea typeface="Proxima Nova Semibold"/>
              <a:cs typeface="Proxima Nova Semibold"/>
              <a:sym typeface="Proxima Nova Semibold"/>
            </a:endParaRPr>
          </a:p>
          <a:p>
            <a:pPr marL="0" lvl="0" indent="0" algn="l" rtl="0">
              <a:lnSpc>
                <a:spcPct val="90000"/>
              </a:lnSpc>
              <a:spcBef>
                <a:spcPts val="1000"/>
              </a:spcBef>
              <a:spcAft>
                <a:spcPts val="0"/>
              </a:spcAft>
              <a:buSzPts val="4000"/>
              <a:buNone/>
            </a:pPr>
            <a:endParaRPr sz="1600">
              <a:latin typeface="Proxima Nova Semibold"/>
              <a:ea typeface="Proxima Nova Semibold"/>
              <a:cs typeface="Proxima Nova Semibold"/>
              <a:sym typeface="Proxima Nova Semibold"/>
            </a:endParaRPr>
          </a:p>
        </p:txBody>
      </p:sp>
      <p:sp>
        <p:nvSpPr>
          <p:cNvPr id="1204" name="Google Shape;1204;p16"/>
          <p:cNvSpPr txBox="1"/>
          <p:nvPr/>
        </p:nvSpPr>
        <p:spPr>
          <a:xfrm>
            <a:off x="317625" y="223600"/>
            <a:ext cx="40425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000"/>
              <a:buFont typeface="Arial"/>
              <a:buNone/>
            </a:pPr>
            <a:r>
              <a:rPr lang="en" sz="2400" b="1" i="0" u="none" strike="noStrike" cap="none">
                <a:solidFill>
                  <a:srgbClr val="323F4F"/>
                </a:solidFill>
                <a:latin typeface="Proxima Nova"/>
                <a:ea typeface="Proxima Nova"/>
                <a:cs typeface="Proxima Nova"/>
                <a:sym typeface="Proxima Nova"/>
              </a:rPr>
              <a:t>Reference Materials</a:t>
            </a:r>
            <a:endParaRPr sz="2400" b="1" i="0" u="none" strike="noStrike" cap="none">
              <a:solidFill>
                <a:srgbClr val="323F4F"/>
              </a:solidFill>
              <a:latin typeface="Proxima Nova"/>
              <a:ea typeface="Proxima Nova"/>
              <a:cs typeface="Proxima Nova"/>
              <a:sym typeface="Proxima Nova"/>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sp>
        <p:nvSpPr>
          <p:cNvPr id="1209" name="Google Shape;1209;p17"/>
          <p:cNvSpPr txBox="1">
            <a:spLocks noGrp="1"/>
          </p:cNvSpPr>
          <p:nvPr>
            <p:ph type="subTitle" idx="1"/>
          </p:nvPr>
        </p:nvSpPr>
        <p:spPr>
          <a:xfrm>
            <a:off x="2092775" y="2305650"/>
            <a:ext cx="5271900" cy="320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 sz="1600"/>
              <a:t>Aneesh C P</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g264b1bef015_0_13"/>
          <p:cNvSpPr txBox="1">
            <a:spLocks noGrp="1"/>
          </p:cNvSpPr>
          <p:nvPr>
            <p:ph type="title"/>
          </p:nvPr>
        </p:nvSpPr>
        <p:spPr>
          <a:xfrm>
            <a:off x="457200" y="1070150"/>
            <a:ext cx="7986900" cy="2555400"/>
          </a:xfrm>
          <a:prstGeom prst="rect">
            <a:avLst/>
          </a:prstGeom>
          <a:noFill/>
          <a:ln>
            <a:noFill/>
          </a:ln>
        </p:spPr>
        <p:txBody>
          <a:bodyPr spcFirstLastPara="1" wrap="square" lIns="0" tIns="0" rIns="0" bIns="0" anchor="t" anchorCtr="0">
            <a:noAutofit/>
          </a:bodyPr>
          <a:lstStyle/>
          <a:p>
            <a:pPr marL="0" lvl="0" indent="0" algn="just" rtl="0">
              <a:lnSpc>
                <a:spcPct val="100000"/>
              </a:lnSpc>
              <a:spcBef>
                <a:spcPts val="400"/>
              </a:spcBef>
              <a:spcAft>
                <a:spcPts val="0"/>
              </a:spcAft>
              <a:buSzPts val="4000"/>
              <a:buNone/>
            </a:pPr>
            <a:r>
              <a:rPr lang="en" sz="1600">
                <a:solidFill>
                  <a:srgbClr val="374151"/>
                </a:solidFill>
                <a:latin typeface="Proxima Nova Semibold"/>
                <a:ea typeface="Proxima Nova Semibold"/>
                <a:cs typeface="Proxima Nova Semibold"/>
                <a:sym typeface="Proxima Nova Semibold"/>
              </a:rPr>
              <a:t>Platforms as a service remove the need for organizations to manage the underlying infrastructure (usually hardware and operating systems) and allow you to focus on the deployment and management of your applications. </a:t>
            </a:r>
            <a:endParaRPr sz="1600">
              <a:solidFill>
                <a:srgbClr val="374151"/>
              </a:solidFill>
              <a:latin typeface="Proxima Nova Semibold"/>
              <a:ea typeface="Proxima Nova Semibold"/>
              <a:cs typeface="Proxima Nova Semibold"/>
              <a:sym typeface="Proxima Nova Semibold"/>
            </a:endParaRPr>
          </a:p>
          <a:p>
            <a:pPr marL="0" lvl="0" indent="0" algn="just" rtl="0">
              <a:lnSpc>
                <a:spcPct val="100000"/>
              </a:lnSpc>
              <a:spcBef>
                <a:spcPts val="400"/>
              </a:spcBef>
              <a:spcAft>
                <a:spcPts val="0"/>
              </a:spcAft>
              <a:buSzPts val="4000"/>
              <a:buNone/>
            </a:pPr>
            <a:r>
              <a:rPr lang="en" sz="1600">
                <a:solidFill>
                  <a:srgbClr val="374151"/>
                </a:solidFill>
                <a:latin typeface="Proxima Nova Semibold"/>
                <a:ea typeface="Proxima Nova Semibold"/>
                <a:cs typeface="Proxima Nova Semibold"/>
                <a:sym typeface="Proxima Nova Semibold"/>
              </a:rPr>
              <a:t>This helps you be more efficient as you don’t need to worry about resource procurement, capacity planning, software maintenance, patching, or any of the other undifferentiated heavy lifting involved in running your application.</a:t>
            </a:r>
            <a:endParaRPr sz="1600">
              <a:solidFill>
                <a:srgbClr val="37415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4000"/>
              <a:buNone/>
            </a:pPr>
            <a:r>
              <a:rPr lang="en" sz="1600">
                <a:solidFill>
                  <a:schemeClr val="dk1"/>
                </a:solidFill>
                <a:latin typeface="Proxima Nova Semibold"/>
                <a:ea typeface="Proxima Nova Semibold"/>
                <a:cs typeface="Proxima Nova Semibold"/>
                <a:sym typeface="Proxima Nova Semibold"/>
              </a:rPr>
              <a:t>Examples:</a:t>
            </a: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4000"/>
              <a:buNone/>
            </a:pPr>
            <a:endParaRPr sz="1600">
              <a:solidFill>
                <a:schemeClr val="dk1"/>
              </a:solidFill>
              <a:latin typeface="Proxima Nova Semibold"/>
              <a:ea typeface="Proxima Nova Semibold"/>
              <a:cs typeface="Proxima Nova Semibold"/>
              <a:sym typeface="Proxima Nova Semibold"/>
            </a:endParaRPr>
          </a:p>
          <a:p>
            <a:pPr marL="457200" lvl="0" indent="-330200" algn="just" rtl="0">
              <a:lnSpc>
                <a:spcPct val="100000"/>
              </a:lnSpc>
              <a:spcBef>
                <a:spcPts val="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AWS Elastic Beanstalk</a:t>
            </a:r>
            <a:endParaRPr sz="1600">
              <a:solidFill>
                <a:schemeClr val="dk1"/>
              </a:solidFill>
              <a:latin typeface="Proxima Nova Semibold"/>
              <a:ea typeface="Proxima Nova Semibold"/>
              <a:cs typeface="Proxima Nova Semibold"/>
              <a:sym typeface="Proxima Nova Semibold"/>
            </a:endParaRPr>
          </a:p>
          <a:p>
            <a:pPr marL="457200" lvl="0" indent="-330200" algn="just" rtl="0">
              <a:lnSpc>
                <a:spcPct val="100000"/>
              </a:lnSpc>
              <a:spcBef>
                <a:spcPts val="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Windows Azure</a:t>
            </a:r>
            <a:endParaRPr sz="1600">
              <a:solidFill>
                <a:schemeClr val="dk1"/>
              </a:solidFill>
              <a:latin typeface="Proxima Nova Semibold"/>
              <a:ea typeface="Proxima Nova Semibold"/>
              <a:cs typeface="Proxima Nova Semibold"/>
              <a:sym typeface="Proxima Nova Semibold"/>
            </a:endParaRPr>
          </a:p>
          <a:p>
            <a:pPr marL="457200" lvl="0" indent="-330200" algn="just" rtl="0">
              <a:lnSpc>
                <a:spcPct val="100000"/>
              </a:lnSpc>
              <a:spcBef>
                <a:spcPts val="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Google App Engine</a:t>
            </a:r>
            <a:endParaRPr sz="1600">
              <a:solidFill>
                <a:schemeClr val="dk1"/>
              </a:solidFill>
              <a:latin typeface="Proxima Nova Semibold"/>
              <a:ea typeface="Proxima Nova Semibold"/>
              <a:cs typeface="Proxima Nova Semibold"/>
              <a:sym typeface="Proxima Nova Semibold"/>
            </a:endParaRPr>
          </a:p>
          <a:p>
            <a:pPr marL="457200" lvl="0" indent="-330200" algn="just" rtl="0">
              <a:lnSpc>
                <a:spcPct val="100000"/>
              </a:lnSpc>
              <a:spcBef>
                <a:spcPts val="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OpenShift</a:t>
            </a:r>
            <a:endParaRPr sz="1600">
              <a:solidFill>
                <a:schemeClr val="dk1"/>
              </a:solidFill>
              <a:latin typeface="Proxima Nova Semibold"/>
              <a:ea typeface="Proxima Nova Semibold"/>
              <a:cs typeface="Proxima Nova Semibold"/>
              <a:sym typeface="Proxima Nova Semibold"/>
            </a:endParaRPr>
          </a:p>
          <a:p>
            <a:pPr marL="457200" lvl="0" indent="0" algn="just" rtl="0">
              <a:lnSpc>
                <a:spcPct val="100000"/>
              </a:lnSpc>
              <a:spcBef>
                <a:spcPts val="0"/>
              </a:spcBef>
              <a:spcAft>
                <a:spcPts val="0"/>
              </a:spcAft>
              <a:buSzPts val="4000"/>
              <a:buNone/>
            </a:pPr>
            <a:endParaRPr sz="1600">
              <a:solidFill>
                <a:schemeClr val="dk1"/>
              </a:solidFill>
              <a:latin typeface="Proxima Nova Semibold"/>
              <a:ea typeface="Proxima Nova Semibold"/>
              <a:cs typeface="Proxima Nova Semibold"/>
              <a:sym typeface="Proxima Nova Semibold"/>
            </a:endParaRPr>
          </a:p>
        </p:txBody>
      </p:sp>
      <p:sp>
        <p:nvSpPr>
          <p:cNvPr id="246" name="Google Shape;246;g264b1bef015_0_13"/>
          <p:cNvSpPr txBox="1"/>
          <p:nvPr/>
        </p:nvSpPr>
        <p:spPr>
          <a:xfrm>
            <a:off x="381000" y="321000"/>
            <a:ext cx="55830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i="0" u="none" strike="noStrike" cap="none">
                <a:solidFill>
                  <a:srgbClr val="323F4F"/>
                </a:solidFill>
                <a:highlight>
                  <a:schemeClr val="lt1"/>
                </a:highlight>
                <a:latin typeface="Proxima Nova"/>
                <a:ea typeface="Proxima Nova"/>
                <a:cs typeface="Proxima Nova"/>
                <a:sym typeface="Proxima Nova"/>
              </a:rPr>
              <a:t>Platform as a Service (PaaS)</a:t>
            </a:r>
            <a:endParaRPr sz="2400" b="1" i="0" u="none" strike="noStrike" cap="none">
              <a:solidFill>
                <a:srgbClr val="323F4F"/>
              </a:solidFill>
              <a:latin typeface="Proxima Nova"/>
              <a:ea typeface="Proxima Nova"/>
              <a:cs typeface="Proxima Nova"/>
              <a:sym typeface="Proxima Nova"/>
            </a:endParaRPr>
          </a:p>
        </p:txBody>
      </p:sp>
      <p:pic>
        <p:nvPicPr>
          <p:cNvPr id="247" name="Google Shape;247;g264b1bef015_0_13"/>
          <p:cNvPicPr preferRelativeResize="0"/>
          <p:nvPr/>
        </p:nvPicPr>
        <p:blipFill rotWithShape="1">
          <a:blip r:embed="rId3">
            <a:alphaModFix/>
          </a:blip>
          <a:srcRect/>
          <a:stretch/>
        </p:blipFill>
        <p:spPr>
          <a:xfrm>
            <a:off x="3958125" y="2889950"/>
            <a:ext cx="3645527" cy="1796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g2654deb90ab_0_42"/>
          <p:cNvSpPr txBox="1">
            <a:spLocks noGrp="1"/>
          </p:cNvSpPr>
          <p:nvPr>
            <p:ph type="title"/>
          </p:nvPr>
        </p:nvSpPr>
        <p:spPr>
          <a:xfrm>
            <a:off x="457200" y="1070150"/>
            <a:ext cx="7986900" cy="2555400"/>
          </a:xfrm>
          <a:prstGeom prst="rect">
            <a:avLst/>
          </a:prstGeom>
          <a:noFill/>
          <a:ln>
            <a:noFill/>
          </a:ln>
        </p:spPr>
        <p:txBody>
          <a:bodyPr spcFirstLastPara="1" wrap="square" lIns="0" tIns="0" rIns="0" bIns="0" anchor="t" anchorCtr="0">
            <a:noAutofit/>
          </a:bodyPr>
          <a:lstStyle/>
          <a:p>
            <a:pPr marL="0" lvl="0" indent="0" algn="just" rtl="0">
              <a:lnSpc>
                <a:spcPct val="100000"/>
              </a:lnSpc>
              <a:spcBef>
                <a:spcPts val="400"/>
              </a:spcBef>
              <a:spcAft>
                <a:spcPts val="0"/>
              </a:spcAft>
              <a:buSzPts val="4000"/>
              <a:buNone/>
            </a:pPr>
            <a:r>
              <a:rPr lang="en" sz="1600">
                <a:solidFill>
                  <a:srgbClr val="374151"/>
                </a:solidFill>
                <a:latin typeface="Proxima Nova Semibold"/>
                <a:ea typeface="Proxima Nova Semibold"/>
                <a:cs typeface="Proxima Nova Semibold"/>
                <a:sym typeface="Proxima Nova Semibold"/>
              </a:rPr>
              <a:t>Software as a Service provides you with a completed product that is run and managed by the service provider. In most cases, people referring to Software as a Service are referring to end-user applications. </a:t>
            </a:r>
            <a:endParaRPr sz="1600">
              <a:solidFill>
                <a:srgbClr val="374151"/>
              </a:solidFill>
              <a:latin typeface="Proxima Nova Semibold"/>
              <a:ea typeface="Proxima Nova Semibold"/>
              <a:cs typeface="Proxima Nova Semibold"/>
              <a:sym typeface="Proxima Nova Semibold"/>
            </a:endParaRPr>
          </a:p>
          <a:p>
            <a:pPr marL="0" lvl="0" indent="0" algn="just" rtl="0">
              <a:lnSpc>
                <a:spcPct val="100000"/>
              </a:lnSpc>
              <a:spcBef>
                <a:spcPts val="400"/>
              </a:spcBef>
              <a:spcAft>
                <a:spcPts val="0"/>
              </a:spcAft>
              <a:buSzPts val="4000"/>
              <a:buNone/>
            </a:pPr>
            <a:r>
              <a:rPr lang="en" sz="1600">
                <a:solidFill>
                  <a:srgbClr val="374151"/>
                </a:solidFill>
                <a:latin typeface="Proxima Nova Semibold"/>
                <a:ea typeface="Proxima Nova Semibold"/>
                <a:cs typeface="Proxima Nova Semibold"/>
                <a:sym typeface="Proxima Nova Semibold"/>
              </a:rPr>
              <a:t>With a SaaS offering you do not have to think about how the service is maintained or how the underlying infrastructure is managed; you only need to think about how you will use that particular piece of software. </a:t>
            </a:r>
            <a:endParaRPr sz="1600">
              <a:solidFill>
                <a:srgbClr val="374151"/>
              </a:solidFill>
              <a:latin typeface="Proxima Nova Semibold"/>
              <a:ea typeface="Proxima Nova Semibold"/>
              <a:cs typeface="Proxima Nova Semibold"/>
              <a:sym typeface="Proxima Nova Semibold"/>
            </a:endParaRPr>
          </a:p>
          <a:p>
            <a:pPr marL="0" lvl="0" indent="0" algn="just" rtl="0">
              <a:lnSpc>
                <a:spcPct val="100000"/>
              </a:lnSpc>
              <a:spcBef>
                <a:spcPts val="400"/>
              </a:spcBef>
              <a:spcAft>
                <a:spcPts val="0"/>
              </a:spcAft>
              <a:buSzPts val="4000"/>
              <a:buNone/>
            </a:pPr>
            <a:r>
              <a:rPr lang="en" sz="1600">
                <a:solidFill>
                  <a:srgbClr val="374151"/>
                </a:solidFill>
                <a:latin typeface="Proxima Nova Semibold"/>
                <a:ea typeface="Proxima Nova Semibold"/>
                <a:cs typeface="Proxima Nova Semibold"/>
                <a:sym typeface="Proxima Nova Semibold"/>
              </a:rPr>
              <a:t>A common example of a SaaS application is web-based email where you can send and receive email without having to manage feature additions to the email product or maintaining the servers and operating systems that the email program is running on.</a:t>
            </a:r>
            <a:endParaRPr sz="1600">
              <a:solidFill>
                <a:srgbClr val="37415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4000"/>
              <a:buNone/>
            </a:pPr>
            <a:r>
              <a:rPr lang="en" sz="1600">
                <a:solidFill>
                  <a:schemeClr val="dk1"/>
                </a:solidFill>
                <a:latin typeface="Proxima Nova Semibold"/>
                <a:ea typeface="Proxima Nova Semibold"/>
                <a:cs typeface="Proxima Nova Semibold"/>
                <a:sym typeface="Proxima Nova Semibold"/>
              </a:rPr>
              <a:t>Examples :</a:t>
            </a:r>
            <a:endParaRPr sz="1600">
              <a:solidFill>
                <a:schemeClr val="dk1"/>
              </a:solidFill>
              <a:latin typeface="Proxima Nova Semibold"/>
              <a:ea typeface="Proxima Nova Semibold"/>
              <a:cs typeface="Proxima Nova Semibold"/>
              <a:sym typeface="Proxima Nova Semibold"/>
            </a:endParaRPr>
          </a:p>
          <a:p>
            <a:pPr marL="457200" lvl="0" indent="-330200" algn="just" rtl="0">
              <a:lnSpc>
                <a:spcPct val="100000"/>
              </a:lnSpc>
              <a:spcBef>
                <a:spcPts val="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Office 365</a:t>
            </a:r>
            <a:endParaRPr sz="1600">
              <a:solidFill>
                <a:schemeClr val="dk1"/>
              </a:solidFill>
              <a:latin typeface="Proxima Nova Semibold"/>
              <a:ea typeface="Proxima Nova Semibold"/>
              <a:cs typeface="Proxima Nova Semibold"/>
              <a:sym typeface="Proxima Nova Semibold"/>
            </a:endParaRPr>
          </a:p>
          <a:p>
            <a:pPr marL="457200" lvl="0" indent="-330200" algn="just" rtl="0">
              <a:lnSpc>
                <a:spcPct val="100000"/>
              </a:lnSpc>
              <a:spcBef>
                <a:spcPts val="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Google Sheets</a:t>
            </a:r>
            <a:endParaRPr sz="1600">
              <a:solidFill>
                <a:schemeClr val="dk1"/>
              </a:solidFill>
              <a:latin typeface="Proxima Nova Semibold"/>
              <a:ea typeface="Proxima Nova Semibold"/>
              <a:cs typeface="Proxima Nova Semibold"/>
              <a:sym typeface="Proxima Nova Semibold"/>
            </a:endParaRPr>
          </a:p>
          <a:p>
            <a:pPr marL="457200" lvl="0" indent="-330200" algn="just" rtl="0">
              <a:lnSpc>
                <a:spcPct val="100000"/>
              </a:lnSpc>
              <a:spcBef>
                <a:spcPts val="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SalesForce</a:t>
            </a:r>
            <a:endParaRPr sz="1600">
              <a:solidFill>
                <a:schemeClr val="dk1"/>
              </a:solidFill>
              <a:latin typeface="Proxima Nova Semibold"/>
              <a:ea typeface="Proxima Nova Semibold"/>
              <a:cs typeface="Proxima Nova Semibold"/>
              <a:sym typeface="Proxima Nova Semibold"/>
            </a:endParaRPr>
          </a:p>
        </p:txBody>
      </p:sp>
      <p:sp>
        <p:nvSpPr>
          <p:cNvPr id="253" name="Google Shape;253;g2654deb90ab_0_42"/>
          <p:cNvSpPr txBox="1"/>
          <p:nvPr/>
        </p:nvSpPr>
        <p:spPr>
          <a:xfrm>
            <a:off x="381000" y="321000"/>
            <a:ext cx="55830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i="0" u="none" strike="noStrike" cap="none">
                <a:solidFill>
                  <a:srgbClr val="323F4F"/>
                </a:solidFill>
                <a:highlight>
                  <a:schemeClr val="lt1"/>
                </a:highlight>
                <a:latin typeface="Proxima Nova"/>
                <a:ea typeface="Proxima Nova"/>
                <a:cs typeface="Proxima Nova"/>
                <a:sym typeface="Proxima Nova"/>
              </a:rPr>
              <a:t>Software as a Service (SaaS)</a:t>
            </a:r>
            <a:endParaRPr sz="2400" b="1" i="0" u="none" strike="noStrike" cap="none">
              <a:solidFill>
                <a:srgbClr val="323F4F"/>
              </a:solidFill>
              <a:latin typeface="Proxima Nova"/>
              <a:ea typeface="Proxima Nova"/>
              <a:cs typeface="Proxima Nova"/>
              <a:sym typeface="Proxima Nova"/>
            </a:endParaRPr>
          </a:p>
        </p:txBody>
      </p:sp>
      <p:pic>
        <p:nvPicPr>
          <p:cNvPr id="254" name="Google Shape;254;g2654deb90ab_0_42"/>
          <p:cNvPicPr preferRelativeResize="0"/>
          <p:nvPr/>
        </p:nvPicPr>
        <p:blipFill rotWithShape="1">
          <a:blip r:embed="rId3">
            <a:alphaModFix/>
          </a:blip>
          <a:srcRect/>
          <a:stretch/>
        </p:blipFill>
        <p:spPr>
          <a:xfrm>
            <a:off x="4477100" y="3403950"/>
            <a:ext cx="3225996" cy="1589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g267072a9d5e_0_5"/>
          <p:cNvSpPr txBox="1"/>
          <p:nvPr/>
        </p:nvSpPr>
        <p:spPr>
          <a:xfrm>
            <a:off x="381000" y="321000"/>
            <a:ext cx="55830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highlight>
                  <a:schemeClr val="lt1"/>
                </a:highlight>
                <a:latin typeface="Proxima Nova"/>
                <a:ea typeface="Proxima Nova"/>
                <a:cs typeface="Proxima Nova"/>
                <a:sym typeface="Proxima Nova"/>
              </a:rPr>
              <a:t>Cloud Computing Types</a:t>
            </a:r>
            <a:endParaRPr sz="2400" b="1" i="0" u="none" strike="noStrike" cap="none">
              <a:solidFill>
                <a:srgbClr val="323F4F"/>
              </a:solidFill>
              <a:latin typeface="Proxima Nova"/>
              <a:ea typeface="Proxima Nova"/>
              <a:cs typeface="Proxima Nova"/>
              <a:sym typeface="Proxima Nova"/>
            </a:endParaRPr>
          </a:p>
        </p:txBody>
      </p:sp>
      <p:pic>
        <p:nvPicPr>
          <p:cNvPr id="260" name="Google Shape;260;g267072a9d5e_0_5"/>
          <p:cNvPicPr preferRelativeResize="0"/>
          <p:nvPr/>
        </p:nvPicPr>
        <p:blipFill rotWithShape="1">
          <a:blip r:embed="rId3">
            <a:alphaModFix/>
          </a:blip>
          <a:srcRect l="5713" t="20038"/>
          <a:stretch/>
        </p:blipFill>
        <p:spPr>
          <a:xfrm>
            <a:off x="766700" y="1171575"/>
            <a:ext cx="7367900" cy="35147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
          <p:cNvSpPr txBox="1">
            <a:spLocks noGrp="1"/>
          </p:cNvSpPr>
          <p:nvPr>
            <p:ph type="title"/>
          </p:nvPr>
        </p:nvSpPr>
        <p:spPr>
          <a:xfrm>
            <a:off x="457200" y="396000"/>
            <a:ext cx="4769100" cy="518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4000"/>
              <a:buNone/>
            </a:pPr>
            <a:r>
              <a:rPr lang="en" sz="2400">
                <a:solidFill>
                  <a:srgbClr val="323F4F"/>
                </a:solidFill>
                <a:latin typeface="Proxima Nova Semibold"/>
                <a:ea typeface="Proxima Nova Semibold"/>
                <a:cs typeface="Proxima Nova Semibold"/>
                <a:sym typeface="Proxima Nova Semibold"/>
              </a:rPr>
              <a:t>A</a:t>
            </a:r>
            <a:r>
              <a:rPr lang="en" sz="2400" b="1">
                <a:solidFill>
                  <a:srgbClr val="323F4F"/>
                </a:solidFill>
              </a:rPr>
              <a:t>bout the Course Creators</a:t>
            </a:r>
            <a:endParaRPr sz="2400" b="1">
              <a:solidFill>
                <a:srgbClr val="323F4F"/>
              </a:solidFill>
            </a:endParaRPr>
          </a:p>
          <a:p>
            <a:pPr marL="0" lvl="0" indent="0" algn="l" rtl="0">
              <a:lnSpc>
                <a:spcPct val="100000"/>
              </a:lnSpc>
              <a:spcBef>
                <a:spcPts val="0"/>
              </a:spcBef>
              <a:spcAft>
                <a:spcPts val="0"/>
              </a:spcAft>
              <a:buSzPts val="4000"/>
              <a:buNone/>
            </a:pPr>
            <a:endParaRPr sz="2400"/>
          </a:p>
        </p:txBody>
      </p:sp>
      <p:graphicFrame>
        <p:nvGraphicFramePr>
          <p:cNvPr id="151" name="Google Shape;151;p2"/>
          <p:cNvGraphicFramePr/>
          <p:nvPr/>
        </p:nvGraphicFramePr>
        <p:xfrm>
          <a:off x="345452" y="1249740"/>
          <a:ext cx="7054700" cy="1845450"/>
        </p:xfrm>
        <a:graphic>
          <a:graphicData uri="http://schemas.openxmlformats.org/drawingml/2006/table">
            <a:tbl>
              <a:tblPr firstRow="1" bandRow="1">
                <a:noFill/>
                <a:tableStyleId>{C8B73899-754F-4189-8E70-C667C84287F5}</a:tableStyleId>
              </a:tblPr>
              <a:tblGrid>
                <a:gridCol w="2306625">
                  <a:extLst>
                    <a:ext uri="{9D8B030D-6E8A-4147-A177-3AD203B41FA5}">
                      <a16:colId xmlns:a16="http://schemas.microsoft.com/office/drawing/2014/main" val="20000"/>
                    </a:ext>
                  </a:extLst>
                </a:gridCol>
                <a:gridCol w="4748075">
                  <a:extLst>
                    <a:ext uri="{9D8B030D-6E8A-4147-A177-3AD203B41FA5}">
                      <a16:colId xmlns:a16="http://schemas.microsoft.com/office/drawing/2014/main" val="20001"/>
                    </a:ext>
                  </a:extLst>
                </a:gridCol>
              </a:tblGrid>
              <a:tr h="448025">
                <a:tc>
                  <a:txBody>
                    <a:bodyPr/>
                    <a:lstStyle/>
                    <a:p>
                      <a:pPr marL="0" marR="0" lvl="0" indent="0" algn="ctr" rtl="0">
                        <a:lnSpc>
                          <a:spcPct val="100000"/>
                        </a:lnSpc>
                        <a:spcBef>
                          <a:spcPts val="0"/>
                        </a:spcBef>
                        <a:spcAft>
                          <a:spcPts val="0"/>
                        </a:spcAft>
                        <a:buClr>
                          <a:srgbClr val="000000"/>
                        </a:buClr>
                        <a:buSzPts val="1800"/>
                        <a:buFont typeface="Arial"/>
                        <a:buNone/>
                      </a:pPr>
                      <a:r>
                        <a:rPr lang="en" sz="1800" b="0" u="none" strike="noStrike" cap="none">
                          <a:solidFill>
                            <a:schemeClr val="lt1"/>
                          </a:solidFill>
                          <a:latin typeface="Proxima Nova Semibold"/>
                          <a:ea typeface="Proxima Nova Semibold"/>
                          <a:cs typeface="Proxima Nova Semibold"/>
                          <a:sym typeface="Proxima Nova Semibold"/>
                        </a:rPr>
                        <a:t>Course Name</a:t>
                      </a:r>
                      <a:endParaRPr sz="1400" b="0" u="none" strike="noStrike" cap="none">
                        <a:latin typeface="Proxima Nova Semibold"/>
                        <a:ea typeface="Proxima Nova Semibold"/>
                        <a:cs typeface="Proxima Nova Semibold"/>
                        <a:sym typeface="Proxima Nova Semibold"/>
                      </a:endParaRPr>
                    </a:p>
                  </a:txBody>
                  <a:tcPr marL="91450" marR="91450" marT="45725" marB="45725">
                    <a:solidFill>
                      <a:srgbClr val="741B47"/>
                    </a:solidFill>
                  </a:tcPr>
                </a:tc>
                <a:tc>
                  <a:txBody>
                    <a:bodyPr/>
                    <a:lstStyle/>
                    <a:p>
                      <a:pPr marL="0" marR="0" lvl="0" indent="0" algn="ctr" rtl="0">
                        <a:lnSpc>
                          <a:spcPct val="100000"/>
                        </a:lnSpc>
                        <a:spcBef>
                          <a:spcPts val="0"/>
                        </a:spcBef>
                        <a:spcAft>
                          <a:spcPts val="0"/>
                        </a:spcAft>
                        <a:buClr>
                          <a:schemeClr val="dk1"/>
                        </a:buClr>
                        <a:buSzPts val="1800"/>
                        <a:buFont typeface="Arial"/>
                        <a:buNone/>
                      </a:pPr>
                      <a:r>
                        <a:rPr lang="en" sz="1800" b="0" u="none" strike="noStrike" cap="none">
                          <a:solidFill>
                            <a:schemeClr val="lt1"/>
                          </a:solidFill>
                          <a:latin typeface="Proxima Nova Semibold"/>
                          <a:ea typeface="Proxima Nova Semibold"/>
                          <a:cs typeface="Proxima Nova Semibold"/>
                          <a:sym typeface="Proxima Nova Semibold"/>
                        </a:rPr>
                        <a:t> Cloud Computing</a:t>
                      </a:r>
                      <a:endParaRPr sz="1800" u="none" strike="noStrike" cap="none">
                        <a:latin typeface="Calibri"/>
                        <a:ea typeface="Calibri"/>
                        <a:cs typeface="Calibri"/>
                        <a:sym typeface="Calibri"/>
                      </a:endParaRPr>
                    </a:p>
                  </a:txBody>
                  <a:tcPr marL="91450" marR="91450" marT="45725" marB="45725">
                    <a:solidFill>
                      <a:srgbClr val="25235B"/>
                    </a:solidFill>
                  </a:tcPr>
                </a:tc>
                <a:extLst>
                  <a:ext uri="{0D108BD9-81ED-4DB2-BD59-A6C34878D82A}">
                    <a16:rowId xmlns:a16="http://schemas.microsoft.com/office/drawing/2014/main" val="10000"/>
                  </a:ext>
                </a:extLst>
              </a:tr>
              <a:tr h="474700">
                <a:tc>
                  <a:txBody>
                    <a:bodyPr/>
                    <a:lstStyle/>
                    <a:p>
                      <a:pPr marL="0" marR="0" lvl="0" indent="0" algn="ctr" rtl="0">
                        <a:lnSpc>
                          <a:spcPct val="100000"/>
                        </a:lnSpc>
                        <a:spcBef>
                          <a:spcPts val="0"/>
                        </a:spcBef>
                        <a:spcAft>
                          <a:spcPts val="0"/>
                        </a:spcAft>
                        <a:buClr>
                          <a:srgbClr val="000000"/>
                        </a:buClr>
                        <a:buSzPts val="1400"/>
                        <a:buFont typeface="Arial"/>
                        <a:buNone/>
                      </a:pPr>
                      <a:r>
                        <a:rPr lang="en" sz="1600" u="none" strike="noStrike" cap="none">
                          <a:latin typeface="Proxima Nova Semibold"/>
                          <a:ea typeface="Proxima Nova Semibold"/>
                          <a:cs typeface="Proxima Nova Semibold"/>
                          <a:sym typeface="Proxima Nova Semibold"/>
                        </a:rPr>
                        <a:t> Course Author Name : </a:t>
                      </a:r>
                      <a:endParaRPr sz="1600" u="none" strike="noStrike" cap="none">
                        <a:latin typeface="Proxima Nova Semibold"/>
                        <a:ea typeface="Proxima Nova Semibold"/>
                        <a:cs typeface="Proxima Nova Semibold"/>
                        <a:sym typeface="Proxima Nova Semibold"/>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latin typeface="Proxima Nova Semibold"/>
                          <a:ea typeface="Proxima Nova Semibold"/>
                          <a:cs typeface="Proxima Nova Semibold"/>
                          <a:sym typeface="Proxima Nova Semibold"/>
                        </a:rPr>
                        <a:t> Aneesh C P </a:t>
                      </a:r>
                      <a:endParaRPr sz="1400" u="none" strike="noStrike" cap="none">
                        <a:latin typeface="Proxima Nova Semibold"/>
                        <a:ea typeface="Proxima Nova Semibold"/>
                        <a:cs typeface="Proxima Nova Semibold"/>
                        <a:sym typeface="Proxima Nova Semibold"/>
                      </a:endParaRPr>
                    </a:p>
                  </a:txBody>
                  <a:tcPr marL="91450" marR="91450" marT="45725" marB="45725" anchor="ctr"/>
                </a:tc>
                <a:extLst>
                  <a:ext uri="{0D108BD9-81ED-4DB2-BD59-A6C34878D82A}">
                    <a16:rowId xmlns:a16="http://schemas.microsoft.com/office/drawing/2014/main" val="10001"/>
                  </a:ext>
                </a:extLst>
              </a:tr>
              <a:tr h="474700">
                <a:tc>
                  <a:txBody>
                    <a:bodyPr/>
                    <a:lstStyle/>
                    <a:p>
                      <a:pPr marL="0" marR="0" lvl="0" indent="0" algn="ctr" rtl="0">
                        <a:lnSpc>
                          <a:spcPct val="100000"/>
                        </a:lnSpc>
                        <a:spcBef>
                          <a:spcPts val="0"/>
                        </a:spcBef>
                        <a:spcAft>
                          <a:spcPts val="0"/>
                        </a:spcAft>
                        <a:buClr>
                          <a:srgbClr val="000000"/>
                        </a:buClr>
                        <a:buSzPts val="1400"/>
                        <a:buFont typeface="Arial"/>
                        <a:buNone/>
                      </a:pPr>
                      <a:r>
                        <a:rPr lang="en" sz="1600" u="none" strike="noStrike" cap="none">
                          <a:latin typeface="Proxima Nova Semibold"/>
                          <a:ea typeface="Proxima Nova Semibold"/>
                          <a:cs typeface="Proxima Nova Semibold"/>
                          <a:sym typeface="Proxima Nova Semibold"/>
                        </a:rPr>
                        <a:t>About the Author : </a:t>
                      </a:r>
                      <a:endParaRPr sz="1600" u="none" strike="noStrike" cap="none">
                        <a:latin typeface="Proxima Nova Semibold"/>
                        <a:ea typeface="Proxima Nova Semibold"/>
                        <a:cs typeface="Proxima Nova Semibold"/>
                        <a:sym typeface="Proxima Nova Semibold"/>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latin typeface="Proxima Nova Semibold"/>
                          <a:ea typeface="Proxima Nova Semibold"/>
                          <a:cs typeface="Proxima Nova Semibold"/>
                          <a:sym typeface="Proxima Nova Semibold"/>
                        </a:rPr>
                        <a:t>Senior Technical Trainer - L &amp; D</a:t>
                      </a:r>
                      <a:endParaRPr sz="1400" u="none" strike="noStrike" cap="none">
                        <a:latin typeface="Proxima Nova Semibold"/>
                        <a:ea typeface="Proxima Nova Semibold"/>
                        <a:cs typeface="Proxima Nova Semibold"/>
                        <a:sym typeface="Proxima Nova Semibold"/>
                      </a:endParaRPr>
                    </a:p>
                  </a:txBody>
                  <a:tcPr marL="91450" marR="91450" marT="45725" marB="45725" anchor="ctr"/>
                </a:tc>
                <a:extLst>
                  <a:ext uri="{0D108BD9-81ED-4DB2-BD59-A6C34878D82A}">
                    <a16:rowId xmlns:a16="http://schemas.microsoft.com/office/drawing/2014/main" val="10002"/>
                  </a:ext>
                </a:extLst>
              </a:tr>
              <a:tr h="448025">
                <a:tc>
                  <a:txBody>
                    <a:bodyPr/>
                    <a:lstStyle/>
                    <a:p>
                      <a:pPr marL="0" marR="0" lvl="0" indent="0" algn="ctr" rtl="0">
                        <a:lnSpc>
                          <a:spcPct val="100000"/>
                        </a:lnSpc>
                        <a:spcBef>
                          <a:spcPts val="0"/>
                        </a:spcBef>
                        <a:spcAft>
                          <a:spcPts val="0"/>
                        </a:spcAft>
                        <a:buClr>
                          <a:srgbClr val="000000"/>
                        </a:buClr>
                        <a:buSzPts val="1400"/>
                        <a:buFont typeface="Arial"/>
                        <a:buNone/>
                      </a:pPr>
                      <a:r>
                        <a:rPr lang="en" sz="1600" u="none" strike="noStrike" cap="none">
                          <a:latin typeface="Proxima Nova Semibold"/>
                          <a:ea typeface="Proxima Nova Semibold"/>
                          <a:cs typeface="Proxima Nova Semibold"/>
                          <a:sym typeface="Proxima Nova Semibold"/>
                        </a:rPr>
                        <a:t> Date of Creation  </a:t>
                      </a:r>
                      <a:endParaRPr sz="1600" u="none" strike="noStrike" cap="none">
                        <a:latin typeface="Proxima Nova Semibold"/>
                        <a:ea typeface="Proxima Nova Semibold"/>
                        <a:cs typeface="Proxima Nova Semibold"/>
                        <a:sym typeface="Proxima Nova Semibold"/>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latin typeface="Proxima Nova Semibold"/>
                          <a:ea typeface="Proxima Nova Semibold"/>
                          <a:cs typeface="Proxima Nova Semibold"/>
                          <a:sym typeface="Proxima Nova Semibold"/>
                        </a:rPr>
                        <a:t>09-Jan-2024</a:t>
                      </a:r>
                      <a:endParaRPr sz="1400" u="none" strike="noStrike" cap="none">
                        <a:latin typeface="Proxima Nova Semibold"/>
                        <a:ea typeface="Proxima Nova Semibold"/>
                        <a:cs typeface="Proxima Nova Semibold"/>
                        <a:sym typeface="Proxima Nova Semibold"/>
                      </a:endParaRPr>
                    </a:p>
                  </a:txBody>
                  <a:tcPr marL="91450" marR="91450" marT="45725" marB="45725"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g267072a9d5e_0_12"/>
          <p:cNvSpPr txBox="1"/>
          <p:nvPr/>
        </p:nvSpPr>
        <p:spPr>
          <a:xfrm>
            <a:off x="381000" y="321000"/>
            <a:ext cx="55830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highlight>
                  <a:schemeClr val="lt1"/>
                </a:highlight>
                <a:latin typeface="Proxima Nova"/>
                <a:ea typeface="Proxima Nova"/>
                <a:cs typeface="Proxima Nova"/>
                <a:sym typeface="Proxima Nova"/>
              </a:rPr>
              <a:t>Cloud Computing Types</a:t>
            </a:r>
            <a:endParaRPr sz="2400" b="1" i="0" u="none" strike="noStrike" cap="none">
              <a:solidFill>
                <a:srgbClr val="323F4F"/>
              </a:solidFill>
              <a:latin typeface="Proxima Nova"/>
              <a:ea typeface="Proxima Nova"/>
              <a:cs typeface="Proxima Nova"/>
              <a:sym typeface="Proxima Nova"/>
            </a:endParaRPr>
          </a:p>
        </p:txBody>
      </p:sp>
      <p:pic>
        <p:nvPicPr>
          <p:cNvPr id="266" name="Google Shape;266;g267072a9d5e_0_12"/>
          <p:cNvPicPr preferRelativeResize="0"/>
          <p:nvPr/>
        </p:nvPicPr>
        <p:blipFill rotWithShape="1">
          <a:blip r:embed="rId3">
            <a:alphaModFix/>
          </a:blip>
          <a:srcRect l="3566" t="16983" r="4284" b="8361"/>
          <a:stretch/>
        </p:blipFill>
        <p:spPr>
          <a:xfrm>
            <a:off x="659388" y="1070150"/>
            <a:ext cx="7825234" cy="35661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g2ab2a62d1a5_1_76"/>
          <p:cNvSpPr txBox="1"/>
          <p:nvPr/>
        </p:nvSpPr>
        <p:spPr>
          <a:xfrm>
            <a:off x="1083325" y="2152000"/>
            <a:ext cx="6725400" cy="663600"/>
          </a:xfrm>
          <a:prstGeom prst="rect">
            <a:avLst/>
          </a:prstGeom>
          <a:solidFill>
            <a:srgbClr val="A64D79"/>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4000"/>
              <a:buFont typeface="Arial"/>
              <a:buNone/>
            </a:pPr>
            <a:r>
              <a:rPr lang="en" sz="4000" b="0" i="0" u="none" strike="noStrike" cap="none">
                <a:solidFill>
                  <a:schemeClr val="lt1"/>
                </a:solidFill>
                <a:latin typeface="Proxima Nova"/>
                <a:ea typeface="Proxima Nova"/>
                <a:cs typeface="Proxima Nova"/>
                <a:sym typeface="Proxima Nova"/>
              </a:rPr>
              <a:t>Drivers of Cloud Solutions</a:t>
            </a:r>
            <a:endParaRPr sz="4000" b="0" i="0" u="none" strike="noStrike" cap="none">
              <a:solidFill>
                <a:schemeClr val="lt1"/>
              </a:solidFill>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g2ab2a62d1a5_1_0"/>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g2ab2a62d1a5_1_0"/>
          <p:cNvSpPr txBox="1"/>
          <p:nvPr/>
        </p:nvSpPr>
        <p:spPr>
          <a:xfrm>
            <a:off x="381000" y="321000"/>
            <a:ext cx="6944400" cy="1182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chemeClr val="dk1"/>
              </a:buClr>
              <a:buSzPts val="1100"/>
              <a:buFont typeface="Arial"/>
              <a:buNone/>
            </a:pPr>
            <a:r>
              <a:rPr lang="en" sz="2400" b="1" i="0" u="none" strike="noStrike" cap="none">
                <a:solidFill>
                  <a:srgbClr val="323F4F"/>
                </a:solidFill>
                <a:highlight>
                  <a:schemeClr val="lt1"/>
                </a:highlight>
                <a:latin typeface="Proxima Nova"/>
                <a:ea typeface="Proxima Nova"/>
                <a:cs typeface="Proxima Nova"/>
                <a:sym typeface="Proxima Nova"/>
              </a:rPr>
              <a:t>What drives a business to the cloud?</a:t>
            </a:r>
            <a:endParaRPr sz="2400" b="1" i="0" u="none" strike="noStrike" cap="none">
              <a:solidFill>
                <a:srgbClr val="323F4F"/>
              </a:solidFill>
              <a:highlight>
                <a:schemeClr val="lt1"/>
              </a:highlight>
              <a:latin typeface="Proxima Nova"/>
              <a:ea typeface="Proxima Nova"/>
              <a:cs typeface="Proxima Nova"/>
              <a:sym typeface="Proxima Nova"/>
            </a:endParaRPr>
          </a:p>
          <a:p>
            <a:pPr marL="0" marR="0" lvl="0" indent="0" algn="l" rtl="0">
              <a:lnSpc>
                <a:spcPct val="90000"/>
              </a:lnSpc>
              <a:spcBef>
                <a:spcPts val="0"/>
              </a:spcBef>
              <a:spcAft>
                <a:spcPts val="0"/>
              </a:spcAft>
              <a:buClr>
                <a:schemeClr val="dk1"/>
              </a:buClr>
              <a:buSzPts val="1100"/>
              <a:buFont typeface="Arial"/>
              <a:buNone/>
            </a:pPr>
            <a:endParaRPr sz="2400" b="1" i="0" u="none" strike="noStrike" cap="none">
              <a:solidFill>
                <a:srgbClr val="323F4F"/>
              </a:solidFill>
              <a:highlight>
                <a:schemeClr val="lt1"/>
              </a:highlight>
              <a:latin typeface="Proxima Nova"/>
              <a:ea typeface="Proxima Nova"/>
              <a:cs typeface="Proxima Nova"/>
              <a:sym typeface="Proxima Nova"/>
            </a:endParaRPr>
          </a:p>
          <a:p>
            <a:pPr marL="0" marR="0" lvl="0" indent="0" algn="l" rtl="0">
              <a:lnSpc>
                <a:spcPct val="90000"/>
              </a:lnSpc>
              <a:spcBef>
                <a:spcPts val="0"/>
              </a:spcBef>
              <a:spcAft>
                <a:spcPts val="0"/>
              </a:spcAft>
              <a:buClr>
                <a:srgbClr val="000000"/>
              </a:buClr>
              <a:buSzPts val="2400"/>
              <a:buFont typeface="Arial"/>
              <a:buNone/>
            </a:pPr>
            <a:endParaRPr sz="2400" b="1" i="0" u="none" strike="noStrike" cap="none">
              <a:solidFill>
                <a:srgbClr val="323F4F"/>
              </a:solidFill>
              <a:highlight>
                <a:schemeClr val="lt1"/>
              </a:highlight>
              <a:latin typeface="Proxima Nova"/>
              <a:ea typeface="Proxima Nova"/>
              <a:cs typeface="Proxima Nova"/>
              <a:sym typeface="Proxima Nova"/>
            </a:endParaRPr>
          </a:p>
        </p:txBody>
      </p:sp>
      <p:sp>
        <p:nvSpPr>
          <p:cNvPr id="278" name="Google Shape;278;g2ab2a62d1a5_1_0"/>
          <p:cNvSpPr txBox="1"/>
          <p:nvPr/>
        </p:nvSpPr>
        <p:spPr>
          <a:xfrm>
            <a:off x="381000" y="910950"/>
            <a:ext cx="8074500" cy="39942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600"/>
              <a:buFont typeface="Arial"/>
              <a:buNone/>
            </a:pPr>
            <a:r>
              <a:rPr lang="en" sz="1650" b="0" i="0" u="none" strike="noStrike" cap="none">
                <a:solidFill>
                  <a:schemeClr val="dk1"/>
                </a:solidFill>
                <a:highlight>
                  <a:srgbClr val="FFFFFF"/>
                </a:highlight>
                <a:latin typeface="Proxima Nova Semibold"/>
                <a:ea typeface="Proxima Nova Semibold"/>
                <a:cs typeface="Proxima Nova Semibold"/>
                <a:sym typeface="Proxima Nova Semibold"/>
              </a:rPr>
              <a:t>A business driver is an interface or resource used for the development and success of the business. They are the inputs that drive the businesses operationally and financially to achieve the organizational goals. </a:t>
            </a:r>
            <a:endParaRPr sz="1650" b="0" i="0" u="none" strike="noStrike" cap="none">
              <a:solidFill>
                <a:schemeClr val="dk1"/>
              </a:solidFill>
              <a:highlight>
                <a:srgbClr val="FFFFFF"/>
              </a:highlight>
              <a:latin typeface="Proxima Nova Semibold"/>
              <a:ea typeface="Proxima Nova Semibold"/>
              <a:cs typeface="Proxima Nova Semibold"/>
              <a:sym typeface="Proxima Nova Semibold"/>
            </a:endParaRPr>
          </a:p>
          <a:p>
            <a:pPr marL="0" marR="0" lvl="0" indent="0" algn="just" rtl="0">
              <a:lnSpc>
                <a:spcPct val="100000"/>
              </a:lnSpc>
              <a:spcBef>
                <a:spcPts val="0"/>
              </a:spcBef>
              <a:spcAft>
                <a:spcPts val="0"/>
              </a:spcAft>
              <a:buClr>
                <a:srgbClr val="000000"/>
              </a:buClr>
              <a:buSzPts val="1600"/>
              <a:buFont typeface="Arial"/>
              <a:buNone/>
            </a:pPr>
            <a:r>
              <a:rPr lang="en" sz="1650" b="0" i="0" u="none" strike="noStrike" cap="none">
                <a:solidFill>
                  <a:schemeClr val="dk1"/>
                </a:solidFill>
                <a:highlight>
                  <a:srgbClr val="FFFFFF"/>
                </a:highlight>
                <a:latin typeface="Proxima Nova Semibold"/>
                <a:ea typeface="Proxima Nova Semibold"/>
                <a:cs typeface="Proxima Nova Semibold"/>
                <a:sym typeface="Proxima Nova Semibold"/>
              </a:rPr>
              <a:t>Following are the top 10 business drivers that are leading companies to cloud adoption:</a:t>
            </a:r>
            <a:endParaRPr sz="1650" b="0" i="0" u="none" strike="noStrike" cap="none">
              <a:solidFill>
                <a:schemeClr val="dk1"/>
              </a:solidFill>
              <a:highlight>
                <a:srgbClr val="FFFFFF"/>
              </a:highlight>
              <a:latin typeface="Proxima Nova Semibold"/>
              <a:ea typeface="Proxima Nova Semibold"/>
              <a:cs typeface="Proxima Nova Semibold"/>
              <a:sym typeface="Proxima Nova Semibold"/>
            </a:endParaRPr>
          </a:p>
          <a:p>
            <a:pPr marL="0" marR="0" lvl="0" indent="0" algn="just" rtl="0">
              <a:lnSpc>
                <a:spcPct val="100000"/>
              </a:lnSpc>
              <a:spcBef>
                <a:spcPts val="0"/>
              </a:spcBef>
              <a:spcAft>
                <a:spcPts val="0"/>
              </a:spcAft>
              <a:buClr>
                <a:schemeClr val="dk1"/>
              </a:buClr>
              <a:buSzPts val="1100"/>
              <a:buFont typeface="Arial"/>
              <a:buNone/>
            </a:pPr>
            <a:endParaRPr sz="1650" b="0" i="0" u="none" strike="noStrike" cap="none">
              <a:solidFill>
                <a:schemeClr val="dk1"/>
              </a:solidFill>
              <a:highlight>
                <a:srgbClr val="FFFFFF"/>
              </a:highlight>
              <a:latin typeface="Proxima Nova Semibold"/>
              <a:ea typeface="Proxima Nova Semibold"/>
              <a:cs typeface="Proxima Nova Semibold"/>
              <a:sym typeface="Proxima Nova Semibold"/>
            </a:endParaRPr>
          </a:p>
          <a:p>
            <a:pPr marL="0" marR="0" lvl="0" indent="0" algn="just" rtl="0">
              <a:lnSpc>
                <a:spcPct val="100000"/>
              </a:lnSpc>
              <a:spcBef>
                <a:spcPts val="0"/>
              </a:spcBef>
              <a:spcAft>
                <a:spcPts val="0"/>
              </a:spcAft>
              <a:buClr>
                <a:srgbClr val="000000"/>
              </a:buClr>
              <a:buSzPts val="1650"/>
              <a:buFont typeface="Arial"/>
              <a:buNone/>
            </a:pPr>
            <a:r>
              <a:rPr lang="en" sz="1650" b="0" i="0" u="none" strike="noStrike" cap="none">
                <a:solidFill>
                  <a:schemeClr val="dk1"/>
                </a:solidFill>
                <a:highlight>
                  <a:srgbClr val="FFFFFF"/>
                </a:highlight>
                <a:latin typeface="Proxima Nova Semibold"/>
                <a:ea typeface="Proxima Nova Semibold"/>
                <a:cs typeface="Proxima Nova Semibold"/>
                <a:sym typeface="Proxima Nova Semibold"/>
              </a:rPr>
              <a:t>#1.Security:</a:t>
            </a:r>
            <a:endParaRPr sz="1650" b="0" i="0" u="none" strike="noStrike" cap="none">
              <a:solidFill>
                <a:schemeClr val="dk1"/>
              </a:solidFill>
              <a:highlight>
                <a:srgbClr val="FFFFFF"/>
              </a:highlight>
              <a:latin typeface="Proxima Nova Semibold"/>
              <a:ea typeface="Proxima Nova Semibold"/>
              <a:cs typeface="Proxima Nova Semibold"/>
              <a:sym typeface="Proxima Nova Semibold"/>
            </a:endParaRPr>
          </a:p>
          <a:p>
            <a:pPr marL="457200" marR="0" lvl="0" indent="0" algn="just" rtl="0">
              <a:lnSpc>
                <a:spcPct val="100000"/>
              </a:lnSpc>
              <a:spcBef>
                <a:spcPts val="0"/>
              </a:spcBef>
              <a:spcAft>
                <a:spcPts val="0"/>
              </a:spcAft>
              <a:buClr>
                <a:schemeClr val="dk1"/>
              </a:buClr>
              <a:buSzPts val="1100"/>
              <a:buFont typeface="Arial"/>
              <a:buNone/>
            </a:pPr>
            <a:r>
              <a:rPr lang="en" sz="1650" b="0" i="0" u="none" strike="noStrike" cap="none">
                <a:solidFill>
                  <a:schemeClr val="dk1"/>
                </a:solidFill>
                <a:highlight>
                  <a:srgbClr val="FFFFFF"/>
                </a:highlight>
                <a:latin typeface="Proxima Nova Semibold"/>
                <a:ea typeface="Proxima Nova Semibold"/>
                <a:cs typeface="Proxima Nova Semibold"/>
                <a:sym typeface="Proxima Nova Semibold"/>
              </a:rPr>
              <a:t>Security is one of the main reasons businesses are moving to the cloud. As cyber-attacks increase, companies want to bolster cybersecurity by moving to modern platforms. Phishing and Malware attacks have also grown to be more sophisticated and are very difficult to combat. Cloud computing makes the business more secure against all these invading threats, and hence it is a key business driver for cloud adoption.</a:t>
            </a:r>
            <a:endParaRPr sz="1650" b="0" i="0" u="none" strike="noStrike" cap="none">
              <a:solidFill>
                <a:schemeClr val="dk1"/>
              </a:solidFill>
              <a:highlight>
                <a:srgbClr val="FFFFFF"/>
              </a:highlight>
              <a:latin typeface="Proxima Nova Semibold"/>
              <a:ea typeface="Proxima Nova Semibold"/>
              <a:cs typeface="Proxima Nova Semibold"/>
              <a:sym typeface="Proxima Nova Semibold"/>
            </a:endParaRPr>
          </a:p>
          <a:p>
            <a:pPr marL="0" marR="0" lvl="0" indent="0" algn="just" rtl="0">
              <a:lnSpc>
                <a:spcPct val="100000"/>
              </a:lnSpc>
              <a:spcBef>
                <a:spcPts val="0"/>
              </a:spcBef>
              <a:spcAft>
                <a:spcPts val="0"/>
              </a:spcAft>
              <a:buClr>
                <a:schemeClr val="dk1"/>
              </a:buClr>
              <a:buSzPts val="1100"/>
              <a:buFont typeface="Arial"/>
              <a:buNone/>
            </a:pPr>
            <a:endParaRPr sz="1650" b="0" i="0" u="none" strike="noStrike" cap="none">
              <a:solidFill>
                <a:schemeClr val="dk1"/>
              </a:solidFill>
              <a:highlight>
                <a:srgbClr val="FFFFFF"/>
              </a:highlight>
              <a:latin typeface="Proxima Nova Semibold"/>
              <a:ea typeface="Proxima Nova Semibold"/>
              <a:cs typeface="Proxima Nova Semibold"/>
              <a:sym typeface="Proxima Nova Semibold"/>
            </a:endParaRPr>
          </a:p>
          <a:p>
            <a:pPr marL="0" marR="0" lvl="0" indent="0" algn="just" rtl="0">
              <a:lnSpc>
                <a:spcPct val="100000"/>
              </a:lnSpc>
              <a:spcBef>
                <a:spcPts val="0"/>
              </a:spcBef>
              <a:spcAft>
                <a:spcPts val="0"/>
              </a:spcAft>
              <a:buClr>
                <a:srgbClr val="000000"/>
              </a:buClr>
              <a:buSzPts val="1600"/>
              <a:buFont typeface="Arial"/>
              <a:buNone/>
            </a:pPr>
            <a:endParaRPr sz="1650" b="0" i="0" u="none" strike="noStrike" cap="none">
              <a:solidFill>
                <a:schemeClr val="dk1"/>
              </a:solidFill>
              <a:highlight>
                <a:srgbClr val="FFFFFF"/>
              </a:highlight>
              <a:latin typeface="Proxima Nova Semibold"/>
              <a:ea typeface="Proxima Nova Semibold"/>
              <a:cs typeface="Proxima Nova Semibold"/>
              <a:sym typeface="Proxima Nova Semibo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g2654deb90ab_0_64"/>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g2654deb90ab_0_64"/>
          <p:cNvSpPr txBox="1"/>
          <p:nvPr/>
        </p:nvSpPr>
        <p:spPr>
          <a:xfrm>
            <a:off x="381000" y="321000"/>
            <a:ext cx="6944400" cy="1182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chemeClr val="dk1"/>
              </a:buClr>
              <a:buSzPts val="1100"/>
              <a:buFont typeface="Arial"/>
              <a:buNone/>
            </a:pPr>
            <a:r>
              <a:rPr lang="en" sz="2400" b="1" i="0" u="none" strike="noStrike" cap="none">
                <a:solidFill>
                  <a:srgbClr val="323F4F"/>
                </a:solidFill>
                <a:highlight>
                  <a:schemeClr val="lt1"/>
                </a:highlight>
                <a:latin typeface="Proxima Nova"/>
                <a:ea typeface="Proxima Nova"/>
                <a:cs typeface="Proxima Nova"/>
                <a:sym typeface="Proxima Nova"/>
              </a:rPr>
              <a:t>What drives a business to the cloud?</a:t>
            </a:r>
            <a:endParaRPr sz="2400" b="1" i="0" u="none" strike="noStrike" cap="none">
              <a:solidFill>
                <a:srgbClr val="323F4F"/>
              </a:solidFill>
              <a:highlight>
                <a:schemeClr val="lt1"/>
              </a:highlight>
              <a:latin typeface="Proxima Nova"/>
              <a:ea typeface="Proxima Nova"/>
              <a:cs typeface="Proxima Nova"/>
              <a:sym typeface="Proxima Nova"/>
            </a:endParaRPr>
          </a:p>
          <a:p>
            <a:pPr marL="0" marR="0" lvl="0" indent="0" algn="l" rtl="0">
              <a:lnSpc>
                <a:spcPct val="90000"/>
              </a:lnSpc>
              <a:spcBef>
                <a:spcPts val="0"/>
              </a:spcBef>
              <a:spcAft>
                <a:spcPts val="0"/>
              </a:spcAft>
              <a:buClr>
                <a:schemeClr val="dk1"/>
              </a:buClr>
              <a:buSzPts val="1100"/>
              <a:buFont typeface="Arial"/>
              <a:buNone/>
            </a:pPr>
            <a:endParaRPr sz="2400" b="1" i="0" u="none" strike="noStrike" cap="none">
              <a:solidFill>
                <a:srgbClr val="323F4F"/>
              </a:solidFill>
              <a:highlight>
                <a:schemeClr val="lt1"/>
              </a:highlight>
              <a:latin typeface="Proxima Nova"/>
              <a:ea typeface="Proxima Nova"/>
              <a:cs typeface="Proxima Nova"/>
              <a:sym typeface="Proxima Nova"/>
            </a:endParaRPr>
          </a:p>
          <a:p>
            <a:pPr marL="0" marR="0" lvl="0" indent="0" algn="l" rtl="0">
              <a:lnSpc>
                <a:spcPct val="90000"/>
              </a:lnSpc>
              <a:spcBef>
                <a:spcPts val="0"/>
              </a:spcBef>
              <a:spcAft>
                <a:spcPts val="0"/>
              </a:spcAft>
              <a:buClr>
                <a:srgbClr val="000000"/>
              </a:buClr>
              <a:buSzPts val="2400"/>
              <a:buFont typeface="Arial"/>
              <a:buNone/>
            </a:pPr>
            <a:endParaRPr sz="2400" b="1" i="0" u="none" strike="noStrike" cap="none">
              <a:solidFill>
                <a:srgbClr val="323F4F"/>
              </a:solidFill>
              <a:highlight>
                <a:schemeClr val="lt1"/>
              </a:highlight>
              <a:latin typeface="Proxima Nova"/>
              <a:ea typeface="Proxima Nova"/>
              <a:cs typeface="Proxima Nova"/>
              <a:sym typeface="Proxima Nova"/>
            </a:endParaRPr>
          </a:p>
        </p:txBody>
      </p:sp>
      <p:sp>
        <p:nvSpPr>
          <p:cNvPr id="285" name="Google Shape;285;g2654deb90ab_0_64"/>
          <p:cNvSpPr txBox="1"/>
          <p:nvPr/>
        </p:nvSpPr>
        <p:spPr>
          <a:xfrm>
            <a:off x="450150" y="838200"/>
            <a:ext cx="8243700" cy="39018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chemeClr val="dk1"/>
              </a:buClr>
              <a:buSzPts val="1100"/>
              <a:buFont typeface="Arial"/>
              <a:buNone/>
            </a:pPr>
            <a:r>
              <a:rPr lang="en" sz="1650" b="0" i="0" u="none" strike="noStrike" cap="none">
                <a:solidFill>
                  <a:schemeClr val="dk1"/>
                </a:solidFill>
                <a:highlight>
                  <a:srgbClr val="FFFFFF"/>
                </a:highlight>
                <a:latin typeface="Proxima Nova Semibold"/>
                <a:ea typeface="Proxima Nova Semibold"/>
                <a:cs typeface="Proxima Nova Semibold"/>
                <a:sym typeface="Proxima Nova Semibold"/>
              </a:rPr>
              <a:t>2) </a:t>
            </a:r>
            <a:r>
              <a:rPr lang="en" sz="1600" b="0" i="0" u="none" strike="noStrike" cap="none">
                <a:solidFill>
                  <a:schemeClr val="dk1"/>
                </a:solidFill>
                <a:highlight>
                  <a:srgbClr val="FFFFFF"/>
                </a:highlight>
                <a:latin typeface="Proxima Nova Semibold"/>
                <a:ea typeface="Proxima Nova Semibold"/>
                <a:cs typeface="Proxima Nova Semibold"/>
                <a:sym typeface="Proxima Nova Semibold"/>
              </a:rPr>
              <a:t>Cost Saving:</a:t>
            </a:r>
            <a:endParaRPr sz="1600" b="0" i="0" u="none" strike="noStrike" cap="none">
              <a:solidFill>
                <a:schemeClr val="dk1"/>
              </a:solidFill>
              <a:highlight>
                <a:srgbClr val="FFFFFF"/>
              </a:highlight>
              <a:latin typeface="Proxima Nova Semibold"/>
              <a:ea typeface="Proxima Nova Semibold"/>
              <a:cs typeface="Proxima Nova Semibold"/>
              <a:sym typeface="Proxima Nova Semibold"/>
            </a:endParaRPr>
          </a:p>
          <a:p>
            <a:pPr marL="457200" marR="0" lvl="0" indent="0" algn="just" rtl="0">
              <a:lnSpc>
                <a:spcPct val="100000"/>
              </a:lnSpc>
              <a:spcBef>
                <a:spcPts val="0"/>
              </a:spcBef>
              <a:spcAft>
                <a:spcPts val="0"/>
              </a:spcAft>
              <a:buClr>
                <a:schemeClr val="dk1"/>
              </a:buClr>
              <a:buSzPts val="1100"/>
              <a:buFont typeface="Arial"/>
              <a:buNone/>
            </a:pPr>
            <a:r>
              <a:rPr lang="en" sz="1500" b="0" i="0" u="none" strike="noStrike" cap="none">
                <a:solidFill>
                  <a:schemeClr val="dk1"/>
                </a:solidFill>
                <a:highlight>
                  <a:srgbClr val="FFFFFF"/>
                </a:highlight>
                <a:latin typeface="Proxima Nova Semibold"/>
                <a:ea typeface="Proxima Nova Semibold"/>
                <a:cs typeface="Proxima Nova Semibold"/>
                <a:sym typeface="Proxima Nova Semibold"/>
              </a:rPr>
              <a:t>Hardware, storage, and network devices for an on-premises data center require a considerable investment. With the cloud, your capital expenditure (CapEx) gets reduced significantly. The pay per use cloud model enables you to pay only for what you use and thus saves a big chunk of your investment which you can use in other productive pursuits of business expansion.</a:t>
            </a:r>
            <a:endParaRPr sz="1500" b="0" i="0" u="none" strike="noStrike" cap="none">
              <a:solidFill>
                <a:schemeClr val="dk1"/>
              </a:solidFill>
              <a:highlight>
                <a:srgbClr val="FFFFFF"/>
              </a:highlight>
              <a:latin typeface="Proxima Nova Semibold"/>
              <a:ea typeface="Proxima Nova Semibold"/>
              <a:cs typeface="Proxima Nova Semibold"/>
              <a:sym typeface="Proxima Nova Semibold"/>
            </a:endParaRPr>
          </a:p>
          <a:p>
            <a:pPr marL="0" marR="0" lvl="0" indent="0" algn="just" rtl="0">
              <a:lnSpc>
                <a:spcPct val="100000"/>
              </a:lnSpc>
              <a:spcBef>
                <a:spcPts val="0"/>
              </a:spcBef>
              <a:spcAft>
                <a:spcPts val="0"/>
              </a:spcAft>
              <a:buClr>
                <a:schemeClr val="dk1"/>
              </a:buClr>
              <a:buSzPts val="1100"/>
              <a:buFont typeface="Arial"/>
              <a:buNone/>
            </a:pPr>
            <a:endParaRPr sz="1500" b="0" i="0" u="none" strike="noStrike" cap="none">
              <a:solidFill>
                <a:schemeClr val="dk1"/>
              </a:solidFill>
              <a:highlight>
                <a:srgbClr val="FFFFFF"/>
              </a:highlight>
              <a:latin typeface="Proxima Nova Semibold"/>
              <a:ea typeface="Proxima Nova Semibold"/>
              <a:cs typeface="Proxima Nova Semibold"/>
              <a:sym typeface="Proxima Nova Semibold"/>
            </a:endParaRPr>
          </a:p>
          <a:p>
            <a:pPr marL="0" marR="0" lvl="0" indent="0" algn="just" rtl="0">
              <a:lnSpc>
                <a:spcPct val="100000"/>
              </a:lnSpc>
              <a:spcBef>
                <a:spcPts val="0"/>
              </a:spcBef>
              <a:spcAft>
                <a:spcPts val="0"/>
              </a:spcAft>
              <a:buClr>
                <a:schemeClr val="dk1"/>
              </a:buClr>
              <a:buSzPts val="1100"/>
              <a:buFont typeface="Arial"/>
              <a:buNone/>
            </a:pPr>
            <a:r>
              <a:rPr lang="en" sz="1500" b="0" i="0" u="none" strike="noStrike" cap="none">
                <a:solidFill>
                  <a:schemeClr val="dk1"/>
                </a:solidFill>
                <a:highlight>
                  <a:srgbClr val="FFFFFF"/>
                </a:highlight>
                <a:latin typeface="Proxima Nova Semibold"/>
                <a:ea typeface="Proxima Nova Semibold"/>
                <a:cs typeface="Proxima Nova Semibold"/>
                <a:sym typeface="Proxima Nova Semibold"/>
              </a:rPr>
              <a:t>3) Efficiency:</a:t>
            </a:r>
            <a:endParaRPr sz="1500" b="0" i="0" u="none" strike="noStrike" cap="none">
              <a:solidFill>
                <a:schemeClr val="dk1"/>
              </a:solidFill>
              <a:highlight>
                <a:srgbClr val="FFFFFF"/>
              </a:highlight>
              <a:latin typeface="Proxima Nova Semibold"/>
              <a:ea typeface="Proxima Nova Semibold"/>
              <a:cs typeface="Proxima Nova Semibold"/>
              <a:sym typeface="Proxima Nova Semibold"/>
            </a:endParaRPr>
          </a:p>
          <a:p>
            <a:pPr marL="457200" marR="0" lvl="0" indent="0" algn="just" rtl="0">
              <a:lnSpc>
                <a:spcPct val="100000"/>
              </a:lnSpc>
              <a:spcBef>
                <a:spcPts val="0"/>
              </a:spcBef>
              <a:spcAft>
                <a:spcPts val="0"/>
              </a:spcAft>
              <a:buClr>
                <a:schemeClr val="dk1"/>
              </a:buClr>
              <a:buSzPts val="1100"/>
              <a:buFont typeface="Arial"/>
              <a:buNone/>
            </a:pPr>
            <a:r>
              <a:rPr lang="en" sz="1500" b="0" i="0" u="none" strike="noStrike" cap="none">
                <a:solidFill>
                  <a:schemeClr val="dk1"/>
                </a:solidFill>
                <a:highlight>
                  <a:srgbClr val="FFFFFF"/>
                </a:highlight>
                <a:latin typeface="Proxima Nova Semibold"/>
                <a:ea typeface="Proxima Nova Semibold"/>
                <a:cs typeface="Proxima Nova Semibold"/>
                <a:sym typeface="Proxima Nova Semibold"/>
              </a:rPr>
              <a:t>Efficiency removes unnecessary steps to streamline the process. It increases productivity and gives a faster customer delivery approach.</a:t>
            </a:r>
            <a:endParaRPr sz="1500" b="0" i="0" u="none" strike="noStrike" cap="none">
              <a:solidFill>
                <a:schemeClr val="dk1"/>
              </a:solidFill>
              <a:highlight>
                <a:srgbClr val="FFFFFF"/>
              </a:highlight>
              <a:latin typeface="Proxima Nova Semibold"/>
              <a:ea typeface="Proxima Nova Semibold"/>
              <a:cs typeface="Proxima Nova Semibold"/>
              <a:sym typeface="Proxima Nova Semibold"/>
            </a:endParaRPr>
          </a:p>
          <a:p>
            <a:pPr marL="0" marR="0" lvl="0" indent="0" algn="just" rtl="0">
              <a:lnSpc>
                <a:spcPct val="100000"/>
              </a:lnSpc>
              <a:spcBef>
                <a:spcPts val="0"/>
              </a:spcBef>
              <a:spcAft>
                <a:spcPts val="0"/>
              </a:spcAft>
              <a:buClr>
                <a:schemeClr val="dk1"/>
              </a:buClr>
              <a:buSzPts val="1100"/>
              <a:buFont typeface="Arial"/>
              <a:buNone/>
            </a:pPr>
            <a:endParaRPr sz="1500" b="0" i="0" u="none" strike="noStrike" cap="none">
              <a:solidFill>
                <a:schemeClr val="dk1"/>
              </a:solidFill>
              <a:highlight>
                <a:srgbClr val="FFFFFF"/>
              </a:highlight>
              <a:latin typeface="Proxima Nova Semibold"/>
              <a:ea typeface="Proxima Nova Semibold"/>
              <a:cs typeface="Proxima Nova Semibold"/>
              <a:sym typeface="Proxima Nova Semibold"/>
            </a:endParaRPr>
          </a:p>
          <a:p>
            <a:pPr marL="0" marR="0" lvl="0" indent="0" algn="just" rtl="0">
              <a:lnSpc>
                <a:spcPct val="100000"/>
              </a:lnSpc>
              <a:spcBef>
                <a:spcPts val="0"/>
              </a:spcBef>
              <a:spcAft>
                <a:spcPts val="0"/>
              </a:spcAft>
              <a:buClr>
                <a:schemeClr val="dk1"/>
              </a:buClr>
              <a:buSzPts val="1100"/>
              <a:buFont typeface="Arial"/>
              <a:buNone/>
            </a:pPr>
            <a:r>
              <a:rPr lang="en" sz="1500" b="0" i="0" u="none" strike="noStrike" cap="none">
                <a:solidFill>
                  <a:schemeClr val="dk1"/>
                </a:solidFill>
                <a:highlight>
                  <a:srgbClr val="FFFFFF"/>
                </a:highlight>
                <a:latin typeface="Proxima Nova Semibold"/>
                <a:ea typeface="Proxima Nova Semibold"/>
                <a:cs typeface="Proxima Nova Semibold"/>
                <a:sym typeface="Proxima Nova Semibold"/>
              </a:rPr>
              <a:t>4) Flexibility and Scalability:</a:t>
            </a:r>
            <a:endParaRPr sz="1500" b="0" i="0" u="none" strike="noStrike" cap="none">
              <a:solidFill>
                <a:schemeClr val="dk1"/>
              </a:solidFill>
              <a:highlight>
                <a:srgbClr val="FFFFFF"/>
              </a:highlight>
              <a:latin typeface="Proxima Nova Semibold"/>
              <a:ea typeface="Proxima Nova Semibold"/>
              <a:cs typeface="Proxima Nova Semibold"/>
              <a:sym typeface="Proxima Nova Semibold"/>
            </a:endParaRPr>
          </a:p>
          <a:p>
            <a:pPr marL="457200" marR="0" lvl="0" indent="0" algn="just" rtl="0">
              <a:lnSpc>
                <a:spcPct val="100000"/>
              </a:lnSpc>
              <a:spcBef>
                <a:spcPts val="0"/>
              </a:spcBef>
              <a:spcAft>
                <a:spcPts val="0"/>
              </a:spcAft>
              <a:buClr>
                <a:schemeClr val="dk1"/>
              </a:buClr>
              <a:buSzPts val="1100"/>
              <a:buFont typeface="Arial"/>
              <a:buNone/>
            </a:pPr>
            <a:r>
              <a:rPr lang="en" sz="1500" b="0" i="0" u="none" strike="noStrike" cap="none">
                <a:solidFill>
                  <a:schemeClr val="dk1"/>
                </a:solidFill>
                <a:highlight>
                  <a:srgbClr val="FFFFFF"/>
                </a:highlight>
                <a:latin typeface="Proxima Nova Semibold"/>
                <a:ea typeface="Proxima Nova Semibold"/>
                <a:cs typeface="Proxima Nova Semibold"/>
                <a:sym typeface="Proxima Nova Semibold"/>
              </a:rPr>
              <a:t>Your computing services increase with your business growth. Maintaining them on your means increased costs and new infrastructure. But with the cloud, you can purchase more storage to meet your needs and have instant access to expanded capabilities. Cloud solutions are highly flexible and scalable.</a:t>
            </a:r>
            <a:endParaRPr sz="1500" b="0" i="0" u="none" strike="noStrike" cap="none">
              <a:solidFill>
                <a:schemeClr val="dk1"/>
              </a:solidFill>
              <a:highlight>
                <a:srgbClr val="FFFFFF"/>
              </a:highlight>
              <a:latin typeface="Proxima Nova Semibold"/>
              <a:ea typeface="Proxima Nova Semibold"/>
              <a:cs typeface="Proxima Nova Semibold"/>
              <a:sym typeface="Proxima Nova Semibo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g2654deb90ab_0_70"/>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g2654deb90ab_0_70"/>
          <p:cNvSpPr txBox="1"/>
          <p:nvPr/>
        </p:nvSpPr>
        <p:spPr>
          <a:xfrm>
            <a:off x="381000" y="321000"/>
            <a:ext cx="6944400" cy="1182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chemeClr val="dk1"/>
              </a:buClr>
              <a:buSzPts val="1100"/>
              <a:buFont typeface="Arial"/>
              <a:buNone/>
            </a:pPr>
            <a:r>
              <a:rPr lang="en" sz="2400" b="1" i="0" u="none" strike="noStrike" cap="none">
                <a:solidFill>
                  <a:srgbClr val="323F4F"/>
                </a:solidFill>
                <a:highlight>
                  <a:schemeClr val="lt1"/>
                </a:highlight>
                <a:latin typeface="Proxima Nova"/>
                <a:ea typeface="Proxima Nova"/>
                <a:cs typeface="Proxima Nova"/>
                <a:sym typeface="Proxima Nova"/>
              </a:rPr>
              <a:t>What drives a business to the cloud?</a:t>
            </a:r>
            <a:endParaRPr sz="2400" b="1" i="0" u="none" strike="noStrike" cap="none">
              <a:solidFill>
                <a:srgbClr val="323F4F"/>
              </a:solidFill>
              <a:highlight>
                <a:schemeClr val="lt1"/>
              </a:highlight>
              <a:latin typeface="Proxima Nova"/>
              <a:ea typeface="Proxima Nova"/>
              <a:cs typeface="Proxima Nova"/>
              <a:sym typeface="Proxima Nova"/>
            </a:endParaRPr>
          </a:p>
          <a:p>
            <a:pPr marL="0" marR="0" lvl="0" indent="0" algn="l" rtl="0">
              <a:lnSpc>
                <a:spcPct val="90000"/>
              </a:lnSpc>
              <a:spcBef>
                <a:spcPts val="0"/>
              </a:spcBef>
              <a:spcAft>
                <a:spcPts val="0"/>
              </a:spcAft>
              <a:buClr>
                <a:schemeClr val="dk1"/>
              </a:buClr>
              <a:buSzPts val="1100"/>
              <a:buFont typeface="Arial"/>
              <a:buNone/>
            </a:pPr>
            <a:endParaRPr sz="2400" b="1" i="0" u="none" strike="noStrike" cap="none">
              <a:solidFill>
                <a:srgbClr val="323F4F"/>
              </a:solidFill>
              <a:highlight>
                <a:schemeClr val="lt1"/>
              </a:highlight>
              <a:latin typeface="Proxima Nova"/>
              <a:ea typeface="Proxima Nova"/>
              <a:cs typeface="Proxima Nova"/>
              <a:sym typeface="Proxima Nova"/>
            </a:endParaRPr>
          </a:p>
          <a:p>
            <a:pPr marL="0" marR="0" lvl="0" indent="0" algn="l" rtl="0">
              <a:lnSpc>
                <a:spcPct val="90000"/>
              </a:lnSpc>
              <a:spcBef>
                <a:spcPts val="0"/>
              </a:spcBef>
              <a:spcAft>
                <a:spcPts val="0"/>
              </a:spcAft>
              <a:buClr>
                <a:srgbClr val="000000"/>
              </a:buClr>
              <a:buSzPts val="2400"/>
              <a:buFont typeface="Arial"/>
              <a:buNone/>
            </a:pPr>
            <a:endParaRPr sz="2400" b="1" i="0" u="none" strike="noStrike" cap="none">
              <a:solidFill>
                <a:srgbClr val="323F4F"/>
              </a:solidFill>
              <a:highlight>
                <a:schemeClr val="lt1"/>
              </a:highlight>
              <a:latin typeface="Proxima Nova"/>
              <a:ea typeface="Proxima Nova"/>
              <a:cs typeface="Proxima Nova"/>
              <a:sym typeface="Proxima Nova"/>
            </a:endParaRPr>
          </a:p>
        </p:txBody>
      </p:sp>
      <p:sp>
        <p:nvSpPr>
          <p:cNvPr id="292" name="Google Shape;292;g2654deb90ab_0_70"/>
          <p:cNvSpPr txBox="1"/>
          <p:nvPr/>
        </p:nvSpPr>
        <p:spPr>
          <a:xfrm>
            <a:off x="381000" y="1063350"/>
            <a:ext cx="8247600" cy="36480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chemeClr val="dk1"/>
              </a:buClr>
              <a:buSzPts val="1100"/>
              <a:buFont typeface="Arial"/>
              <a:buNone/>
            </a:pPr>
            <a:r>
              <a:rPr lang="en" sz="1500" b="0" i="0" u="none" strike="noStrike" cap="none">
                <a:solidFill>
                  <a:schemeClr val="dk1"/>
                </a:solidFill>
                <a:highlight>
                  <a:srgbClr val="FFFFFF"/>
                </a:highlight>
                <a:latin typeface="Proxima Nova Semibold"/>
                <a:ea typeface="Proxima Nova Semibold"/>
                <a:cs typeface="Proxima Nova Semibold"/>
                <a:sym typeface="Proxima Nova Semibold"/>
              </a:rPr>
              <a:t>5) Rapid recovery:</a:t>
            </a:r>
            <a:endParaRPr sz="1500" b="0" i="0" u="none" strike="noStrike" cap="none">
              <a:solidFill>
                <a:schemeClr val="dk1"/>
              </a:solidFill>
              <a:highlight>
                <a:srgbClr val="FFFFFF"/>
              </a:highlight>
              <a:latin typeface="Proxima Nova Semibold"/>
              <a:ea typeface="Proxima Nova Semibold"/>
              <a:cs typeface="Proxima Nova Semibold"/>
              <a:sym typeface="Proxima Nova Semibold"/>
            </a:endParaRPr>
          </a:p>
          <a:p>
            <a:pPr marL="457200" marR="0" lvl="0" indent="0" algn="just" rtl="0">
              <a:lnSpc>
                <a:spcPct val="100000"/>
              </a:lnSpc>
              <a:spcBef>
                <a:spcPts val="0"/>
              </a:spcBef>
              <a:spcAft>
                <a:spcPts val="0"/>
              </a:spcAft>
              <a:buClr>
                <a:schemeClr val="dk1"/>
              </a:buClr>
              <a:buSzPts val="1100"/>
              <a:buFont typeface="Arial"/>
              <a:buNone/>
            </a:pPr>
            <a:r>
              <a:rPr lang="en" sz="1500" b="0" i="0" u="none" strike="noStrike" cap="none">
                <a:solidFill>
                  <a:schemeClr val="dk1"/>
                </a:solidFill>
                <a:highlight>
                  <a:srgbClr val="FFFFFF"/>
                </a:highlight>
                <a:latin typeface="Proxima Nova Semibold"/>
                <a:ea typeface="Proxima Nova Semibold"/>
                <a:cs typeface="Proxima Nova Semibold"/>
                <a:sym typeface="Proxima Nova Semibold"/>
              </a:rPr>
              <a:t>If you store your data on-premises, you need to have a replication of it on some other location, and if that is not done, then you have to replace the entire infrastructure if a disaster strikes. Both these things prove very costly. But with cloud backup, your data is stored across several storage centers, and so even when a disaster strikes at one of the centers, it can be overcome quickly, thanks to the other storage centers and backups.</a:t>
            </a:r>
            <a:endParaRPr sz="1500" b="0" i="0" u="none" strike="noStrike" cap="none">
              <a:solidFill>
                <a:schemeClr val="dk1"/>
              </a:solidFill>
              <a:highlight>
                <a:srgbClr val="FFFFFF"/>
              </a:highlight>
              <a:latin typeface="Proxima Nova Semibold"/>
              <a:ea typeface="Proxima Nova Semibold"/>
              <a:cs typeface="Proxima Nova Semibold"/>
              <a:sym typeface="Proxima Nova Semibold"/>
            </a:endParaRPr>
          </a:p>
          <a:p>
            <a:pPr marL="0" marR="0" lvl="0" indent="0" algn="just" rtl="0">
              <a:lnSpc>
                <a:spcPct val="100000"/>
              </a:lnSpc>
              <a:spcBef>
                <a:spcPts val="0"/>
              </a:spcBef>
              <a:spcAft>
                <a:spcPts val="0"/>
              </a:spcAft>
              <a:buClr>
                <a:schemeClr val="dk1"/>
              </a:buClr>
              <a:buSzPts val="1100"/>
              <a:buFont typeface="Arial"/>
              <a:buNone/>
            </a:pPr>
            <a:r>
              <a:rPr lang="en" sz="1500" b="0" i="0" u="none" strike="noStrike" cap="none">
                <a:solidFill>
                  <a:schemeClr val="dk1"/>
                </a:solidFill>
                <a:highlight>
                  <a:srgbClr val="FFFFFF"/>
                </a:highlight>
                <a:latin typeface="Proxima Nova Semibold"/>
                <a:ea typeface="Proxima Nova Semibold"/>
                <a:cs typeface="Proxima Nova Semibold"/>
                <a:sym typeface="Proxima Nova Semibold"/>
              </a:rPr>
              <a:t>6) Increased Convenience:</a:t>
            </a:r>
            <a:endParaRPr sz="1500" b="0" i="0" u="none" strike="noStrike" cap="none">
              <a:solidFill>
                <a:schemeClr val="dk1"/>
              </a:solidFill>
              <a:highlight>
                <a:srgbClr val="FFFFFF"/>
              </a:highlight>
              <a:latin typeface="Proxima Nova Semibold"/>
              <a:ea typeface="Proxima Nova Semibold"/>
              <a:cs typeface="Proxima Nova Semibold"/>
              <a:sym typeface="Proxima Nova Semibold"/>
            </a:endParaRPr>
          </a:p>
          <a:p>
            <a:pPr marL="457200" marR="0" lvl="0" indent="0" algn="just" rtl="0">
              <a:lnSpc>
                <a:spcPct val="100000"/>
              </a:lnSpc>
              <a:spcBef>
                <a:spcPts val="0"/>
              </a:spcBef>
              <a:spcAft>
                <a:spcPts val="0"/>
              </a:spcAft>
              <a:buClr>
                <a:schemeClr val="dk1"/>
              </a:buClr>
              <a:buSzPts val="1100"/>
              <a:buFont typeface="Arial"/>
              <a:buNone/>
            </a:pPr>
            <a:r>
              <a:rPr lang="en" sz="1500" b="0" i="0" u="none" strike="noStrike" cap="none">
                <a:solidFill>
                  <a:schemeClr val="dk1"/>
                </a:solidFill>
                <a:highlight>
                  <a:srgbClr val="FFFFFF"/>
                </a:highlight>
                <a:latin typeface="Proxima Nova Semibold"/>
                <a:ea typeface="Proxima Nova Semibold"/>
                <a:cs typeface="Proxima Nova Semibold"/>
                <a:sym typeface="Proxima Nova Semibold"/>
              </a:rPr>
              <a:t>Cloud-based storage enables users to easily access the files they need, wherever they are stored. It becomes more convenient for the employees to use the technology and focus on other tasks leading to business growth.</a:t>
            </a:r>
            <a:endParaRPr sz="1500" b="0" i="0" u="none" strike="noStrike" cap="none">
              <a:solidFill>
                <a:schemeClr val="dk1"/>
              </a:solidFill>
              <a:highlight>
                <a:srgbClr val="FFFFFF"/>
              </a:highlight>
              <a:latin typeface="Proxima Nova Semibold"/>
              <a:ea typeface="Proxima Nova Semibold"/>
              <a:cs typeface="Proxima Nova Semibold"/>
              <a:sym typeface="Proxima Nova Semibold"/>
            </a:endParaRPr>
          </a:p>
          <a:p>
            <a:pPr marL="0" marR="0" lvl="0" indent="0" algn="just" rtl="0">
              <a:lnSpc>
                <a:spcPct val="100000"/>
              </a:lnSpc>
              <a:spcBef>
                <a:spcPts val="0"/>
              </a:spcBef>
              <a:spcAft>
                <a:spcPts val="0"/>
              </a:spcAft>
              <a:buClr>
                <a:schemeClr val="dk1"/>
              </a:buClr>
              <a:buSzPts val="1100"/>
              <a:buFont typeface="Arial"/>
              <a:buNone/>
            </a:pPr>
            <a:r>
              <a:rPr lang="en" sz="1500" b="0" i="0" u="none" strike="noStrike" cap="none">
                <a:solidFill>
                  <a:schemeClr val="dk1"/>
                </a:solidFill>
                <a:highlight>
                  <a:srgbClr val="FFFFFF"/>
                </a:highlight>
                <a:latin typeface="Proxima Nova Semibold"/>
                <a:ea typeface="Proxima Nova Semibold"/>
                <a:cs typeface="Proxima Nova Semibold"/>
                <a:sym typeface="Proxima Nova Semibold"/>
              </a:rPr>
              <a:t>7) Speed and Productivity:</a:t>
            </a:r>
            <a:endParaRPr sz="1500" b="0" i="0" u="none" strike="noStrike" cap="none">
              <a:solidFill>
                <a:schemeClr val="dk1"/>
              </a:solidFill>
              <a:highlight>
                <a:srgbClr val="FFFFFF"/>
              </a:highlight>
              <a:latin typeface="Proxima Nova Semibold"/>
              <a:ea typeface="Proxima Nova Semibold"/>
              <a:cs typeface="Proxima Nova Semibold"/>
              <a:sym typeface="Proxima Nova Semibold"/>
            </a:endParaRPr>
          </a:p>
          <a:p>
            <a:pPr marL="457200" marR="0" lvl="0" indent="0" algn="just" rtl="0">
              <a:lnSpc>
                <a:spcPct val="100000"/>
              </a:lnSpc>
              <a:spcBef>
                <a:spcPts val="0"/>
              </a:spcBef>
              <a:spcAft>
                <a:spcPts val="0"/>
              </a:spcAft>
              <a:buClr>
                <a:schemeClr val="dk1"/>
              </a:buClr>
              <a:buSzPts val="1100"/>
              <a:buFont typeface="Arial"/>
              <a:buNone/>
            </a:pPr>
            <a:r>
              <a:rPr lang="en" sz="1500" b="0" i="0" u="none" strike="noStrike" cap="none">
                <a:solidFill>
                  <a:schemeClr val="dk1"/>
                </a:solidFill>
                <a:highlight>
                  <a:srgbClr val="FFFFFF"/>
                </a:highlight>
                <a:latin typeface="Proxima Nova Semibold"/>
                <a:ea typeface="Proxima Nova Semibold"/>
                <a:cs typeface="Proxima Nova Semibold"/>
                <a:sym typeface="Proxima Nova Semibold"/>
              </a:rPr>
              <a:t>It takes weeks or months to get new applications to run on traditional platforms. But in the cloud, it is a matter of hours. This reduces your time significantly and thus increases your productivity.</a:t>
            </a:r>
            <a:endParaRPr sz="1500" b="0" i="0" u="none" strike="noStrike" cap="none">
              <a:solidFill>
                <a:schemeClr val="dk1"/>
              </a:solidFill>
              <a:highlight>
                <a:srgbClr val="FFFFFF"/>
              </a:highlight>
              <a:latin typeface="Proxima Nova Semibold"/>
              <a:ea typeface="Proxima Nova Semibold"/>
              <a:cs typeface="Proxima Nova Semibold"/>
              <a:sym typeface="Proxima Nova Semibold"/>
            </a:endParaRPr>
          </a:p>
          <a:p>
            <a:pPr marL="0" marR="0" lvl="0" indent="0" algn="just" rtl="0">
              <a:lnSpc>
                <a:spcPct val="100000"/>
              </a:lnSpc>
              <a:spcBef>
                <a:spcPts val="0"/>
              </a:spcBef>
              <a:spcAft>
                <a:spcPts val="0"/>
              </a:spcAft>
              <a:buClr>
                <a:srgbClr val="000000"/>
              </a:buClr>
              <a:buSzPts val="1600"/>
              <a:buFont typeface="Arial"/>
              <a:buNone/>
            </a:pPr>
            <a:endParaRPr sz="1500" b="0" i="0" u="none" strike="noStrike" cap="none">
              <a:solidFill>
                <a:schemeClr val="dk1"/>
              </a:solidFill>
              <a:highlight>
                <a:srgbClr val="FFFFFF"/>
              </a:highlight>
              <a:latin typeface="Proxima Nova Semibold"/>
              <a:ea typeface="Proxima Nova Semibold"/>
              <a:cs typeface="Proxima Nova Semibold"/>
              <a:sym typeface="Proxima Nova Semibo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g2654deb90ab_0_78"/>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g2654deb90ab_0_78"/>
          <p:cNvSpPr txBox="1"/>
          <p:nvPr/>
        </p:nvSpPr>
        <p:spPr>
          <a:xfrm>
            <a:off x="381000" y="321000"/>
            <a:ext cx="6944400" cy="1182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chemeClr val="dk1"/>
              </a:buClr>
              <a:buSzPts val="1100"/>
              <a:buFont typeface="Arial"/>
              <a:buNone/>
            </a:pPr>
            <a:r>
              <a:rPr lang="en" sz="2400" b="1" i="0" u="none" strike="noStrike" cap="none">
                <a:solidFill>
                  <a:srgbClr val="323F4F"/>
                </a:solidFill>
                <a:highlight>
                  <a:schemeClr val="lt1"/>
                </a:highlight>
                <a:latin typeface="Proxima Nova"/>
                <a:ea typeface="Proxima Nova"/>
                <a:cs typeface="Proxima Nova"/>
                <a:sym typeface="Proxima Nova"/>
              </a:rPr>
              <a:t>What drives a business to the cloud?</a:t>
            </a:r>
            <a:endParaRPr sz="2400" b="1" i="0" u="none" strike="noStrike" cap="none">
              <a:solidFill>
                <a:srgbClr val="323F4F"/>
              </a:solidFill>
              <a:highlight>
                <a:schemeClr val="lt1"/>
              </a:highlight>
              <a:latin typeface="Proxima Nova"/>
              <a:ea typeface="Proxima Nova"/>
              <a:cs typeface="Proxima Nova"/>
              <a:sym typeface="Proxima Nova"/>
            </a:endParaRPr>
          </a:p>
          <a:p>
            <a:pPr marL="0" marR="0" lvl="0" indent="0" algn="l" rtl="0">
              <a:lnSpc>
                <a:spcPct val="90000"/>
              </a:lnSpc>
              <a:spcBef>
                <a:spcPts val="0"/>
              </a:spcBef>
              <a:spcAft>
                <a:spcPts val="0"/>
              </a:spcAft>
              <a:buClr>
                <a:schemeClr val="dk1"/>
              </a:buClr>
              <a:buSzPts val="1100"/>
              <a:buFont typeface="Arial"/>
              <a:buNone/>
            </a:pPr>
            <a:endParaRPr sz="2400" b="1" i="0" u="none" strike="noStrike" cap="none">
              <a:solidFill>
                <a:srgbClr val="323F4F"/>
              </a:solidFill>
              <a:highlight>
                <a:schemeClr val="lt1"/>
              </a:highlight>
              <a:latin typeface="Proxima Nova"/>
              <a:ea typeface="Proxima Nova"/>
              <a:cs typeface="Proxima Nova"/>
              <a:sym typeface="Proxima Nova"/>
            </a:endParaRPr>
          </a:p>
          <a:p>
            <a:pPr marL="0" marR="0" lvl="0" indent="0" algn="l" rtl="0">
              <a:lnSpc>
                <a:spcPct val="90000"/>
              </a:lnSpc>
              <a:spcBef>
                <a:spcPts val="0"/>
              </a:spcBef>
              <a:spcAft>
                <a:spcPts val="0"/>
              </a:spcAft>
              <a:buClr>
                <a:srgbClr val="000000"/>
              </a:buClr>
              <a:buSzPts val="2400"/>
              <a:buFont typeface="Arial"/>
              <a:buNone/>
            </a:pPr>
            <a:endParaRPr sz="2400" b="1" i="0" u="none" strike="noStrike" cap="none">
              <a:solidFill>
                <a:srgbClr val="323F4F"/>
              </a:solidFill>
              <a:highlight>
                <a:schemeClr val="lt1"/>
              </a:highlight>
              <a:latin typeface="Proxima Nova"/>
              <a:ea typeface="Proxima Nova"/>
              <a:cs typeface="Proxima Nova"/>
              <a:sym typeface="Proxima Nova"/>
            </a:endParaRPr>
          </a:p>
        </p:txBody>
      </p:sp>
      <p:sp>
        <p:nvSpPr>
          <p:cNvPr id="299" name="Google Shape;299;g2654deb90ab_0_78"/>
          <p:cNvSpPr txBox="1"/>
          <p:nvPr/>
        </p:nvSpPr>
        <p:spPr>
          <a:xfrm>
            <a:off x="381000" y="1063350"/>
            <a:ext cx="8247600" cy="38790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chemeClr val="dk1"/>
              </a:buClr>
              <a:buSzPts val="1100"/>
              <a:buFont typeface="Arial"/>
              <a:buNone/>
            </a:pPr>
            <a:r>
              <a:rPr lang="en" sz="1500" b="0" i="0" u="none" strike="noStrike" cap="none">
                <a:solidFill>
                  <a:schemeClr val="dk1"/>
                </a:solidFill>
                <a:highlight>
                  <a:srgbClr val="FFFFFF"/>
                </a:highlight>
                <a:latin typeface="Proxima Nova Semibold"/>
                <a:ea typeface="Proxima Nova Semibold"/>
                <a:cs typeface="Proxima Nova Semibold"/>
                <a:sym typeface="Proxima Nova Semibold"/>
              </a:rPr>
              <a:t>8) Strategic value:</a:t>
            </a:r>
            <a:endParaRPr sz="1500" b="0" i="0" u="none" strike="noStrike" cap="none">
              <a:solidFill>
                <a:schemeClr val="dk1"/>
              </a:solidFill>
              <a:highlight>
                <a:srgbClr val="FFFFFF"/>
              </a:highlight>
              <a:latin typeface="Proxima Nova Semibold"/>
              <a:ea typeface="Proxima Nova Semibold"/>
              <a:cs typeface="Proxima Nova Semibold"/>
              <a:sym typeface="Proxima Nova Semibold"/>
            </a:endParaRPr>
          </a:p>
          <a:p>
            <a:pPr marL="457200" marR="0" lvl="0" indent="0" algn="just" rtl="0">
              <a:lnSpc>
                <a:spcPct val="100000"/>
              </a:lnSpc>
              <a:spcBef>
                <a:spcPts val="0"/>
              </a:spcBef>
              <a:spcAft>
                <a:spcPts val="0"/>
              </a:spcAft>
              <a:buClr>
                <a:schemeClr val="dk1"/>
              </a:buClr>
              <a:buSzPts val="1100"/>
              <a:buFont typeface="Arial"/>
              <a:buNone/>
            </a:pPr>
            <a:r>
              <a:rPr lang="en" sz="1500" b="0" i="0" u="none" strike="noStrike" cap="none">
                <a:solidFill>
                  <a:schemeClr val="dk1"/>
                </a:solidFill>
                <a:highlight>
                  <a:srgbClr val="FFFFFF"/>
                </a:highlight>
                <a:latin typeface="Proxima Nova Semibold"/>
                <a:ea typeface="Proxima Nova Semibold"/>
                <a:cs typeface="Proxima Nova Semibold"/>
                <a:sym typeface="Proxima Nova Semibold"/>
              </a:rPr>
              <a:t>Migrating to the cloud gives a competitive edge to businesses as they can give their clients and customers innovative technologies that are easily accessible. With the cloud, organizations can provide their customers with quick solutions and thus increasing business agility and customer satisfaction.</a:t>
            </a:r>
            <a:endParaRPr sz="1500" b="0" i="0" u="none" strike="noStrike" cap="none">
              <a:solidFill>
                <a:schemeClr val="dk1"/>
              </a:solidFill>
              <a:highlight>
                <a:srgbClr val="FFFFFF"/>
              </a:highlight>
              <a:latin typeface="Proxima Nova Semibold"/>
              <a:ea typeface="Proxima Nova Semibold"/>
              <a:cs typeface="Proxima Nova Semibold"/>
              <a:sym typeface="Proxima Nova Semibold"/>
            </a:endParaRPr>
          </a:p>
          <a:p>
            <a:pPr marL="457200" marR="0" lvl="0" indent="0" algn="just" rtl="0">
              <a:lnSpc>
                <a:spcPct val="100000"/>
              </a:lnSpc>
              <a:spcBef>
                <a:spcPts val="0"/>
              </a:spcBef>
              <a:spcAft>
                <a:spcPts val="0"/>
              </a:spcAft>
              <a:buClr>
                <a:schemeClr val="dk1"/>
              </a:buClr>
              <a:buSzPts val="1100"/>
              <a:buFont typeface="Arial"/>
              <a:buNone/>
            </a:pPr>
            <a:endParaRPr sz="1500" b="0" i="0" u="none" strike="noStrike" cap="none">
              <a:solidFill>
                <a:schemeClr val="dk1"/>
              </a:solidFill>
              <a:highlight>
                <a:srgbClr val="FFFFFF"/>
              </a:highlight>
              <a:latin typeface="Proxima Nova Semibold"/>
              <a:ea typeface="Proxima Nova Semibold"/>
              <a:cs typeface="Proxima Nova Semibold"/>
              <a:sym typeface="Proxima Nova Semibold"/>
            </a:endParaRPr>
          </a:p>
          <a:p>
            <a:pPr marL="0" marR="0" lvl="0" indent="0" algn="just" rtl="0">
              <a:lnSpc>
                <a:spcPct val="100000"/>
              </a:lnSpc>
              <a:spcBef>
                <a:spcPts val="0"/>
              </a:spcBef>
              <a:spcAft>
                <a:spcPts val="0"/>
              </a:spcAft>
              <a:buClr>
                <a:schemeClr val="dk1"/>
              </a:buClr>
              <a:buSzPts val="1100"/>
              <a:buFont typeface="Arial"/>
              <a:buNone/>
            </a:pPr>
            <a:r>
              <a:rPr lang="en" sz="1500" b="0" i="0" u="none" strike="noStrike" cap="none">
                <a:solidFill>
                  <a:schemeClr val="dk1"/>
                </a:solidFill>
                <a:highlight>
                  <a:srgbClr val="FFFFFF"/>
                </a:highlight>
                <a:latin typeface="Proxima Nova Semibold"/>
                <a:ea typeface="Proxima Nova Semibold"/>
                <a:cs typeface="Proxima Nova Semibold"/>
                <a:sym typeface="Proxima Nova Semibold"/>
              </a:rPr>
              <a:t>9) Multi-tenancy:</a:t>
            </a:r>
            <a:endParaRPr sz="1500" b="0" i="0" u="none" strike="noStrike" cap="none">
              <a:solidFill>
                <a:schemeClr val="dk1"/>
              </a:solidFill>
              <a:highlight>
                <a:srgbClr val="FFFFFF"/>
              </a:highlight>
              <a:latin typeface="Proxima Nova Semibold"/>
              <a:ea typeface="Proxima Nova Semibold"/>
              <a:cs typeface="Proxima Nova Semibold"/>
              <a:sym typeface="Proxima Nova Semibold"/>
            </a:endParaRPr>
          </a:p>
          <a:p>
            <a:pPr marL="457200" marR="0" lvl="0" indent="0" algn="just" rtl="0">
              <a:lnSpc>
                <a:spcPct val="100000"/>
              </a:lnSpc>
              <a:spcBef>
                <a:spcPts val="0"/>
              </a:spcBef>
              <a:spcAft>
                <a:spcPts val="0"/>
              </a:spcAft>
              <a:buClr>
                <a:schemeClr val="dk1"/>
              </a:buClr>
              <a:buSzPts val="1100"/>
              <a:buFont typeface="Arial"/>
              <a:buNone/>
            </a:pPr>
            <a:r>
              <a:rPr lang="en" sz="1500" b="0" i="0" u="none" strike="noStrike" cap="none">
                <a:solidFill>
                  <a:schemeClr val="dk1"/>
                </a:solidFill>
                <a:highlight>
                  <a:srgbClr val="FFFFFF"/>
                </a:highlight>
                <a:latin typeface="Proxima Nova Semibold"/>
                <a:ea typeface="Proxima Nova Semibold"/>
                <a:cs typeface="Proxima Nova Semibold"/>
                <a:sym typeface="Proxima Nova Semibold"/>
              </a:rPr>
              <a:t>Cloud servers are architected so that several customers can share the underlying infrastructure resources without compromising their privacy and security.</a:t>
            </a:r>
            <a:endParaRPr sz="1500" b="0" i="0" u="none" strike="noStrike" cap="none">
              <a:solidFill>
                <a:schemeClr val="dk1"/>
              </a:solidFill>
              <a:highlight>
                <a:srgbClr val="FFFFFF"/>
              </a:highlight>
              <a:latin typeface="Proxima Nova Semibold"/>
              <a:ea typeface="Proxima Nova Semibold"/>
              <a:cs typeface="Proxima Nova Semibold"/>
              <a:sym typeface="Proxima Nova Semibold"/>
            </a:endParaRPr>
          </a:p>
          <a:p>
            <a:pPr marL="457200" marR="0" lvl="0" indent="0" algn="just" rtl="0">
              <a:lnSpc>
                <a:spcPct val="100000"/>
              </a:lnSpc>
              <a:spcBef>
                <a:spcPts val="0"/>
              </a:spcBef>
              <a:spcAft>
                <a:spcPts val="0"/>
              </a:spcAft>
              <a:buClr>
                <a:schemeClr val="dk1"/>
              </a:buClr>
              <a:buSzPts val="1100"/>
              <a:buFont typeface="Arial"/>
              <a:buNone/>
            </a:pPr>
            <a:endParaRPr sz="1500" b="0" i="0" u="none" strike="noStrike" cap="none">
              <a:solidFill>
                <a:schemeClr val="dk1"/>
              </a:solidFill>
              <a:highlight>
                <a:srgbClr val="FFFFFF"/>
              </a:highlight>
              <a:latin typeface="Proxima Nova Semibold"/>
              <a:ea typeface="Proxima Nova Semibold"/>
              <a:cs typeface="Proxima Nova Semibold"/>
              <a:sym typeface="Proxima Nova Semibold"/>
            </a:endParaRPr>
          </a:p>
          <a:p>
            <a:pPr marL="0" marR="0" lvl="0" indent="0" algn="just" rtl="0">
              <a:lnSpc>
                <a:spcPct val="100000"/>
              </a:lnSpc>
              <a:spcBef>
                <a:spcPts val="0"/>
              </a:spcBef>
              <a:spcAft>
                <a:spcPts val="0"/>
              </a:spcAft>
              <a:buClr>
                <a:schemeClr val="dk1"/>
              </a:buClr>
              <a:buSzPts val="1100"/>
              <a:buFont typeface="Arial"/>
              <a:buNone/>
            </a:pPr>
            <a:r>
              <a:rPr lang="en" sz="1500" b="0" i="0" u="none" strike="noStrike" cap="none">
                <a:solidFill>
                  <a:schemeClr val="dk1"/>
                </a:solidFill>
                <a:highlight>
                  <a:srgbClr val="FFFFFF"/>
                </a:highlight>
                <a:latin typeface="Proxima Nova Semibold"/>
                <a:ea typeface="Proxima Nova Semibold"/>
                <a:cs typeface="Proxima Nova Semibold"/>
                <a:sym typeface="Proxima Nova Semibold"/>
              </a:rPr>
              <a:t>10) Service and Innovation:</a:t>
            </a:r>
            <a:endParaRPr sz="1500" b="0" i="0" u="none" strike="noStrike" cap="none">
              <a:solidFill>
                <a:schemeClr val="dk1"/>
              </a:solidFill>
              <a:highlight>
                <a:srgbClr val="FFFFFF"/>
              </a:highlight>
              <a:latin typeface="Proxima Nova Semibold"/>
              <a:ea typeface="Proxima Nova Semibold"/>
              <a:cs typeface="Proxima Nova Semibold"/>
              <a:sym typeface="Proxima Nova Semibold"/>
            </a:endParaRPr>
          </a:p>
          <a:p>
            <a:pPr marL="457200" marR="0" lvl="0" indent="0" algn="just" rtl="0">
              <a:lnSpc>
                <a:spcPct val="100000"/>
              </a:lnSpc>
              <a:spcBef>
                <a:spcPts val="0"/>
              </a:spcBef>
              <a:spcAft>
                <a:spcPts val="0"/>
              </a:spcAft>
              <a:buClr>
                <a:schemeClr val="dk1"/>
              </a:buClr>
              <a:buSzPts val="1100"/>
              <a:buFont typeface="Arial"/>
              <a:buNone/>
            </a:pPr>
            <a:r>
              <a:rPr lang="en" sz="1500" b="0" i="0" u="none" strike="noStrike" cap="none">
                <a:solidFill>
                  <a:schemeClr val="dk1"/>
                </a:solidFill>
                <a:highlight>
                  <a:srgbClr val="FFFFFF"/>
                </a:highlight>
                <a:latin typeface="Proxima Nova Semibold"/>
                <a:ea typeface="Proxima Nova Semibold"/>
                <a:cs typeface="Proxima Nova Semibold"/>
                <a:sym typeface="Proxima Nova Semibold"/>
              </a:rPr>
              <a:t>With the cloud, you can use many cloud services and application programming interfaces (APIs) and use flexible cloud tools and environments to build new and innovative applications and processes.</a:t>
            </a:r>
            <a:endParaRPr sz="1500" b="0" i="0" u="none" strike="noStrike" cap="none">
              <a:solidFill>
                <a:schemeClr val="dk1"/>
              </a:solidFill>
              <a:highlight>
                <a:srgbClr val="FFFFFF"/>
              </a:highlight>
              <a:latin typeface="Proxima Nova Semibold"/>
              <a:ea typeface="Proxima Nova Semibold"/>
              <a:cs typeface="Proxima Nova Semibold"/>
              <a:sym typeface="Proxima Nova Semibold"/>
            </a:endParaRPr>
          </a:p>
          <a:p>
            <a:pPr marL="457200" marR="0" lvl="0" indent="0" algn="just" rtl="0">
              <a:lnSpc>
                <a:spcPct val="100000"/>
              </a:lnSpc>
              <a:spcBef>
                <a:spcPts val="0"/>
              </a:spcBef>
              <a:spcAft>
                <a:spcPts val="0"/>
              </a:spcAft>
              <a:buClr>
                <a:schemeClr val="dk1"/>
              </a:buClr>
              <a:buSzPts val="1100"/>
              <a:buFont typeface="Arial"/>
              <a:buNone/>
            </a:pPr>
            <a:endParaRPr sz="1500" b="0" i="0" u="none" strike="noStrike" cap="none">
              <a:solidFill>
                <a:schemeClr val="dk1"/>
              </a:solidFill>
              <a:highlight>
                <a:srgbClr val="FFFFFF"/>
              </a:highlight>
              <a:latin typeface="Proxima Nova Semibold"/>
              <a:ea typeface="Proxima Nova Semibold"/>
              <a:cs typeface="Proxima Nova Semibold"/>
              <a:sym typeface="Proxima Nova Semibold"/>
            </a:endParaRPr>
          </a:p>
          <a:p>
            <a:pPr marL="0" marR="0" lvl="0" indent="0" algn="just" rtl="0">
              <a:lnSpc>
                <a:spcPct val="100000"/>
              </a:lnSpc>
              <a:spcBef>
                <a:spcPts val="0"/>
              </a:spcBef>
              <a:spcAft>
                <a:spcPts val="0"/>
              </a:spcAft>
              <a:buClr>
                <a:srgbClr val="000000"/>
              </a:buClr>
              <a:buSzPts val="1600"/>
              <a:buFont typeface="Arial"/>
              <a:buNone/>
            </a:pPr>
            <a:endParaRPr sz="1500" b="0" i="0" u="none" strike="noStrike" cap="none">
              <a:solidFill>
                <a:schemeClr val="dk1"/>
              </a:solidFill>
              <a:highlight>
                <a:srgbClr val="FFFFFF"/>
              </a:highlight>
              <a:latin typeface="Proxima Nova Semibold"/>
              <a:ea typeface="Proxima Nova Semibold"/>
              <a:cs typeface="Proxima Nova Semibold"/>
              <a:sym typeface="Proxima Nova Semibo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g2ab2a62d1a5_1_80"/>
          <p:cNvSpPr txBox="1"/>
          <p:nvPr/>
        </p:nvSpPr>
        <p:spPr>
          <a:xfrm>
            <a:off x="1083325" y="2152000"/>
            <a:ext cx="7072500" cy="663600"/>
          </a:xfrm>
          <a:prstGeom prst="rect">
            <a:avLst/>
          </a:prstGeom>
          <a:solidFill>
            <a:srgbClr val="A64D79"/>
          </a:solid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000"/>
              <a:buFont typeface="Arial"/>
              <a:buNone/>
            </a:pPr>
            <a:r>
              <a:rPr lang="en" sz="4000" b="0" i="0" u="none" strike="noStrike" cap="none">
                <a:solidFill>
                  <a:schemeClr val="lt1"/>
                </a:solidFill>
                <a:latin typeface="Proxima Nova"/>
                <a:ea typeface="Proxima Nova"/>
                <a:cs typeface="Proxima Nova"/>
                <a:sym typeface="Proxima Nova"/>
              </a:rPr>
              <a:t>  Types of Cloud Deployment</a:t>
            </a:r>
            <a:endParaRPr sz="4000" b="0" i="0" u="none" strike="noStrike" cap="none">
              <a:solidFill>
                <a:schemeClr val="lt1"/>
              </a:solidFill>
              <a:latin typeface="Proxima Nova"/>
              <a:ea typeface="Proxima Nova"/>
              <a:cs typeface="Proxima Nova"/>
              <a:sym typeface="Proxima Nov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g2658ac620cb_4_4"/>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g2658ac620cb_4_4"/>
          <p:cNvSpPr txBox="1"/>
          <p:nvPr/>
        </p:nvSpPr>
        <p:spPr>
          <a:xfrm>
            <a:off x="381000" y="321000"/>
            <a:ext cx="6944400" cy="1182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chemeClr val="dk1"/>
              </a:buClr>
              <a:buSzPts val="1100"/>
              <a:buFont typeface="Arial"/>
              <a:buNone/>
            </a:pPr>
            <a:r>
              <a:rPr lang="en" sz="2400" b="1" i="0" u="none" strike="noStrike" cap="none">
                <a:solidFill>
                  <a:srgbClr val="323F4F"/>
                </a:solidFill>
                <a:highlight>
                  <a:schemeClr val="lt1"/>
                </a:highlight>
                <a:latin typeface="Proxima Nova"/>
                <a:ea typeface="Proxima Nova"/>
                <a:cs typeface="Proxima Nova"/>
                <a:sym typeface="Proxima Nova"/>
              </a:rPr>
              <a:t>Types of Cloud Deployment</a:t>
            </a:r>
            <a:endParaRPr sz="2400" b="1" i="0" u="none" strike="noStrike" cap="none">
              <a:solidFill>
                <a:srgbClr val="323F4F"/>
              </a:solidFill>
              <a:highlight>
                <a:schemeClr val="lt1"/>
              </a:highlight>
              <a:latin typeface="Proxima Nova"/>
              <a:ea typeface="Proxima Nova"/>
              <a:cs typeface="Proxima Nova"/>
              <a:sym typeface="Proxima Nova"/>
            </a:endParaRPr>
          </a:p>
          <a:p>
            <a:pPr marL="0" marR="0" lvl="0" indent="0" algn="l" rtl="0">
              <a:lnSpc>
                <a:spcPct val="90000"/>
              </a:lnSpc>
              <a:spcBef>
                <a:spcPts val="0"/>
              </a:spcBef>
              <a:spcAft>
                <a:spcPts val="0"/>
              </a:spcAft>
              <a:buClr>
                <a:schemeClr val="dk1"/>
              </a:buClr>
              <a:buSzPts val="1100"/>
              <a:buFont typeface="Arial"/>
              <a:buNone/>
            </a:pPr>
            <a:endParaRPr sz="2400" b="1" i="0" u="none" strike="noStrike" cap="none">
              <a:solidFill>
                <a:srgbClr val="323F4F"/>
              </a:solidFill>
              <a:highlight>
                <a:schemeClr val="lt1"/>
              </a:highlight>
              <a:latin typeface="Proxima Nova"/>
              <a:ea typeface="Proxima Nova"/>
              <a:cs typeface="Proxima Nova"/>
              <a:sym typeface="Proxima Nova"/>
            </a:endParaRPr>
          </a:p>
          <a:p>
            <a:pPr marL="0" marR="0" lvl="0" indent="0" algn="l" rtl="0">
              <a:lnSpc>
                <a:spcPct val="90000"/>
              </a:lnSpc>
              <a:spcBef>
                <a:spcPts val="0"/>
              </a:spcBef>
              <a:spcAft>
                <a:spcPts val="0"/>
              </a:spcAft>
              <a:buClr>
                <a:srgbClr val="000000"/>
              </a:buClr>
              <a:buSzPts val="2400"/>
              <a:buFont typeface="Arial"/>
              <a:buNone/>
            </a:pPr>
            <a:endParaRPr sz="2400" b="1" i="0" u="none" strike="noStrike" cap="none">
              <a:solidFill>
                <a:srgbClr val="323F4F"/>
              </a:solidFill>
              <a:highlight>
                <a:schemeClr val="lt1"/>
              </a:highlight>
              <a:latin typeface="Proxima Nova"/>
              <a:ea typeface="Proxima Nova"/>
              <a:cs typeface="Proxima Nova"/>
              <a:sym typeface="Proxima Nova"/>
            </a:endParaRPr>
          </a:p>
        </p:txBody>
      </p:sp>
      <p:sp>
        <p:nvSpPr>
          <p:cNvPr id="311" name="Google Shape;311;g2658ac620cb_4_4"/>
          <p:cNvSpPr txBox="1"/>
          <p:nvPr/>
        </p:nvSpPr>
        <p:spPr>
          <a:xfrm>
            <a:off x="448200" y="1052650"/>
            <a:ext cx="8247600" cy="8772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chemeClr val="dk1"/>
              </a:buClr>
              <a:buSzPts val="1100"/>
              <a:buFont typeface="Arial"/>
              <a:buNone/>
            </a:pPr>
            <a:r>
              <a:rPr lang="en" sz="1500" b="0" i="0" u="none" strike="noStrike" cap="none">
                <a:solidFill>
                  <a:schemeClr val="dk1"/>
                </a:solidFill>
                <a:highlight>
                  <a:srgbClr val="FFFFFF"/>
                </a:highlight>
                <a:latin typeface="Proxima Nova Semibold"/>
                <a:ea typeface="Proxima Nova Semibold"/>
                <a:cs typeface="Proxima Nova Semibold"/>
                <a:sym typeface="Proxima Nova Semibold"/>
              </a:rPr>
              <a:t>The Four types of Cloud Deployment Models are :</a:t>
            </a:r>
            <a:endParaRPr sz="1500" b="0" i="0" u="none" strike="noStrike" cap="none">
              <a:solidFill>
                <a:schemeClr val="dk1"/>
              </a:solidFill>
              <a:highlight>
                <a:srgbClr val="FFFFFF"/>
              </a:highlight>
              <a:latin typeface="Proxima Nova Semibold"/>
              <a:ea typeface="Proxima Nova Semibold"/>
              <a:cs typeface="Proxima Nova Semibold"/>
              <a:sym typeface="Proxima Nova Semibold"/>
            </a:endParaRPr>
          </a:p>
          <a:p>
            <a:pPr marL="0" marR="0" lvl="0" indent="0" algn="just" rtl="0">
              <a:lnSpc>
                <a:spcPct val="100000"/>
              </a:lnSpc>
              <a:spcBef>
                <a:spcPts val="0"/>
              </a:spcBef>
              <a:spcAft>
                <a:spcPts val="0"/>
              </a:spcAft>
              <a:buClr>
                <a:schemeClr val="dk1"/>
              </a:buClr>
              <a:buSzPts val="1100"/>
              <a:buFont typeface="Arial"/>
              <a:buNone/>
            </a:pPr>
            <a:r>
              <a:rPr lang="en" sz="1500" b="0" i="0" u="none" strike="noStrike" cap="none">
                <a:solidFill>
                  <a:schemeClr val="dk1"/>
                </a:solidFill>
                <a:highlight>
                  <a:srgbClr val="FFFFFF"/>
                </a:highlight>
                <a:latin typeface="Proxima Nova Semibold"/>
                <a:ea typeface="Proxima Nova Semibold"/>
                <a:cs typeface="Proxima Nova Semibold"/>
                <a:sym typeface="Proxima Nova Semibold"/>
              </a:rPr>
              <a:t>		Public , Private, Community and Hybrid . Let’s discuss it on next slide</a:t>
            </a:r>
            <a:endParaRPr sz="1500" b="0" i="0" u="none" strike="noStrike" cap="none">
              <a:solidFill>
                <a:schemeClr val="dk1"/>
              </a:solidFill>
              <a:highlight>
                <a:srgbClr val="FFFFFF"/>
              </a:highlight>
              <a:latin typeface="Proxima Nova Semibold"/>
              <a:ea typeface="Proxima Nova Semibold"/>
              <a:cs typeface="Proxima Nova Semibold"/>
              <a:sym typeface="Proxima Nova Semibold"/>
            </a:endParaRPr>
          </a:p>
          <a:p>
            <a:pPr marL="0" marR="0" lvl="0" indent="0" algn="just" rtl="0">
              <a:lnSpc>
                <a:spcPct val="100000"/>
              </a:lnSpc>
              <a:spcBef>
                <a:spcPts val="0"/>
              </a:spcBef>
              <a:spcAft>
                <a:spcPts val="0"/>
              </a:spcAft>
              <a:buClr>
                <a:srgbClr val="000000"/>
              </a:buClr>
              <a:buSzPts val="1600"/>
              <a:buFont typeface="Arial"/>
              <a:buNone/>
            </a:pPr>
            <a:endParaRPr sz="1500" b="0" i="0" u="none" strike="noStrike" cap="none">
              <a:solidFill>
                <a:schemeClr val="dk1"/>
              </a:solidFill>
              <a:highlight>
                <a:srgbClr val="FFFFFF"/>
              </a:highlight>
              <a:latin typeface="Proxima Nova Semibold"/>
              <a:ea typeface="Proxima Nova Semibold"/>
              <a:cs typeface="Proxima Nova Semibold"/>
              <a:sym typeface="Proxima Nova Semibold"/>
            </a:endParaRPr>
          </a:p>
        </p:txBody>
      </p:sp>
      <p:pic>
        <p:nvPicPr>
          <p:cNvPr id="312" name="Google Shape;312;g2658ac620cb_4_4"/>
          <p:cNvPicPr preferRelativeResize="0"/>
          <p:nvPr/>
        </p:nvPicPr>
        <p:blipFill rotWithShape="1">
          <a:blip r:embed="rId3">
            <a:alphaModFix/>
          </a:blip>
          <a:srcRect/>
          <a:stretch/>
        </p:blipFill>
        <p:spPr>
          <a:xfrm>
            <a:off x="1714500" y="1979925"/>
            <a:ext cx="5715000" cy="23145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g2658ac620cb_4_11"/>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g2658ac620cb_4_11"/>
          <p:cNvSpPr txBox="1"/>
          <p:nvPr/>
        </p:nvSpPr>
        <p:spPr>
          <a:xfrm>
            <a:off x="381000" y="321000"/>
            <a:ext cx="6944400" cy="1182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chemeClr val="dk1"/>
              </a:buClr>
              <a:buSzPts val="1100"/>
              <a:buFont typeface="Arial"/>
              <a:buNone/>
            </a:pPr>
            <a:r>
              <a:rPr lang="en" sz="2400" b="1" i="0" u="none" strike="noStrike" cap="none">
                <a:solidFill>
                  <a:srgbClr val="323F4F"/>
                </a:solidFill>
                <a:highlight>
                  <a:schemeClr val="lt1"/>
                </a:highlight>
                <a:latin typeface="Proxima Nova"/>
                <a:ea typeface="Proxima Nova"/>
                <a:cs typeface="Proxima Nova"/>
                <a:sym typeface="Proxima Nova"/>
              </a:rPr>
              <a:t>Deployment Types : Public Cloud Model</a:t>
            </a:r>
            <a:endParaRPr sz="2400" b="1" i="0" u="none" strike="noStrike" cap="none">
              <a:solidFill>
                <a:srgbClr val="323F4F"/>
              </a:solidFill>
              <a:highlight>
                <a:schemeClr val="lt1"/>
              </a:highlight>
              <a:latin typeface="Proxima Nova"/>
              <a:ea typeface="Proxima Nova"/>
              <a:cs typeface="Proxima Nova"/>
              <a:sym typeface="Proxima Nova"/>
            </a:endParaRPr>
          </a:p>
          <a:p>
            <a:pPr marL="0" marR="0" lvl="0" indent="0" algn="l" rtl="0">
              <a:lnSpc>
                <a:spcPct val="90000"/>
              </a:lnSpc>
              <a:spcBef>
                <a:spcPts val="0"/>
              </a:spcBef>
              <a:spcAft>
                <a:spcPts val="0"/>
              </a:spcAft>
              <a:buClr>
                <a:schemeClr val="dk1"/>
              </a:buClr>
              <a:buSzPts val="1100"/>
              <a:buFont typeface="Arial"/>
              <a:buNone/>
            </a:pPr>
            <a:endParaRPr sz="2400" b="1" i="0" u="none" strike="noStrike" cap="none">
              <a:solidFill>
                <a:srgbClr val="323F4F"/>
              </a:solidFill>
              <a:highlight>
                <a:schemeClr val="lt1"/>
              </a:highlight>
              <a:latin typeface="Proxima Nova"/>
              <a:ea typeface="Proxima Nova"/>
              <a:cs typeface="Proxima Nova"/>
              <a:sym typeface="Proxima Nova"/>
            </a:endParaRPr>
          </a:p>
          <a:p>
            <a:pPr marL="0" marR="0" lvl="0" indent="0" algn="l" rtl="0">
              <a:lnSpc>
                <a:spcPct val="90000"/>
              </a:lnSpc>
              <a:spcBef>
                <a:spcPts val="0"/>
              </a:spcBef>
              <a:spcAft>
                <a:spcPts val="0"/>
              </a:spcAft>
              <a:buClr>
                <a:srgbClr val="000000"/>
              </a:buClr>
              <a:buSzPts val="2400"/>
              <a:buFont typeface="Arial"/>
              <a:buNone/>
            </a:pPr>
            <a:endParaRPr sz="2400" b="1" i="0" u="none" strike="noStrike" cap="none">
              <a:solidFill>
                <a:srgbClr val="323F4F"/>
              </a:solidFill>
              <a:highlight>
                <a:schemeClr val="lt1"/>
              </a:highlight>
              <a:latin typeface="Proxima Nova"/>
              <a:ea typeface="Proxima Nova"/>
              <a:cs typeface="Proxima Nova"/>
              <a:sym typeface="Proxima Nova"/>
            </a:endParaRPr>
          </a:p>
        </p:txBody>
      </p:sp>
      <p:sp>
        <p:nvSpPr>
          <p:cNvPr id="319" name="Google Shape;319;g2658ac620cb_4_11"/>
          <p:cNvSpPr txBox="1"/>
          <p:nvPr/>
        </p:nvSpPr>
        <p:spPr>
          <a:xfrm>
            <a:off x="448200" y="1052650"/>
            <a:ext cx="8247600" cy="1520400"/>
          </a:xfrm>
          <a:prstGeom prst="rect">
            <a:avLst/>
          </a:prstGeom>
          <a:noFill/>
          <a:ln>
            <a:noFill/>
          </a:ln>
        </p:spPr>
        <p:txBody>
          <a:bodyPr spcFirstLastPara="1" wrap="square" lIns="91425" tIns="91425" rIns="91425" bIns="91425" anchor="t" anchorCtr="0">
            <a:spAutoFit/>
          </a:bodyPr>
          <a:lstStyle/>
          <a:p>
            <a:pPr marL="0" marR="0" lvl="0" indent="0" algn="l" rtl="0">
              <a:lnSpc>
                <a:spcPct val="142857"/>
              </a:lnSpc>
              <a:spcBef>
                <a:spcPts val="0"/>
              </a:spcBef>
              <a:spcAft>
                <a:spcPts val="0"/>
              </a:spcAft>
              <a:buClr>
                <a:schemeClr val="dk1"/>
              </a:buClr>
              <a:buSzPts val="1100"/>
              <a:buFont typeface="Arial"/>
              <a:buNone/>
            </a:pPr>
            <a:r>
              <a:rPr lang="en" sz="1500" b="0" i="0" u="none" strike="noStrike" cap="none">
                <a:solidFill>
                  <a:srgbClr val="222222"/>
                </a:solidFill>
                <a:highlight>
                  <a:srgbClr val="FFFFFF"/>
                </a:highlight>
                <a:latin typeface="Proxima Nova Semibold"/>
                <a:ea typeface="Proxima Nova Semibold"/>
                <a:cs typeface="Proxima Nova Semibold"/>
                <a:sym typeface="Proxima Nova Semibold"/>
              </a:rPr>
              <a:t>As its names suggest, the public cloud is available to the general public, and resources are shared between all users. They are available to anyone, from anywhere, using the Internet. The public cloud deployment model is one of the most popular types of cloud.</a:t>
            </a:r>
            <a:endParaRPr sz="1500" b="0" i="0" u="none" strike="noStrike" cap="none">
              <a:solidFill>
                <a:srgbClr val="222222"/>
              </a:solidFill>
              <a:highlight>
                <a:srgbClr val="FFFFFF"/>
              </a:highlight>
              <a:latin typeface="Proxima Nova Semibold"/>
              <a:ea typeface="Proxima Nova Semibold"/>
              <a:cs typeface="Proxima Nova Semibold"/>
              <a:sym typeface="Proxima Nova Semibold"/>
            </a:endParaRPr>
          </a:p>
          <a:p>
            <a:pPr marL="0" marR="0" lvl="0" indent="0" algn="just" rtl="0">
              <a:lnSpc>
                <a:spcPct val="100000"/>
              </a:lnSpc>
              <a:spcBef>
                <a:spcPts val="900"/>
              </a:spcBef>
              <a:spcAft>
                <a:spcPts val="0"/>
              </a:spcAft>
              <a:buClr>
                <a:srgbClr val="000000"/>
              </a:buClr>
              <a:buSzPts val="1600"/>
              <a:buFont typeface="Arial"/>
              <a:buNone/>
            </a:pPr>
            <a:endParaRPr sz="1500" b="0" i="0" u="none" strike="noStrike" cap="none">
              <a:solidFill>
                <a:schemeClr val="dk1"/>
              </a:solidFill>
              <a:highlight>
                <a:srgbClr val="FFFFFF"/>
              </a:highlight>
              <a:latin typeface="Proxima Nova Semibold"/>
              <a:ea typeface="Proxima Nova Semibold"/>
              <a:cs typeface="Proxima Nova Semibold"/>
              <a:sym typeface="Proxima Nova Semibold"/>
            </a:endParaRPr>
          </a:p>
        </p:txBody>
      </p:sp>
      <p:pic>
        <p:nvPicPr>
          <p:cNvPr id="320" name="Google Shape;320;g2658ac620cb_4_11"/>
          <p:cNvPicPr preferRelativeResize="0"/>
          <p:nvPr/>
        </p:nvPicPr>
        <p:blipFill rotWithShape="1">
          <a:blip r:embed="rId3">
            <a:alphaModFix/>
          </a:blip>
          <a:srcRect/>
          <a:stretch/>
        </p:blipFill>
        <p:spPr>
          <a:xfrm>
            <a:off x="4378475" y="2361875"/>
            <a:ext cx="3546235" cy="22656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g2658ac620cb_4_25"/>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g2658ac620cb_4_25"/>
          <p:cNvSpPr txBox="1"/>
          <p:nvPr/>
        </p:nvSpPr>
        <p:spPr>
          <a:xfrm>
            <a:off x="381000" y="321000"/>
            <a:ext cx="6944400" cy="1182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chemeClr val="dk1"/>
              </a:buClr>
              <a:buSzPts val="1100"/>
              <a:buFont typeface="Arial"/>
              <a:buNone/>
            </a:pPr>
            <a:r>
              <a:rPr lang="en" sz="2400" b="1" i="0" u="none" strike="noStrike" cap="none">
                <a:solidFill>
                  <a:srgbClr val="323F4F"/>
                </a:solidFill>
                <a:highlight>
                  <a:schemeClr val="lt1"/>
                </a:highlight>
                <a:latin typeface="Proxima Nova"/>
                <a:ea typeface="Proxima Nova"/>
                <a:cs typeface="Proxima Nova"/>
                <a:sym typeface="Proxima Nova"/>
              </a:rPr>
              <a:t>Deployment Types : Private Cloud Model</a:t>
            </a:r>
            <a:endParaRPr sz="2400" b="1" i="0" u="none" strike="noStrike" cap="none">
              <a:solidFill>
                <a:srgbClr val="323F4F"/>
              </a:solidFill>
              <a:highlight>
                <a:schemeClr val="lt1"/>
              </a:highlight>
              <a:latin typeface="Proxima Nova"/>
              <a:ea typeface="Proxima Nova"/>
              <a:cs typeface="Proxima Nova"/>
              <a:sym typeface="Proxima Nova"/>
            </a:endParaRPr>
          </a:p>
          <a:p>
            <a:pPr marL="0" marR="0" lvl="0" indent="0" algn="l" rtl="0">
              <a:lnSpc>
                <a:spcPct val="90000"/>
              </a:lnSpc>
              <a:spcBef>
                <a:spcPts val="0"/>
              </a:spcBef>
              <a:spcAft>
                <a:spcPts val="0"/>
              </a:spcAft>
              <a:buClr>
                <a:schemeClr val="dk1"/>
              </a:buClr>
              <a:buSzPts val="1100"/>
              <a:buFont typeface="Arial"/>
              <a:buNone/>
            </a:pPr>
            <a:endParaRPr sz="2400" b="1" i="0" u="none" strike="noStrike" cap="none">
              <a:solidFill>
                <a:srgbClr val="323F4F"/>
              </a:solidFill>
              <a:highlight>
                <a:schemeClr val="lt1"/>
              </a:highlight>
              <a:latin typeface="Proxima Nova"/>
              <a:ea typeface="Proxima Nova"/>
              <a:cs typeface="Proxima Nova"/>
              <a:sym typeface="Proxima Nova"/>
            </a:endParaRPr>
          </a:p>
          <a:p>
            <a:pPr marL="0" marR="0" lvl="0" indent="0" algn="l" rtl="0">
              <a:lnSpc>
                <a:spcPct val="90000"/>
              </a:lnSpc>
              <a:spcBef>
                <a:spcPts val="0"/>
              </a:spcBef>
              <a:spcAft>
                <a:spcPts val="0"/>
              </a:spcAft>
              <a:buClr>
                <a:srgbClr val="000000"/>
              </a:buClr>
              <a:buSzPts val="2400"/>
              <a:buFont typeface="Arial"/>
              <a:buNone/>
            </a:pPr>
            <a:endParaRPr sz="2400" b="1" i="0" u="none" strike="noStrike" cap="none">
              <a:solidFill>
                <a:srgbClr val="323F4F"/>
              </a:solidFill>
              <a:highlight>
                <a:schemeClr val="lt1"/>
              </a:highlight>
              <a:latin typeface="Proxima Nova"/>
              <a:ea typeface="Proxima Nova"/>
              <a:cs typeface="Proxima Nova"/>
              <a:sym typeface="Proxima Nova"/>
            </a:endParaRPr>
          </a:p>
        </p:txBody>
      </p:sp>
      <p:sp>
        <p:nvSpPr>
          <p:cNvPr id="327" name="Google Shape;327;g2658ac620cb_4_25"/>
          <p:cNvSpPr txBox="1"/>
          <p:nvPr/>
        </p:nvSpPr>
        <p:spPr>
          <a:xfrm>
            <a:off x="448200" y="1052650"/>
            <a:ext cx="8247600" cy="992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500" b="0" i="0" u="none" strike="noStrike" cap="none">
                <a:solidFill>
                  <a:srgbClr val="222222"/>
                </a:solidFill>
                <a:highlight>
                  <a:srgbClr val="FFFFFF"/>
                </a:highlight>
                <a:latin typeface="Proxima Nova Semibold"/>
                <a:ea typeface="Proxima Nova Semibold"/>
                <a:cs typeface="Proxima Nova Semibold"/>
                <a:sym typeface="Proxima Nova Semibold"/>
              </a:rPr>
              <a:t>The private cloud deployment model is a dedicated environment for one user or customer. You don’t share the hardware with any other users, as all the hardware is yours.</a:t>
            </a:r>
            <a:endParaRPr sz="1500" b="0" i="0" u="none" strike="noStrike" cap="none">
              <a:solidFill>
                <a:srgbClr val="222222"/>
              </a:solidFill>
              <a:highlight>
                <a:srgbClr val="FFFFFF"/>
              </a:highlight>
              <a:latin typeface="Proxima Nova Semibold"/>
              <a:ea typeface="Proxima Nova Semibold"/>
              <a:cs typeface="Proxima Nova Semibold"/>
              <a:sym typeface="Proxima Nova Semibold"/>
            </a:endParaRPr>
          </a:p>
          <a:p>
            <a:pPr marL="0" marR="0" lvl="0" indent="0" algn="just" rtl="0">
              <a:lnSpc>
                <a:spcPct val="100000"/>
              </a:lnSpc>
              <a:spcBef>
                <a:spcPts val="900"/>
              </a:spcBef>
              <a:spcAft>
                <a:spcPts val="0"/>
              </a:spcAft>
              <a:buClr>
                <a:srgbClr val="000000"/>
              </a:buClr>
              <a:buSzPts val="1600"/>
              <a:buFont typeface="Arial"/>
              <a:buNone/>
            </a:pPr>
            <a:endParaRPr sz="1500" b="0" i="0" u="none" strike="noStrike" cap="none">
              <a:solidFill>
                <a:schemeClr val="dk1"/>
              </a:solidFill>
              <a:highlight>
                <a:srgbClr val="FFFFFF"/>
              </a:highlight>
              <a:latin typeface="Proxima Nova Semibold"/>
              <a:ea typeface="Proxima Nova Semibold"/>
              <a:cs typeface="Proxima Nova Semibold"/>
              <a:sym typeface="Proxima Nova Semibold"/>
            </a:endParaRPr>
          </a:p>
        </p:txBody>
      </p:sp>
      <p:sp>
        <p:nvSpPr>
          <p:cNvPr id="328" name="Google Shape;328;g2658ac620cb_4_25"/>
          <p:cNvSpPr txBox="1"/>
          <p:nvPr/>
        </p:nvSpPr>
        <p:spPr>
          <a:xfrm>
            <a:off x="533400" y="1942900"/>
            <a:ext cx="4772700" cy="18009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600"/>
              <a:buFont typeface="Arial"/>
              <a:buNone/>
            </a:pPr>
            <a:r>
              <a:rPr lang="en" sz="1500" b="0" i="0" u="none" strike="noStrike" cap="none">
                <a:solidFill>
                  <a:srgbClr val="222222"/>
                </a:solidFill>
                <a:highlight>
                  <a:srgbClr val="FFFFFF"/>
                </a:highlight>
                <a:latin typeface="Proxima Nova Semibold"/>
                <a:ea typeface="Proxima Nova Semibold"/>
                <a:cs typeface="Proxima Nova Semibold"/>
                <a:sym typeface="Proxima Nova Semibold"/>
              </a:rPr>
              <a:t>It is a one-to-one environment for single use, so there is no need to share your hardware with anyone else. The main difference between private and public cloud deployment models is how you handle the hardware. It is also referred to as “internal cloud,” which refers to the ability to access systems and services within an organization or border.</a:t>
            </a:r>
            <a:endParaRPr sz="1500" b="0" i="0" u="none" strike="noStrike" cap="none">
              <a:solidFill>
                <a:schemeClr val="dk1"/>
              </a:solidFill>
              <a:highlight>
                <a:srgbClr val="FFFFFF"/>
              </a:highlight>
              <a:latin typeface="Proxima Nova Semibold"/>
              <a:ea typeface="Proxima Nova Semibold"/>
              <a:cs typeface="Proxima Nova Semibold"/>
              <a:sym typeface="Proxima Nova Semibold"/>
            </a:endParaRPr>
          </a:p>
        </p:txBody>
      </p:sp>
      <p:pic>
        <p:nvPicPr>
          <p:cNvPr id="329" name="Google Shape;329;g2658ac620cb_4_25"/>
          <p:cNvPicPr preferRelativeResize="0"/>
          <p:nvPr/>
        </p:nvPicPr>
        <p:blipFill rotWithShape="1">
          <a:blip r:embed="rId3">
            <a:alphaModFix/>
          </a:blip>
          <a:srcRect/>
          <a:stretch/>
        </p:blipFill>
        <p:spPr>
          <a:xfrm>
            <a:off x="5306100" y="1942900"/>
            <a:ext cx="3533099" cy="206550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
          <p:cNvSpPr txBox="1">
            <a:spLocks noGrp="1"/>
          </p:cNvSpPr>
          <p:nvPr>
            <p:ph type="title"/>
          </p:nvPr>
        </p:nvSpPr>
        <p:spPr>
          <a:xfrm>
            <a:off x="457200" y="1070150"/>
            <a:ext cx="7994100" cy="3259200"/>
          </a:xfrm>
          <a:prstGeom prst="rect">
            <a:avLst/>
          </a:prstGeom>
          <a:noFill/>
          <a:ln>
            <a:noFill/>
          </a:ln>
        </p:spPr>
        <p:txBody>
          <a:bodyPr spcFirstLastPara="1" wrap="square" lIns="0" tIns="0" rIns="0" bIns="0" anchor="t" anchorCtr="0">
            <a:noAutofit/>
          </a:bodyPr>
          <a:lstStyle/>
          <a:p>
            <a:pPr marL="508000" lvl="0" indent="-381000" algn="l" rtl="0">
              <a:lnSpc>
                <a:spcPct val="90000"/>
              </a:lnSpc>
              <a:spcBef>
                <a:spcPts val="1000"/>
              </a:spcBef>
              <a:spcAft>
                <a:spcPts val="0"/>
              </a:spcAft>
              <a:buClr>
                <a:srgbClr val="C00000"/>
              </a:buClr>
              <a:buSzPts val="1600"/>
              <a:buFont typeface="Proxima Nova Semibold"/>
              <a:buChar char="•"/>
            </a:pPr>
            <a:r>
              <a:rPr lang="en" sz="1600">
                <a:solidFill>
                  <a:srgbClr val="222A35"/>
                </a:solidFill>
                <a:latin typeface="Proxima Nova Semibold"/>
                <a:ea typeface="Proxima Nova Semibold"/>
                <a:cs typeface="Proxima Nova Semibold"/>
                <a:sym typeface="Proxima Nova Semibold"/>
              </a:rPr>
              <a:t>After completing this course, the participants will be able to understand ……</a:t>
            </a:r>
            <a:endParaRPr sz="1600">
              <a:solidFill>
                <a:srgbClr val="222A35"/>
              </a:solidFill>
              <a:latin typeface="Proxima Nova Semibold"/>
              <a:ea typeface="Proxima Nova Semibold"/>
              <a:cs typeface="Proxima Nova Semibold"/>
              <a:sym typeface="Proxima Nova Semibold"/>
            </a:endParaRPr>
          </a:p>
          <a:p>
            <a:pPr marL="4114800" lvl="0" indent="0" algn="l" rtl="0">
              <a:lnSpc>
                <a:spcPct val="90000"/>
              </a:lnSpc>
              <a:spcBef>
                <a:spcPts val="500"/>
              </a:spcBef>
              <a:spcAft>
                <a:spcPts val="0"/>
              </a:spcAft>
              <a:buSzPts val="4000"/>
              <a:buNone/>
            </a:pPr>
            <a:endParaRPr sz="1600">
              <a:solidFill>
                <a:srgbClr val="222A35"/>
              </a:solidFill>
              <a:latin typeface="Proxima Nova Semibold"/>
              <a:ea typeface="Proxima Nova Semibold"/>
              <a:cs typeface="Proxima Nova Semibold"/>
              <a:sym typeface="Proxima Nova Semibold"/>
            </a:endParaRPr>
          </a:p>
          <a:p>
            <a:pPr marL="1371600" lvl="0" indent="-330200" algn="l" rtl="0">
              <a:lnSpc>
                <a:spcPct val="100000"/>
              </a:lnSpc>
              <a:spcBef>
                <a:spcPts val="0"/>
              </a:spcBef>
              <a:spcAft>
                <a:spcPts val="0"/>
              </a:spcAft>
              <a:buClr>
                <a:schemeClr val="dk1"/>
              </a:buClr>
              <a:buSzPts val="1600"/>
              <a:buFont typeface="Proxima Nova Semibold"/>
              <a:buAutoNum type="arabicPeriod"/>
            </a:pPr>
            <a:r>
              <a:rPr lang="en" sz="1600">
                <a:solidFill>
                  <a:schemeClr val="dk1"/>
                </a:solidFill>
                <a:highlight>
                  <a:schemeClr val="lt1"/>
                </a:highlight>
                <a:latin typeface="Proxima Nova Semibold"/>
                <a:ea typeface="Proxima Nova Semibold"/>
                <a:cs typeface="Proxima Nova Semibold"/>
                <a:sym typeface="Proxima Nova Semibold"/>
              </a:rPr>
              <a:t>What is  Cloud Computing?</a:t>
            </a:r>
            <a:endParaRPr sz="1600">
              <a:solidFill>
                <a:schemeClr val="dk1"/>
              </a:solidFill>
              <a:highlight>
                <a:schemeClr val="lt1"/>
              </a:highlight>
              <a:latin typeface="Proxima Nova Semibold"/>
              <a:ea typeface="Proxima Nova Semibold"/>
              <a:cs typeface="Proxima Nova Semibold"/>
              <a:sym typeface="Proxima Nova Semibold"/>
            </a:endParaRPr>
          </a:p>
          <a:p>
            <a:pPr marL="1371600" lvl="0" indent="-330200" algn="l" rtl="0">
              <a:lnSpc>
                <a:spcPct val="100000"/>
              </a:lnSpc>
              <a:spcBef>
                <a:spcPts val="0"/>
              </a:spcBef>
              <a:spcAft>
                <a:spcPts val="0"/>
              </a:spcAft>
              <a:buClr>
                <a:schemeClr val="dk1"/>
              </a:buClr>
              <a:buSzPts val="1600"/>
              <a:buFont typeface="Proxima Nova Semibold"/>
              <a:buAutoNum type="arabicPeriod"/>
            </a:pPr>
            <a:r>
              <a:rPr lang="en" sz="1600">
                <a:solidFill>
                  <a:schemeClr val="dk1"/>
                </a:solidFill>
                <a:highlight>
                  <a:schemeClr val="lt1"/>
                </a:highlight>
                <a:latin typeface="Proxima Nova Semibold"/>
                <a:ea typeface="Proxima Nova Semibold"/>
                <a:cs typeface="Proxima Nova Semibold"/>
                <a:sym typeface="Proxima Nova Semibold"/>
              </a:rPr>
              <a:t>What is Azure?</a:t>
            </a:r>
            <a:endParaRPr sz="1600">
              <a:solidFill>
                <a:schemeClr val="dk1"/>
              </a:solidFill>
              <a:highlight>
                <a:schemeClr val="lt1"/>
              </a:highlight>
              <a:latin typeface="Proxima Nova Semibold"/>
              <a:ea typeface="Proxima Nova Semibold"/>
              <a:cs typeface="Proxima Nova Semibold"/>
              <a:sym typeface="Proxima Nova Semibold"/>
            </a:endParaRPr>
          </a:p>
          <a:p>
            <a:pPr marL="1371600" lvl="0" indent="-330200" algn="l" rtl="0">
              <a:lnSpc>
                <a:spcPct val="100000"/>
              </a:lnSpc>
              <a:spcBef>
                <a:spcPts val="0"/>
              </a:spcBef>
              <a:spcAft>
                <a:spcPts val="0"/>
              </a:spcAft>
              <a:buClr>
                <a:schemeClr val="dk1"/>
              </a:buClr>
              <a:buSzPts val="1600"/>
              <a:buFont typeface="Proxima Nova Semibold"/>
              <a:buAutoNum type="arabicPeriod"/>
            </a:pPr>
            <a:r>
              <a:rPr lang="en" sz="1600">
                <a:solidFill>
                  <a:schemeClr val="dk1"/>
                </a:solidFill>
                <a:highlight>
                  <a:schemeClr val="lt1"/>
                </a:highlight>
                <a:latin typeface="Proxima Nova Semibold"/>
                <a:ea typeface="Proxima Nova Semibold"/>
                <a:cs typeface="Proxima Nova Semibold"/>
                <a:sym typeface="Proxima Nova Semibold"/>
              </a:rPr>
              <a:t>What are the Azure Prominent Services?</a:t>
            </a:r>
            <a:endParaRPr sz="1600">
              <a:solidFill>
                <a:srgbClr val="222A35"/>
              </a:solidFill>
              <a:latin typeface="Proxima Nova Semibold"/>
              <a:ea typeface="Proxima Nova Semibold"/>
              <a:cs typeface="Proxima Nova Semibold"/>
              <a:sym typeface="Proxima Nova Semibold"/>
            </a:endParaRPr>
          </a:p>
          <a:p>
            <a:pPr marL="0" lvl="2" indent="0" algn="l" rtl="0">
              <a:lnSpc>
                <a:spcPct val="90000"/>
              </a:lnSpc>
              <a:spcBef>
                <a:spcPts val="500"/>
              </a:spcBef>
              <a:spcAft>
                <a:spcPts val="0"/>
              </a:spcAft>
              <a:buClr>
                <a:srgbClr val="222A35"/>
              </a:buClr>
              <a:buSzPts val="1600"/>
              <a:buFont typeface="Proxima Nova Semibold"/>
              <a:buNone/>
            </a:pPr>
            <a:endParaRPr sz="1600">
              <a:solidFill>
                <a:srgbClr val="222A35"/>
              </a:solidFill>
              <a:latin typeface="Proxima Nova Semibold"/>
              <a:ea typeface="Proxima Nova Semibold"/>
              <a:cs typeface="Proxima Nova Semibold"/>
              <a:sym typeface="Proxima Nova Semibold"/>
            </a:endParaRPr>
          </a:p>
          <a:p>
            <a:pPr marL="0" lvl="3" indent="0" algn="l" rtl="0">
              <a:lnSpc>
                <a:spcPct val="90000"/>
              </a:lnSpc>
              <a:spcBef>
                <a:spcPts val="500"/>
              </a:spcBef>
              <a:spcAft>
                <a:spcPts val="0"/>
              </a:spcAft>
              <a:buClr>
                <a:srgbClr val="222A35"/>
              </a:buClr>
              <a:buSzPts val="1600"/>
              <a:buFont typeface="Proxima Nova Semibold"/>
              <a:buNone/>
            </a:pPr>
            <a:endParaRPr sz="1600">
              <a:solidFill>
                <a:srgbClr val="222A35"/>
              </a:solidFill>
              <a:latin typeface="Proxima Nova Semibold"/>
              <a:ea typeface="Proxima Nova Semibold"/>
              <a:cs typeface="Proxima Nova Semibold"/>
              <a:sym typeface="Proxima Nova Semibold"/>
            </a:endParaRPr>
          </a:p>
        </p:txBody>
      </p:sp>
      <p:sp>
        <p:nvSpPr>
          <p:cNvPr id="157" name="Google Shape;157;p3"/>
          <p:cNvSpPr txBox="1"/>
          <p:nvPr/>
        </p:nvSpPr>
        <p:spPr>
          <a:xfrm>
            <a:off x="336175" y="286500"/>
            <a:ext cx="51855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i="0" u="none" strike="noStrike" cap="none">
                <a:solidFill>
                  <a:srgbClr val="323F4F"/>
                </a:solidFill>
                <a:latin typeface="Proxima Nova"/>
                <a:ea typeface="Proxima Nova"/>
                <a:cs typeface="Proxima Nova"/>
                <a:sym typeface="Proxima Nova"/>
              </a:rPr>
              <a:t>Course Learning Objectives</a:t>
            </a:r>
            <a:endParaRPr sz="2400" b="1" i="0" u="none" strike="noStrike" cap="none">
              <a:solidFill>
                <a:srgbClr val="323F4F"/>
              </a:solidFill>
              <a:latin typeface="Proxima Nova"/>
              <a:ea typeface="Proxima Nova"/>
              <a:cs typeface="Proxima Nova"/>
              <a:sym typeface="Proxima Nova"/>
            </a:endParaRPr>
          </a:p>
        </p:txBody>
      </p:sp>
      <p:sp>
        <p:nvSpPr>
          <p:cNvPr id="158" name="Google Shape;158;p3"/>
          <p:cNvSpPr txBox="1"/>
          <p:nvPr/>
        </p:nvSpPr>
        <p:spPr>
          <a:xfrm>
            <a:off x="460075" y="929725"/>
            <a:ext cx="8217300" cy="278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Proxima Nova Semibold"/>
              <a:ea typeface="Proxima Nova Semibold"/>
              <a:cs typeface="Proxima Nova Semibold"/>
              <a:sym typeface="Proxima Nova Semibold"/>
            </a:endParaRPr>
          </a:p>
        </p:txBody>
      </p:sp>
      <p:sp>
        <p:nvSpPr>
          <p:cNvPr id="159" name="Google Shape;159;p3"/>
          <p:cNvSpPr txBox="1"/>
          <p:nvPr/>
        </p:nvSpPr>
        <p:spPr>
          <a:xfrm>
            <a:off x="688675" y="1082125"/>
            <a:ext cx="8217300" cy="278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Proxima Nova Semibold"/>
              <a:ea typeface="Proxima Nova Semibold"/>
              <a:cs typeface="Proxima Nova Semibold"/>
              <a:sym typeface="Proxima Nova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g2658ac620cb_4_36"/>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g2658ac620cb_4_36"/>
          <p:cNvSpPr txBox="1"/>
          <p:nvPr/>
        </p:nvSpPr>
        <p:spPr>
          <a:xfrm>
            <a:off x="381000" y="321000"/>
            <a:ext cx="6944400" cy="1182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chemeClr val="dk1"/>
              </a:buClr>
              <a:buSzPts val="1100"/>
              <a:buFont typeface="Arial"/>
              <a:buNone/>
            </a:pPr>
            <a:r>
              <a:rPr lang="en" sz="2400" b="1" i="0" u="none" strike="noStrike" cap="none">
                <a:solidFill>
                  <a:srgbClr val="323F4F"/>
                </a:solidFill>
                <a:highlight>
                  <a:schemeClr val="lt1"/>
                </a:highlight>
                <a:latin typeface="Proxima Nova"/>
                <a:ea typeface="Proxima Nova"/>
                <a:cs typeface="Proxima Nova"/>
                <a:sym typeface="Proxima Nova"/>
              </a:rPr>
              <a:t>Deployment Types : Hybrid Cloud Model</a:t>
            </a:r>
            <a:endParaRPr sz="2400" b="1" i="0" u="none" strike="noStrike" cap="none">
              <a:solidFill>
                <a:srgbClr val="323F4F"/>
              </a:solidFill>
              <a:highlight>
                <a:schemeClr val="lt1"/>
              </a:highlight>
              <a:latin typeface="Proxima Nova"/>
              <a:ea typeface="Proxima Nova"/>
              <a:cs typeface="Proxima Nova"/>
              <a:sym typeface="Proxima Nova"/>
            </a:endParaRPr>
          </a:p>
          <a:p>
            <a:pPr marL="0" marR="0" lvl="0" indent="0" algn="l" rtl="0">
              <a:lnSpc>
                <a:spcPct val="90000"/>
              </a:lnSpc>
              <a:spcBef>
                <a:spcPts val="0"/>
              </a:spcBef>
              <a:spcAft>
                <a:spcPts val="0"/>
              </a:spcAft>
              <a:buClr>
                <a:schemeClr val="dk1"/>
              </a:buClr>
              <a:buSzPts val="1100"/>
              <a:buFont typeface="Arial"/>
              <a:buNone/>
            </a:pPr>
            <a:endParaRPr sz="2400" b="1" i="0" u="none" strike="noStrike" cap="none">
              <a:solidFill>
                <a:srgbClr val="323F4F"/>
              </a:solidFill>
              <a:highlight>
                <a:schemeClr val="lt1"/>
              </a:highlight>
              <a:latin typeface="Proxima Nova"/>
              <a:ea typeface="Proxima Nova"/>
              <a:cs typeface="Proxima Nova"/>
              <a:sym typeface="Proxima Nova"/>
            </a:endParaRPr>
          </a:p>
          <a:p>
            <a:pPr marL="0" marR="0" lvl="0" indent="0" algn="l" rtl="0">
              <a:lnSpc>
                <a:spcPct val="90000"/>
              </a:lnSpc>
              <a:spcBef>
                <a:spcPts val="0"/>
              </a:spcBef>
              <a:spcAft>
                <a:spcPts val="0"/>
              </a:spcAft>
              <a:buClr>
                <a:srgbClr val="000000"/>
              </a:buClr>
              <a:buSzPts val="2400"/>
              <a:buFont typeface="Arial"/>
              <a:buNone/>
            </a:pPr>
            <a:endParaRPr sz="2400" b="1" i="0" u="none" strike="noStrike" cap="none">
              <a:solidFill>
                <a:srgbClr val="323F4F"/>
              </a:solidFill>
              <a:highlight>
                <a:schemeClr val="lt1"/>
              </a:highlight>
              <a:latin typeface="Proxima Nova"/>
              <a:ea typeface="Proxima Nova"/>
              <a:cs typeface="Proxima Nova"/>
              <a:sym typeface="Proxima Nova"/>
            </a:endParaRPr>
          </a:p>
        </p:txBody>
      </p:sp>
      <p:sp>
        <p:nvSpPr>
          <p:cNvPr id="336" name="Google Shape;336;g2658ac620cb_4_36"/>
          <p:cNvSpPr txBox="1"/>
          <p:nvPr/>
        </p:nvSpPr>
        <p:spPr>
          <a:xfrm>
            <a:off x="448200" y="1052650"/>
            <a:ext cx="8247600" cy="15699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chemeClr val="dk1"/>
              </a:buClr>
              <a:buSzPts val="1100"/>
              <a:buFont typeface="Arial"/>
              <a:buNone/>
            </a:pPr>
            <a:r>
              <a:rPr lang="en" sz="1500" b="0" i="0" u="none" strike="noStrike" cap="none">
                <a:solidFill>
                  <a:schemeClr val="dk1"/>
                </a:solidFill>
                <a:highlight>
                  <a:srgbClr val="FFFFFF"/>
                </a:highlight>
                <a:latin typeface="Proxima Nova Semibold"/>
                <a:ea typeface="Proxima Nova Semibold"/>
                <a:cs typeface="Proxima Nova Semibold"/>
                <a:sym typeface="Proxima Nova Semibold"/>
              </a:rPr>
              <a:t>A hybrid cloud deployment model combines public and private clouds. Creating a hybrid cloud computing model means that a company uses the public cloud but owns on-premises systems and provides a connection between the two. They work as one system, which is a beneficial model for a smooth transition into the public cloud over an extended period.</a:t>
            </a:r>
            <a:endParaRPr sz="1500" b="0" i="0" u="none" strike="noStrike" cap="none">
              <a:solidFill>
                <a:schemeClr val="dk1"/>
              </a:solidFill>
              <a:highlight>
                <a:srgbClr val="FFFFFF"/>
              </a:highlight>
              <a:latin typeface="Proxima Nova Semibold"/>
              <a:ea typeface="Proxima Nova Semibold"/>
              <a:cs typeface="Proxima Nova Semibold"/>
              <a:sym typeface="Proxima Nova Semibold"/>
            </a:endParaRPr>
          </a:p>
          <a:p>
            <a:pPr marL="0" marR="0" lvl="0" indent="0" algn="just" rtl="0">
              <a:lnSpc>
                <a:spcPct val="100000"/>
              </a:lnSpc>
              <a:spcBef>
                <a:spcPts val="0"/>
              </a:spcBef>
              <a:spcAft>
                <a:spcPts val="0"/>
              </a:spcAft>
              <a:buClr>
                <a:schemeClr val="dk1"/>
              </a:buClr>
              <a:buSzPts val="1100"/>
              <a:buFont typeface="Arial"/>
              <a:buNone/>
            </a:pPr>
            <a:endParaRPr sz="1500" b="0" i="0" u="none" strike="noStrike" cap="none">
              <a:solidFill>
                <a:schemeClr val="dk1"/>
              </a:solidFill>
              <a:highlight>
                <a:srgbClr val="FFFFFF"/>
              </a:highlight>
              <a:latin typeface="Proxima Nova Semibold"/>
              <a:ea typeface="Proxima Nova Semibold"/>
              <a:cs typeface="Proxima Nova Semibold"/>
              <a:sym typeface="Proxima Nova Semibold"/>
            </a:endParaRPr>
          </a:p>
          <a:p>
            <a:pPr marL="0" marR="0" lvl="0" indent="0" algn="just" rtl="0">
              <a:lnSpc>
                <a:spcPct val="100000"/>
              </a:lnSpc>
              <a:spcBef>
                <a:spcPts val="0"/>
              </a:spcBef>
              <a:spcAft>
                <a:spcPts val="0"/>
              </a:spcAft>
              <a:buClr>
                <a:srgbClr val="000000"/>
              </a:buClr>
              <a:buSzPts val="1600"/>
              <a:buFont typeface="Arial"/>
              <a:buNone/>
            </a:pPr>
            <a:endParaRPr sz="1500" b="0" i="0" u="none" strike="noStrike" cap="none">
              <a:solidFill>
                <a:schemeClr val="dk1"/>
              </a:solidFill>
              <a:highlight>
                <a:srgbClr val="FFFFFF"/>
              </a:highlight>
              <a:latin typeface="Proxima Nova Semibold"/>
              <a:ea typeface="Proxima Nova Semibold"/>
              <a:cs typeface="Proxima Nova Semibold"/>
              <a:sym typeface="Proxima Nova Semibold"/>
            </a:endParaRPr>
          </a:p>
        </p:txBody>
      </p:sp>
      <p:sp>
        <p:nvSpPr>
          <p:cNvPr id="337" name="Google Shape;337;g2658ac620cb_4_36"/>
          <p:cNvSpPr txBox="1"/>
          <p:nvPr/>
        </p:nvSpPr>
        <p:spPr>
          <a:xfrm>
            <a:off x="533400" y="2207050"/>
            <a:ext cx="4772700" cy="18009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600"/>
              <a:buFont typeface="Arial"/>
              <a:buNone/>
            </a:pPr>
            <a:r>
              <a:rPr lang="en" sz="1500" b="0" i="0" u="none" strike="noStrike" cap="none">
                <a:solidFill>
                  <a:schemeClr val="dk1"/>
                </a:solidFill>
                <a:highlight>
                  <a:srgbClr val="FFFFFF"/>
                </a:highlight>
                <a:latin typeface="Proxima Nova Semibold"/>
                <a:ea typeface="Proxima Nova Semibold"/>
                <a:cs typeface="Proxima Nova Semibold"/>
                <a:sym typeface="Proxima Nova Semibold"/>
              </a:rPr>
              <a:t>Some companies cannot operate solely in the public cloud because of security concerns or data protection requirements. So, they may select the hybrid cloud to combine the requirements with the benefits of a public cloud. It enables on-premises applications with sensitive data to run alongside public cloud applications.</a:t>
            </a:r>
            <a:endParaRPr sz="1500" b="0" i="0" u="none" strike="noStrike" cap="none">
              <a:solidFill>
                <a:schemeClr val="dk1"/>
              </a:solidFill>
              <a:highlight>
                <a:srgbClr val="FFFFFF"/>
              </a:highlight>
              <a:latin typeface="Proxima Nova Semibold"/>
              <a:ea typeface="Proxima Nova Semibold"/>
              <a:cs typeface="Proxima Nova Semibold"/>
              <a:sym typeface="Proxima Nova Semibold"/>
            </a:endParaRPr>
          </a:p>
        </p:txBody>
      </p:sp>
      <p:pic>
        <p:nvPicPr>
          <p:cNvPr id="338" name="Google Shape;338;g2658ac620cb_4_36"/>
          <p:cNvPicPr preferRelativeResize="0"/>
          <p:nvPr/>
        </p:nvPicPr>
        <p:blipFill rotWithShape="1">
          <a:blip r:embed="rId3">
            <a:alphaModFix/>
          </a:blip>
          <a:srcRect/>
          <a:stretch/>
        </p:blipFill>
        <p:spPr>
          <a:xfrm>
            <a:off x="5306100" y="2207050"/>
            <a:ext cx="3533099" cy="212529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g2658ac620cb_4_47"/>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g2658ac620cb_4_47"/>
          <p:cNvSpPr txBox="1"/>
          <p:nvPr/>
        </p:nvSpPr>
        <p:spPr>
          <a:xfrm>
            <a:off x="381000" y="321000"/>
            <a:ext cx="6944400" cy="1182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chemeClr val="dk1"/>
              </a:buClr>
              <a:buSzPts val="1100"/>
              <a:buFont typeface="Arial"/>
              <a:buNone/>
            </a:pPr>
            <a:r>
              <a:rPr lang="en" sz="2400" b="1" i="0" u="none" strike="noStrike" cap="none">
                <a:solidFill>
                  <a:srgbClr val="323F4F"/>
                </a:solidFill>
                <a:highlight>
                  <a:schemeClr val="lt1"/>
                </a:highlight>
                <a:latin typeface="Proxima Nova"/>
                <a:ea typeface="Proxima Nova"/>
                <a:cs typeface="Proxima Nova"/>
                <a:sym typeface="Proxima Nova"/>
              </a:rPr>
              <a:t>Deployment Types : Community Cloud Model</a:t>
            </a:r>
            <a:endParaRPr sz="2400" b="1" i="0" u="none" strike="noStrike" cap="none">
              <a:solidFill>
                <a:srgbClr val="323F4F"/>
              </a:solidFill>
              <a:highlight>
                <a:schemeClr val="lt1"/>
              </a:highlight>
              <a:latin typeface="Proxima Nova"/>
              <a:ea typeface="Proxima Nova"/>
              <a:cs typeface="Proxima Nova"/>
              <a:sym typeface="Proxima Nova"/>
            </a:endParaRPr>
          </a:p>
          <a:p>
            <a:pPr marL="0" marR="0" lvl="0" indent="0" algn="l" rtl="0">
              <a:lnSpc>
                <a:spcPct val="90000"/>
              </a:lnSpc>
              <a:spcBef>
                <a:spcPts val="0"/>
              </a:spcBef>
              <a:spcAft>
                <a:spcPts val="0"/>
              </a:spcAft>
              <a:buClr>
                <a:schemeClr val="dk1"/>
              </a:buClr>
              <a:buSzPts val="1100"/>
              <a:buFont typeface="Arial"/>
              <a:buNone/>
            </a:pPr>
            <a:endParaRPr sz="2400" b="1" i="0" u="none" strike="noStrike" cap="none">
              <a:solidFill>
                <a:srgbClr val="323F4F"/>
              </a:solidFill>
              <a:highlight>
                <a:schemeClr val="lt1"/>
              </a:highlight>
              <a:latin typeface="Proxima Nova"/>
              <a:ea typeface="Proxima Nova"/>
              <a:cs typeface="Proxima Nova"/>
              <a:sym typeface="Proxima Nova"/>
            </a:endParaRPr>
          </a:p>
          <a:p>
            <a:pPr marL="0" marR="0" lvl="0" indent="0" algn="l" rtl="0">
              <a:lnSpc>
                <a:spcPct val="90000"/>
              </a:lnSpc>
              <a:spcBef>
                <a:spcPts val="0"/>
              </a:spcBef>
              <a:spcAft>
                <a:spcPts val="0"/>
              </a:spcAft>
              <a:buClr>
                <a:srgbClr val="000000"/>
              </a:buClr>
              <a:buSzPts val="2400"/>
              <a:buFont typeface="Arial"/>
              <a:buNone/>
            </a:pPr>
            <a:endParaRPr sz="2400" b="1" i="0" u="none" strike="noStrike" cap="none">
              <a:solidFill>
                <a:srgbClr val="323F4F"/>
              </a:solidFill>
              <a:highlight>
                <a:schemeClr val="lt1"/>
              </a:highlight>
              <a:latin typeface="Proxima Nova"/>
              <a:ea typeface="Proxima Nova"/>
              <a:cs typeface="Proxima Nova"/>
              <a:sym typeface="Proxima Nova"/>
            </a:endParaRPr>
          </a:p>
        </p:txBody>
      </p:sp>
      <p:sp>
        <p:nvSpPr>
          <p:cNvPr id="345" name="Google Shape;345;g2658ac620cb_4_47"/>
          <p:cNvSpPr txBox="1"/>
          <p:nvPr/>
        </p:nvSpPr>
        <p:spPr>
          <a:xfrm>
            <a:off x="448200" y="1052650"/>
            <a:ext cx="8247600" cy="13392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chemeClr val="dk1"/>
              </a:buClr>
              <a:buSzPts val="1100"/>
              <a:buFont typeface="Arial"/>
              <a:buNone/>
            </a:pPr>
            <a:r>
              <a:rPr lang="en" sz="1500" b="0" i="0" u="none" strike="noStrike" cap="none">
                <a:solidFill>
                  <a:schemeClr val="dk1"/>
                </a:solidFill>
                <a:highlight>
                  <a:srgbClr val="FFFFFF"/>
                </a:highlight>
                <a:latin typeface="Proxima Nova Semibold"/>
                <a:ea typeface="Proxima Nova Semibold"/>
                <a:cs typeface="Proxima Nova Semibold"/>
                <a:sym typeface="Proxima Nova Semibold"/>
              </a:rPr>
              <a:t>Community clouds are cloud-based infrastructure models that enable multiple organizations to share resources and services based on standard regulatory requirements. It provides a shared platform and resources for organizations to work on their business requirements.</a:t>
            </a:r>
            <a:endParaRPr sz="1500" b="0" i="0" u="none" strike="noStrike" cap="none">
              <a:solidFill>
                <a:schemeClr val="dk1"/>
              </a:solidFill>
              <a:highlight>
                <a:srgbClr val="FFFFFF"/>
              </a:highlight>
              <a:latin typeface="Proxima Nova Semibold"/>
              <a:ea typeface="Proxima Nova Semibold"/>
              <a:cs typeface="Proxima Nova Semibold"/>
              <a:sym typeface="Proxima Nova Semibold"/>
            </a:endParaRPr>
          </a:p>
          <a:p>
            <a:pPr marL="0" marR="0" lvl="0" indent="0" algn="just" rtl="0">
              <a:lnSpc>
                <a:spcPct val="100000"/>
              </a:lnSpc>
              <a:spcBef>
                <a:spcPts val="0"/>
              </a:spcBef>
              <a:spcAft>
                <a:spcPts val="0"/>
              </a:spcAft>
              <a:buClr>
                <a:schemeClr val="dk1"/>
              </a:buClr>
              <a:buSzPts val="1100"/>
              <a:buFont typeface="Arial"/>
              <a:buNone/>
            </a:pPr>
            <a:endParaRPr sz="1500" b="0" i="0" u="none" strike="noStrike" cap="none">
              <a:solidFill>
                <a:schemeClr val="dk1"/>
              </a:solidFill>
              <a:highlight>
                <a:srgbClr val="FFFFFF"/>
              </a:highlight>
              <a:latin typeface="Proxima Nova Semibold"/>
              <a:ea typeface="Proxima Nova Semibold"/>
              <a:cs typeface="Proxima Nova Semibold"/>
              <a:sym typeface="Proxima Nova Semibold"/>
            </a:endParaRPr>
          </a:p>
          <a:p>
            <a:pPr marL="0" marR="0" lvl="0" indent="0" algn="just" rtl="0">
              <a:lnSpc>
                <a:spcPct val="100000"/>
              </a:lnSpc>
              <a:spcBef>
                <a:spcPts val="0"/>
              </a:spcBef>
              <a:spcAft>
                <a:spcPts val="0"/>
              </a:spcAft>
              <a:buClr>
                <a:srgbClr val="000000"/>
              </a:buClr>
              <a:buSzPts val="1600"/>
              <a:buFont typeface="Arial"/>
              <a:buNone/>
            </a:pPr>
            <a:endParaRPr sz="1500" b="0" i="0" u="none" strike="noStrike" cap="none">
              <a:solidFill>
                <a:schemeClr val="dk1"/>
              </a:solidFill>
              <a:highlight>
                <a:srgbClr val="FFFFFF"/>
              </a:highlight>
              <a:latin typeface="Proxima Nova Semibold"/>
              <a:ea typeface="Proxima Nova Semibold"/>
              <a:cs typeface="Proxima Nova Semibold"/>
              <a:sym typeface="Proxima Nova Semibold"/>
            </a:endParaRPr>
          </a:p>
        </p:txBody>
      </p:sp>
      <p:sp>
        <p:nvSpPr>
          <p:cNvPr id="346" name="Google Shape;346;g2658ac620cb_4_47"/>
          <p:cNvSpPr txBox="1"/>
          <p:nvPr/>
        </p:nvSpPr>
        <p:spPr>
          <a:xfrm>
            <a:off x="533400" y="2153575"/>
            <a:ext cx="3297000" cy="18009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600"/>
              <a:buFont typeface="Arial"/>
              <a:buNone/>
            </a:pPr>
            <a:r>
              <a:rPr lang="en" sz="1500" b="0" i="0" u="none" strike="noStrike" cap="none">
                <a:solidFill>
                  <a:schemeClr val="dk1"/>
                </a:solidFill>
                <a:highlight>
                  <a:srgbClr val="FFFFFF"/>
                </a:highlight>
                <a:latin typeface="Proxima Nova Semibold"/>
                <a:ea typeface="Proxima Nova Semibold"/>
                <a:cs typeface="Proxima Nova Semibold"/>
                <a:sym typeface="Proxima Nova Semibold"/>
              </a:rPr>
              <a:t>This Cloud Computing model is operated and managed by community members, third-party vendors, or both. The organizations that share standard business requirements make up the members of the community cloud.</a:t>
            </a:r>
            <a:endParaRPr sz="1500" b="0" i="0" u="none" strike="noStrike" cap="none">
              <a:solidFill>
                <a:schemeClr val="dk1"/>
              </a:solidFill>
              <a:highlight>
                <a:srgbClr val="FFFFFF"/>
              </a:highlight>
              <a:latin typeface="Proxima Nova Semibold"/>
              <a:ea typeface="Proxima Nova Semibold"/>
              <a:cs typeface="Proxima Nova Semibold"/>
              <a:sym typeface="Proxima Nova Semibold"/>
            </a:endParaRPr>
          </a:p>
        </p:txBody>
      </p:sp>
      <p:pic>
        <p:nvPicPr>
          <p:cNvPr id="347" name="Google Shape;347;g2658ac620cb_4_47"/>
          <p:cNvPicPr preferRelativeResize="0"/>
          <p:nvPr/>
        </p:nvPicPr>
        <p:blipFill rotWithShape="1">
          <a:blip r:embed="rId3">
            <a:alphaModFix/>
          </a:blip>
          <a:srcRect/>
          <a:stretch/>
        </p:blipFill>
        <p:spPr>
          <a:xfrm>
            <a:off x="4140525" y="2108800"/>
            <a:ext cx="4334375" cy="25774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g2658ac620cb_4_0"/>
          <p:cNvSpPr txBox="1"/>
          <p:nvPr/>
        </p:nvSpPr>
        <p:spPr>
          <a:xfrm>
            <a:off x="1083325" y="2152000"/>
            <a:ext cx="7072500" cy="663600"/>
          </a:xfrm>
          <a:prstGeom prst="rect">
            <a:avLst/>
          </a:prstGeom>
          <a:solidFill>
            <a:srgbClr val="A64D79"/>
          </a:solid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000"/>
              <a:buFont typeface="Arial"/>
              <a:buNone/>
            </a:pPr>
            <a:r>
              <a:rPr lang="en" sz="4000" b="0" i="0" u="none" strike="noStrike" cap="none">
                <a:solidFill>
                  <a:schemeClr val="lt1"/>
                </a:solidFill>
                <a:latin typeface="Proxima Nova"/>
                <a:ea typeface="Proxima Nova"/>
                <a:cs typeface="Proxima Nova"/>
                <a:sym typeface="Proxima Nova"/>
              </a:rPr>
              <a:t>  Cloud Security Management</a:t>
            </a:r>
            <a:endParaRPr sz="4000" b="0" i="0" u="none" strike="noStrike" cap="none">
              <a:solidFill>
                <a:schemeClr val="lt1"/>
              </a:solidFill>
              <a:latin typeface="Proxima Nova"/>
              <a:ea typeface="Proxima Nova"/>
              <a:cs typeface="Proxima Nova"/>
              <a:sym typeface="Proxima Nov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g264b1bef015_0_33"/>
          <p:cNvSpPr txBox="1">
            <a:spLocks noGrp="1"/>
          </p:cNvSpPr>
          <p:nvPr>
            <p:ph type="title"/>
          </p:nvPr>
        </p:nvSpPr>
        <p:spPr>
          <a:xfrm>
            <a:off x="457200" y="1070150"/>
            <a:ext cx="7986900" cy="25554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0"/>
              </a:spcBef>
              <a:spcAft>
                <a:spcPts val="0"/>
              </a:spcAft>
              <a:buSzPts val="4000"/>
              <a:buNone/>
            </a:pPr>
            <a:r>
              <a:rPr lang="en" sz="1500">
                <a:solidFill>
                  <a:srgbClr val="374151"/>
                </a:solidFill>
                <a:latin typeface="Proxima Nova Semibold"/>
                <a:ea typeface="Proxima Nova Semibold"/>
                <a:cs typeface="Proxima Nova Semibold"/>
                <a:sym typeface="Proxima Nova Semibold"/>
              </a:rPr>
              <a:t>Cloud security management is not a single concept or product. It is actually a complementary combination of strategies, tools and practices that are intended to help a business host workloads and data in a cloud efficiently and cost-effectively -- yet limit the threats and vulnerabilities that are often present in complex public networks as well as shared cloud resources and services.</a:t>
            </a:r>
            <a:endParaRPr sz="1500">
              <a:solidFill>
                <a:srgbClr val="374151"/>
              </a:solidFill>
              <a:latin typeface="Proxima Nova Semibold"/>
              <a:ea typeface="Proxima Nova Semibold"/>
              <a:cs typeface="Proxima Nova Semibold"/>
              <a:sym typeface="Proxima Nova Semibold"/>
            </a:endParaRPr>
          </a:p>
          <a:p>
            <a:pPr marL="0" lvl="0" indent="0" algn="just" rtl="0">
              <a:lnSpc>
                <a:spcPct val="115000"/>
              </a:lnSpc>
              <a:spcBef>
                <a:spcPts val="0"/>
              </a:spcBef>
              <a:spcAft>
                <a:spcPts val="0"/>
              </a:spcAft>
              <a:buSzPts val="4000"/>
              <a:buNone/>
            </a:pPr>
            <a:r>
              <a:rPr lang="en" sz="1500">
                <a:solidFill>
                  <a:srgbClr val="374151"/>
                </a:solidFill>
                <a:latin typeface="Proxima Nova Semibold"/>
                <a:ea typeface="Proxima Nova Semibold"/>
                <a:cs typeface="Proxima Nova Semibold"/>
                <a:sym typeface="Proxima Nova Semibold"/>
              </a:rPr>
              <a:t> Cloud security is a multifaceted endeavor that involves numerous efforts, including the following:</a:t>
            </a:r>
            <a:endParaRPr sz="1500">
              <a:solidFill>
                <a:srgbClr val="374151"/>
              </a:solidFill>
              <a:latin typeface="Proxima Nova Semibold"/>
              <a:ea typeface="Proxima Nova Semibold"/>
              <a:cs typeface="Proxima Nova Semibold"/>
              <a:sym typeface="Proxima Nova Semibold"/>
            </a:endParaRPr>
          </a:p>
          <a:p>
            <a:pPr marL="0" lvl="0" indent="0" algn="just" rtl="0">
              <a:lnSpc>
                <a:spcPct val="115000"/>
              </a:lnSpc>
              <a:spcBef>
                <a:spcPts val="0"/>
              </a:spcBef>
              <a:spcAft>
                <a:spcPts val="0"/>
              </a:spcAft>
              <a:buSzPts val="4000"/>
              <a:buNone/>
            </a:pPr>
            <a:endParaRPr sz="1500">
              <a:solidFill>
                <a:srgbClr val="374151"/>
              </a:solidFill>
              <a:latin typeface="Proxima Nova Semibold"/>
              <a:ea typeface="Proxima Nova Semibold"/>
              <a:cs typeface="Proxima Nova Semibold"/>
              <a:sym typeface="Proxima Nova Semibold"/>
            </a:endParaRPr>
          </a:p>
          <a:p>
            <a:pPr marL="0" lvl="0" indent="0" algn="just" rtl="0">
              <a:lnSpc>
                <a:spcPct val="115000"/>
              </a:lnSpc>
              <a:spcBef>
                <a:spcPts val="0"/>
              </a:spcBef>
              <a:spcAft>
                <a:spcPts val="0"/>
              </a:spcAft>
              <a:buSzPts val="4000"/>
              <a:buNone/>
            </a:pPr>
            <a:r>
              <a:rPr lang="en" sz="1600" b="1">
                <a:solidFill>
                  <a:srgbClr val="374151"/>
                </a:solidFill>
              </a:rPr>
              <a:t>Authentication and authorization.</a:t>
            </a:r>
            <a:r>
              <a:rPr lang="en" sz="1500">
                <a:solidFill>
                  <a:srgbClr val="374151"/>
                </a:solidFill>
                <a:latin typeface="Proxima Nova Semibold"/>
                <a:ea typeface="Proxima Nova Semibold"/>
                <a:cs typeface="Proxima Nova Semibold"/>
                <a:sym typeface="Proxima Nova Semibold"/>
              </a:rPr>
              <a:t> </a:t>
            </a:r>
            <a:endParaRPr sz="1500">
              <a:solidFill>
                <a:srgbClr val="374151"/>
              </a:solidFill>
              <a:latin typeface="Proxima Nova Semibold"/>
              <a:ea typeface="Proxima Nova Semibold"/>
              <a:cs typeface="Proxima Nova Semibold"/>
              <a:sym typeface="Proxima Nova Semibold"/>
            </a:endParaRPr>
          </a:p>
          <a:p>
            <a:pPr marL="457200" lvl="0" indent="0" algn="just" rtl="0">
              <a:lnSpc>
                <a:spcPct val="115000"/>
              </a:lnSpc>
              <a:spcBef>
                <a:spcPts val="0"/>
              </a:spcBef>
              <a:spcAft>
                <a:spcPts val="0"/>
              </a:spcAft>
              <a:buSzPts val="4000"/>
              <a:buNone/>
            </a:pPr>
            <a:r>
              <a:rPr lang="en" sz="1500">
                <a:solidFill>
                  <a:srgbClr val="374151"/>
                </a:solidFill>
                <a:latin typeface="Proxima Nova Semibold"/>
                <a:ea typeface="Proxima Nova Semibold"/>
                <a:cs typeface="Proxima Nova Semibold"/>
                <a:sym typeface="Proxima Nova Semibold"/>
              </a:rPr>
              <a:t>This is comprehensive user management based on cloud services, such as identity and access management (IAM), to ensure that any cloud users or devices are authorized to access workloads and data.</a:t>
            </a:r>
            <a:endParaRPr sz="1500">
              <a:solidFill>
                <a:srgbClr val="37415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4000"/>
              <a:buNone/>
            </a:pPr>
            <a:endParaRPr sz="1500">
              <a:solidFill>
                <a:schemeClr val="dk1"/>
              </a:solidFill>
              <a:latin typeface="Proxima Nova Semibold"/>
              <a:ea typeface="Proxima Nova Semibold"/>
              <a:cs typeface="Proxima Nova Semibold"/>
              <a:sym typeface="Proxima Nova Semibold"/>
            </a:endParaRPr>
          </a:p>
        </p:txBody>
      </p:sp>
      <p:sp>
        <p:nvSpPr>
          <p:cNvPr id="358" name="Google Shape;358;g264b1bef015_0_33"/>
          <p:cNvSpPr txBox="1"/>
          <p:nvPr/>
        </p:nvSpPr>
        <p:spPr>
          <a:xfrm>
            <a:off x="381000" y="321000"/>
            <a:ext cx="55830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i="0" u="none" strike="noStrike" cap="none">
                <a:solidFill>
                  <a:srgbClr val="323F4F"/>
                </a:solidFill>
                <a:latin typeface="Proxima Nova"/>
                <a:ea typeface="Proxima Nova"/>
                <a:cs typeface="Proxima Nova"/>
                <a:sym typeface="Proxima Nova"/>
              </a:rPr>
              <a:t>What is cloud security management?</a:t>
            </a:r>
            <a:endParaRPr sz="2400" b="1" i="0" u="none" strike="noStrike" cap="none">
              <a:solidFill>
                <a:srgbClr val="323F4F"/>
              </a:solidFill>
              <a:latin typeface="Proxima Nova"/>
              <a:ea typeface="Proxima Nova"/>
              <a:cs typeface="Proxima Nova"/>
              <a:sym typeface="Proxima Nov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g2654deb90ab_0_88"/>
          <p:cNvSpPr txBox="1">
            <a:spLocks noGrp="1"/>
          </p:cNvSpPr>
          <p:nvPr>
            <p:ph type="title"/>
          </p:nvPr>
        </p:nvSpPr>
        <p:spPr>
          <a:xfrm>
            <a:off x="457200" y="1070150"/>
            <a:ext cx="7986900" cy="2555400"/>
          </a:xfrm>
          <a:prstGeom prst="rect">
            <a:avLst/>
          </a:prstGeom>
          <a:noFill/>
          <a:ln>
            <a:noFill/>
          </a:ln>
        </p:spPr>
        <p:txBody>
          <a:bodyPr spcFirstLastPara="1" wrap="square" lIns="0" tIns="0" rIns="0" bIns="0" anchor="t" anchorCtr="0">
            <a:noAutofit/>
          </a:bodyPr>
          <a:lstStyle/>
          <a:p>
            <a:pPr marL="0" lvl="0" indent="0" algn="just" rtl="0">
              <a:lnSpc>
                <a:spcPct val="100000"/>
              </a:lnSpc>
              <a:spcBef>
                <a:spcPts val="0"/>
              </a:spcBef>
              <a:spcAft>
                <a:spcPts val="0"/>
              </a:spcAft>
              <a:buSzPts val="4000"/>
              <a:buNone/>
            </a:pPr>
            <a:r>
              <a:rPr lang="en" sz="1600" b="1">
                <a:solidFill>
                  <a:srgbClr val="374151"/>
                </a:solidFill>
              </a:rPr>
              <a:t>Data security.</a:t>
            </a:r>
            <a:endParaRPr sz="1600" b="1">
              <a:solidFill>
                <a:srgbClr val="374151"/>
              </a:solidFill>
            </a:endParaRPr>
          </a:p>
          <a:p>
            <a:pPr marL="457200" lvl="0" indent="0" algn="just" rtl="0">
              <a:lnSpc>
                <a:spcPct val="100000"/>
              </a:lnSpc>
              <a:spcBef>
                <a:spcPts val="0"/>
              </a:spcBef>
              <a:spcAft>
                <a:spcPts val="0"/>
              </a:spcAft>
              <a:buSzPts val="4000"/>
              <a:buNone/>
            </a:pPr>
            <a:r>
              <a:rPr lang="en" sz="1500">
                <a:solidFill>
                  <a:srgbClr val="374151"/>
                </a:solidFill>
                <a:latin typeface="Proxima Nova Semibold"/>
                <a:ea typeface="Proxima Nova Semibold"/>
                <a:cs typeface="Proxima Nova Semibold"/>
                <a:sym typeface="Proxima Nova Semibold"/>
              </a:rPr>
              <a:t>Use encryption to guard valuable business data against theft, loss, or other unauthorized access.</a:t>
            </a:r>
            <a:endParaRPr sz="1500">
              <a:solidFill>
                <a:srgbClr val="374151"/>
              </a:solidFill>
              <a:latin typeface="Proxima Nova Semibold"/>
              <a:ea typeface="Proxima Nova Semibold"/>
              <a:cs typeface="Proxima Nova Semibold"/>
              <a:sym typeface="Proxima Nova Semibold"/>
            </a:endParaRPr>
          </a:p>
          <a:p>
            <a:pPr marL="0" lvl="0" indent="0" algn="just" rtl="0">
              <a:lnSpc>
                <a:spcPct val="100000"/>
              </a:lnSpc>
              <a:spcBef>
                <a:spcPts val="0"/>
              </a:spcBef>
              <a:spcAft>
                <a:spcPts val="0"/>
              </a:spcAft>
              <a:buSzPts val="4000"/>
              <a:buNone/>
            </a:pPr>
            <a:r>
              <a:rPr lang="en" sz="1600" b="1">
                <a:solidFill>
                  <a:srgbClr val="374151"/>
                </a:solidFill>
              </a:rPr>
              <a:t>Suitable cloud architectures. </a:t>
            </a:r>
            <a:endParaRPr sz="1600" b="1">
              <a:solidFill>
                <a:srgbClr val="374151"/>
              </a:solidFill>
            </a:endParaRPr>
          </a:p>
          <a:p>
            <a:pPr marL="457200" lvl="0" indent="0" algn="just" rtl="0">
              <a:lnSpc>
                <a:spcPct val="100000"/>
              </a:lnSpc>
              <a:spcBef>
                <a:spcPts val="0"/>
              </a:spcBef>
              <a:spcAft>
                <a:spcPts val="0"/>
              </a:spcAft>
              <a:buSzPts val="4000"/>
              <a:buNone/>
            </a:pPr>
            <a:r>
              <a:rPr lang="en" sz="1500">
                <a:solidFill>
                  <a:srgbClr val="374151"/>
                </a:solidFill>
                <a:latin typeface="Proxima Nova Semibold"/>
                <a:ea typeface="Proxima Nova Semibold"/>
                <a:cs typeface="Proxima Nova Semibold"/>
                <a:sym typeface="Proxima Nova Semibold"/>
              </a:rPr>
              <a:t>Compose cloud architectures and connect security services that are appropriate and properly configured for each workload being hosted.</a:t>
            </a:r>
            <a:endParaRPr sz="1500">
              <a:solidFill>
                <a:srgbClr val="374151"/>
              </a:solidFill>
              <a:latin typeface="Proxima Nova Semibold"/>
              <a:ea typeface="Proxima Nova Semibold"/>
              <a:cs typeface="Proxima Nova Semibold"/>
              <a:sym typeface="Proxima Nova Semibold"/>
            </a:endParaRPr>
          </a:p>
          <a:p>
            <a:pPr marL="457200" lvl="0" indent="0" algn="just" rtl="0">
              <a:lnSpc>
                <a:spcPct val="100000"/>
              </a:lnSpc>
              <a:spcBef>
                <a:spcPts val="0"/>
              </a:spcBef>
              <a:spcAft>
                <a:spcPts val="0"/>
              </a:spcAft>
              <a:buSzPts val="4000"/>
              <a:buNone/>
            </a:pPr>
            <a:endParaRPr sz="1500">
              <a:solidFill>
                <a:srgbClr val="374151"/>
              </a:solidFill>
              <a:latin typeface="Proxima Nova Semibold"/>
              <a:ea typeface="Proxima Nova Semibold"/>
              <a:cs typeface="Proxima Nova Semibold"/>
              <a:sym typeface="Proxima Nova Semibold"/>
            </a:endParaRPr>
          </a:p>
          <a:p>
            <a:pPr marL="0" lvl="0" indent="0" algn="just" rtl="0">
              <a:lnSpc>
                <a:spcPct val="100000"/>
              </a:lnSpc>
              <a:spcBef>
                <a:spcPts val="0"/>
              </a:spcBef>
              <a:spcAft>
                <a:spcPts val="0"/>
              </a:spcAft>
              <a:buSzPts val="4000"/>
              <a:buNone/>
            </a:pPr>
            <a:r>
              <a:rPr lang="en" sz="1600" b="1">
                <a:solidFill>
                  <a:srgbClr val="374151"/>
                </a:solidFill>
              </a:rPr>
              <a:t>Proper application configuration. </a:t>
            </a:r>
            <a:endParaRPr sz="1600" b="1">
              <a:solidFill>
                <a:srgbClr val="374151"/>
              </a:solidFill>
            </a:endParaRPr>
          </a:p>
          <a:p>
            <a:pPr marL="457200" lvl="0" indent="0" algn="just" rtl="0">
              <a:lnSpc>
                <a:spcPct val="100000"/>
              </a:lnSpc>
              <a:spcBef>
                <a:spcPts val="0"/>
              </a:spcBef>
              <a:spcAft>
                <a:spcPts val="0"/>
              </a:spcAft>
              <a:buSzPts val="4000"/>
              <a:buNone/>
            </a:pPr>
            <a:r>
              <a:rPr lang="en" sz="1500">
                <a:solidFill>
                  <a:srgbClr val="374151"/>
                </a:solidFill>
                <a:latin typeface="Proxima Nova Semibold"/>
                <a:ea typeface="Proxima Nova Semibold"/>
                <a:cs typeface="Proxima Nova Semibold"/>
                <a:sym typeface="Proxima Nova Semibold"/>
              </a:rPr>
              <a:t>Beyond the proper configuration of cloud resources and services, each workload hosted in the cloud will also possess varied configuration options that must be set and maintained properly.</a:t>
            </a:r>
            <a:endParaRPr sz="1500">
              <a:solidFill>
                <a:srgbClr val="374151"/>
              </a:solidFill>
              <a:latin typeface="Proxima Nova Semibold"/>
              <a:ea typeface="Proxima Nova Semibold"/>
              <a:cs typeface="Proxima Nova Semibold"/>
              <a:sym typeface="Proxima Nova Semibold"/>
            </a:endParaRPr>
          </a:p>
          <a:p>
            <a:pPr marL="0" lvl="0" indent="0" algn="just" rtl="0">
              <a:lnSpc>
                <a:spcPct val="100000"/>
              </a:lnSpc>
              <a:spcBef>
                <a:spcPts val="0"/>
              </a:spcBef>
              <a:spcAft>
                <a:spcPts val="0"/>
              </a:spcAft>
              <a:buSzPts val="1100"/>
              <a:buNone/>
            </a:pPr>
            <a:r>
              <a:rPr lang="en" sz="1600" b="1">
                <a:solidFill>
                  <a:srgbClr val="374151"/>
                </a:solidFill>
              </a:rPr>
              <a:t>Monitoring and reporting.</a:t>
            </a:r>
            <a:endParaRPr sz="1600" b="1">
              <a:solidFill>
                <a:srgbClr val="374151"/>
              </a:solidFill>
            </a:endParaRPr>
          </a:p>
          <a:p>
            <a:pPr marL="457200" lvl="0" indent="0" algn="just" rtl="0">
              <a:lnSpc>
                <a:spcPct val="100000"/>
              </a:lnSpc>
              <a:spcBef>
                <a:spcPts val="0"/>
              </a:spcBef>
              <a:spcAft>
                <a:spcPts val="0"/>
              </a:spcAft>
              <a:buClr>
                <a:schemeClr val="dk1"/>
              </a:buClr>
              <a:buSzPts val="1100"/>
              <a:buFont typeface="Arial"/>
              <a:buNone/>
            </a:pPr>
            <a:r>
              <a:rPr lang="en" sz="1500">
                <a:solidFill>
                  <a:srgbClr val="374151"/>
                </a:solidFill>
                <a:latin typeface="Proxima Nova Semibold"/>
                <a:ea typeface="Proxima Nova Semibold"/>
                <a:cs typeface="Proxima Nova Semibold"/>
                <a:sym typeface="Proxima Nova Semibold"/>
              </a:rPr>
              <a:t>Cloud security requires comprehensive tooling to guard against malicious activity, maintain data integrity, and produce real-time alerts and ongoing reporting in response to detected security issues.</a:t>
            </a:r>
            <a:endParaRPr sz="1500">
              <a:solidFill>
                <a:srgbClr val="374151"/>
              </a:solidFill>
              <a:latin typeface="Proxima Nova Semibold"/>
              <a:ea typeface="Proxima Nova Semibold"/>
              <a:cs typeface="Proxima Nova Semibold"/>
              <a:sym typeface="Proxima Nova Semibold"/>
            </a:endParaRPr>
          </a:p>
          <a:p>
            <a:pPr marL="0" lvl="0" indent="0" algn="just" rtl="0">
              <a:lnSpc>
                <a:spcPct val="100000"/>
              </a:lnSpc>
              <a:spcBef>
                <a:spcPts val="0"/>
              </a:spcBef>
              <a:spcAft>
                <a:spcPts val="0"/>
              </a:spcAft>
              <a:buClr>
                <a:schemeClr val="dk1"/>
              </a:buClr>
              <a:buSzPts val="1100"/>
              <a:buFont typeface="Arial"/>
              <a:buNone/>
            </a:pPr>
            <a:endParaRPr sz="1500">
              <a:solidFill>
                <a:srgbClr val="374151"/>
              </a:solidFill>
              <a:latin typeface="Proxima Nova Semibold"/>
              <a:ea typeface="Proxima Nova Semibold"/>
              <a:cs typeface="Proxima Nova Semibold"/>
              <a:sym typeface="Proxima Nova Semibold"/>
            </a:endParaRPr>
          </a:p>
          <a:p>
            <a:pPr marL="0" lvl="0" indent="0" algn="just" rtl="0">
              <a:lnSpc>
                <a:spcPct val="100000"/>
              </a:lnSpc>
              <a:spcBef>
                <a:spcPts val="0"/>
              </a:spcBef>
              <a:spcAft>
                <a:spcPts val="0"/>
              </a:spcAft>
              <a:buSzPts val="4000"/>
              <a:buNone/>
            </a:pPr>
            <a:endParaRPr sz="1500">
              <a:solidFill>
                <a:srgbClr val="374151"/>
              </a:solidFill>
              <a:latin typeface="Proxima Nova Semibold"/>
              <a:ea typeface="Proxima Nova Semibold"/>
              <a:cs typeface="Proxima Nova Semibold"/>
              <a:sym typeface="Proxima Nova Semibold"/>
            </a:endParaRPr>
          </a:p>
        </p:txBody>
      </p:sp>
      <p:sp>
        <p:nvSpPr>
          <p:cNvPr id="364" name="Google Shape;364;g2654deb90ab_0_88"/>
          <p:cNvSpPr txBox="1"/>
          <p:nvPr/>
        </p:nvSpPr>
        <p:spPr>
          <a:xfrm>
            <a:off x="381000" y="321000"/>
            <a:ext cx="55830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i="0" u="none" strike="noStrike" cap="none">
                <a:solidFill>
                  <a:srgbClr val="323F4F"/>
                </a:solidFill>
                <a:latin typeface="Proxima Nova"/>
                <a:ea typeface="Proxima Nova"/>
                <a:cs typeface="Proxima Nova"/>
                <a:sym typeface="Proxima Nova"/>
              </a:rPr>
              <a:t>What is cloud security management?</a:t>
            </a:r>
            <a:endParaRPr sz="2400" b="1" i="0" u="none" strike="noStrike" cap="none">
              <a:solidFill>
                <a:srgbClr val="323F4F"/>
              </a:solidFill>
              <a:latin typeface="Proxima Nova"/>
              <a:ea typeface="Proxima Nova"/>
              <a:cs typeface="Proxima Nova"/>
              <a:sym typeface="Proxima Nov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g264b1bef015_0_28"/>
          <p:cNvSpPr txBox="1">
            <a:spLocks noGrp="1"/>
          </p:cNvSpPr>
          <p:nvPr>
            <p:ph type="title"/>
          </p:nvPr>
        </p:nvSpPr>
        <p:spPr>
          <a:xfrm>
            <a:off x="457200" y="1070150"/>
            <a:ext cx="7986900" cy="25554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SzPts val="4000"/>
              <a:buNone/>
            </a:pPr>
            <a:r>
              <a:rPr lang="en" sz="1600">
                <a:solidFill>
                  <a:srgbClr val="374151"/>
                </a:solidFill>
                <a:latin typeface="Proxima Nova Semibold"/>
                <a:ea typeface="Proxima Nova Semibold"/>
                <a:cs typeface="Proxima Nova Semibold"/>
                <a:sym typeface="Proxima Nova Semibold"/>
              </a:rPr>
              <a:t>Cloud security can be complex and demanding, but there are important benefits that any enterprise should consider:</a:t>
            </a:r>
            <a:endParaRPr sz="1600">
              <a:solidFill>
                <a:srgbClr val="374151"/>
              </a:solidFill>
              <a:latin typeface="Proxima Nova Semibold"/>
              <a:ea typeface="Proxima Nova Semibold"/>
              <a:cs typeface="Proxima Nova Semibold"/>
              <a:sym typeface="Proxima Nova Semibold"/>
            </a:endParaRPr>
          </a:p>
          <a:p>
            <a:pPr marL="0" lvl="0" indent="0" algn="l" rtl="0">
              <a:lnSpc>
                <a:spcPct val="115000"/>
              </a:lnSpc>
              <a:spcBef>
                <a:spcPts val="0"/>
              </a:spcBef>
              <a:spcAft>
                <a:spcPts val="0"/>
              </a:spcAft>
              <a:buSzPts val="4000"/>
              <a:buNone/>
            </a:pPr>
            <a:r>
              <a:rPr lang="en" sz="1600" b="1">
                <a:solidFill>
                  <a:srgbClr val="374151"/>
                </a:solidFill>
              </a:rPr>
              <a:t>Better visibility : </a:t>
            </a:r>
            <a:endParaRPr sz="1600" b="1">
              <a:solidFill>
                <a:srgbClr val="374151"/>
              </a:solidFill>
            </a:endParaRPr>
          </a:p>
          <a:p>
            <a:pPr marL="457200" lvl="0" indent="0" algn="just" rtl="0">
              <a:lnSpc>
                <a:spcPct val="115000"/>
              </a:lnSpc>
              <a:spcBef>
                <a:spcPts val="0"/>
              </a:spcBef>
              <a:spcAft>
                <a:spcPts val="0"/>
              </a:spcAft>
              <a:buSzPts val="4000"/>
              <a:buNone/>
            </a:pPr>
            <a:r>
              <a:rPr lang="en" sz="1500">
                <a:solidFill>
                  <a:srgbClr val="374151"/>
                </a:solidFill>
                <a:latin typeface="Proxima Nova Semibold"/>
                <a:ea typeface="Proxima Nova Semibold"/>
                <a:cs typeface="Proxima Nova Semibold"/>
                <a:sym typeface="Proxima Nova Semibold"/>
              </a:rPr>
              <a:t>Comprehensive and well-designed cloud security management can provide cloud users with detailed and documented insight into their cloud deployments. For example, users can obtain a reliable picture of the workloads and data present in the cloud, what resources and services are involved, how those resources and services are configured, who is accessing the workloads and data, and what data is being accessed.</a:t>
            </a:r>
            <a:endParaRPr sz="1500">
              <a:solidFill>
                <a:srgbClr val="374151"/>
              </a:solidFill>
              <a:latin typeface="Proxima Nova Semibold"/>
              <a:ea typeface="Proxima Nova Semibold"/>
              <a:cs typeface="Proxima Nova Semibold"/>
              <a:sym typeface="Proxima Nova Semibold"/>
            </a:endParaRPr>
          </a:p>
          <a:p>
            <a:pPr marL="0" lvl="0" indent="0" algn="just" rtl="0">
              <a:lnSpc>
                <a:spcPct val="115000"/>
              </a:lnSpc>
              <a:spcBef>
                <a:spcPts val="0"/>
              </a:spcBef>
              <a:spcAft>
                <a:spcPts val="0"/>
              </a:spcAft>
              <a:buSzPts val="4000"/>
              <a:buNone/>
            </a:pPr>
            <a:r>
              <a:rPr lang="en" sz="1500" b="1">
                <a:solidFill>
                  <a:srgbClr val="374151"/>
                </a:solidFill>
              </a:rPr>
              <a:t>Better compliance :</a:t>
            </a:r>
            <a:endParaRPr sz="1500" b="1">
              <a:solidFill>
                <a:srgbClr val="374151"/>
              </a:solidFill>
            </a:endParaRPr>
          </a:p>
          <a:p>
            <a:pPr marL="457200" lvl="0" indent="0" algn="just" rtl="0">
              <a:lnSpc>
                <a:spcPct val="115000"/>
              </a:lnSpc>
              <a:spcBef>
                <a:spcPts val="0"/>
              </a:spcBef>
              <a:spcAft>
                <a:spcPts val="0"/>
              </a:spcAft>
              <a:buSzPts val="4000"/>
              <a:buNone/>
            </a:pPr>
            <a:r>
              <a:rPr lang="en" sz="1500">
                <a:solidFill>
                  <a:srgbClr val="374151"/>
                </a:solidFill>
                <a:latin typeface="Proxima Nova Semibold"/>
                <a:ea typeface="Proxima Nova Semibold"/>
                <a:cs typeface="Proxima Nova Semibold"/>
                <a:sym typeface="Proxima Nova Semibold"/>
              </a:rPr>
              <a:t>Visibility information can be priceless for ensuring regulatory compliance and performing forensic analysis of incidents. Business users can understand the factors involved in an incident, correct deficiencies and take decisive action to remediate the impact of an incident for customers and regulators.</a:t>
            </a:r>
            <a:endParaRPr sz="1500">
              <a:solidFill>
                <a:srgbClr val="374151"/>
              </a:solidFill>
              <a:latin typeface="Proxima Nova Semibold"/>
              <a:ea typeface="Proxima Nova Semibold"/>
              <a:cs typeface="Proxima Nova Semibold"/>
              <a:sym typeface="Proxima Nova Semibold"/>
            </a:endParaRPr>
          </a:p>
          <a:p>
            <a:pPr marL="0" lvl="0" indent="0" algn="l" rtl="0">
              <a:lnSpc>
                <a:spcPct val="115000"/>
              </a:lnSpc>
              <a:spcBef>
                <a:spcPts val="0"/>
              </a:spcBef>
              <a:spcAft>
                <a:spcPts val="0"/>
              </a:spcAft>
              <a:buSzPts val="4000"/>
              <a:buNone/>
            </a:pPr>
            <a:r>
              <a:rPr lang="en" sz="1600">
                <a:solidFill>
                  <a:srgbClr val="374151"/>
                </a:solidFill>
                <a:latin typeface="Proxima Nova Semibold"/>
                <a:ea typeface="Proxima Nova Semibold"/>
                <a:cs typeface="Proxima Nova Semibold"/>
                <a:sym typeface="Proxima Nova Semibold"/>
              </a:rPr>
              <a:t> </a:t>
            </a:r>
            <a:endParaRPr sz="1600">
              <a:solidFill>
                <a:srgbClr val="37415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4000"/>
              <a:buNone/>
            </a:pPr>
            <a:endParaRPr sz="1600">
              <a:solidFill>
                <a:schemeClr val="dk1"/>
              </a:solidFill>
              <a:latin typeface="Proxima Nova Semibold"/>
              <a:ea typeface="Proxima Nova Semibold"/>
              <a:cs typeface="Proxima Nova Semibold"/>
              <a:sym typeface="Proxima Nova Semibold"/>
            </a:endParaRPr>
          </a:p>
        </p:txBody>
      </p:sp>
      <p:sp>
        <p:nvSpPr>
          <p:cNvPr id="370" name="Google Shape;370;g264b1bef015_0_28"/>
          <p:cNvSpPr txBox="1"/>
          <p:nvPr/>
        </p:nvSpPr>
        <p:spPr>
          <a:xfrm>
            <a:off x="381000" y="321000"/>
            <a:ext cx="76134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i="0" u="none" strike="noStrike" cap="none">
                <a:solidFill>
                  <a:srgbClr val="323F4F"/>
                </a:solidFill>
                <a:latin typeface="Proxima Nova"/>
                <a:ea typeface="Proxima Nova"/>
                <a:cs typeface="Proxima Nova"/>
                <a:sym typeface="Proxima Nova"/>
              </a:rPr>
              <a:t>What are the benefits of cloud security management?</a:t>
            </a:r>
            <a:endParaRPr sz="2400" b="1" i="0" u="none" strike="noStrike" cap="none">
              <a:solidFill>
                <a:srgbClr val="323F4F"/>
              </a:solidFill>
              <a:latin typeface="Proxima Nova"/>
              <a:ea typeface="Proxima Nova"/>
              <a:cs typeface="Proxima Nova"/>
              <a:sym typeface="Proxima Nov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g2654deb90ab_0_104"/>
          <p:cNvSpPr txBox="1">
            <a:spLocks noGrp="1"/>
          </p:cNvSpPr>
          <p:nvPr>
            <p:ph type="title"/>
          </p:nvPr>
        </p:nvSpPr>
        <p:spPr>
          <a:xfrm>
            <a:off x="457200" y="1070150"/>
            <a:ext cx="7986900" cy="2555400"/>
          </a:xfrm>
          <a:prstGeom prst="rect">
            <a:avLst/>
          </a:prstGeom>
          <a:noFill/>
          <a:ln>
            <a:noFill/>
          </a:ln>
        </p:spPr>
        <p:txBody>
          <a:bodyPr spcFirstLastPara="1" wrap="square" lIns="0" tIns="0" rIns="0" bIns="0" anchor="t" anchorCtr="0">
            <a:noAutofit/>
          </a:bodyPr>
          <a:lstStyle/>
          <a:p>
            <a:pPr marL="0" lvl="0" indent="0" algn="just" rtl="0">
              <a:lnSpc>
                <a:spcPct val="100000"/>
              </a:lnSpc>
              <a:spcBef>
                <a:spcPts val="0"/>
              </a:spcBef>
              <a:spcAft>
                <a:spcPts val="0"/>
              </a:spcAft>
              <a:buSzPts val="4000"/>
              <a:buNone/>
            </a:pPr>
            <a:r>
              <a:rPr lang="en" sz="1600" b="1">
                <a:solidFill>
                  <a:srgbClr val="374151"/>
                </a:solidFill>
              </a:rPr>
              <a:t>Better tools :</a:t>
            </a:r>
            <a:endParaRPr sz="1600" b="1">
              <a:solidFill>
                <a:srgbClr val="374151"/>
              </a:solidFill>
            </a:endParaRPr>
          </a:p>
          <a:p>
            <a:pPr marL="457200" lvl="0" indent="0" algn="just" rtl="0">
              <a:lnSpc>
                <a:spcPct val="100000"/>
              </a:lnSpc>
              <a:spcBef>
                <a:spcPts val="0"/>
              </a:spcBef>
              <a:spcAft>
                <a:spcPts val="0"/>
              </a:spcAft>
              <a:buSzPts val="4000"/>
              <a:buNone/>
            </a:pPr>
            <a:r>
              <a:rPr lang="en" sz="1500">
                <a:solidFill>
                  <a:srgbClr val="374151"/>
                </a:solidFill>
                <a:latin typeface="Proxima Nova Semibold"/>
                <a:ea typeface="Proxima Nova Semibold"/>
                <a:cs typeface="Proxima Nova Semibold"/>
                <a:sym typeface="Proxima Nova Semibold"/>
              </a:rPr>
              <a:t>Many cloud providers offer comprehensive security tools -- built specifically to operate within the providers' infrastructure -- which can scan, analyze, report and alert on potential security threats with a high degree of effectiveness. This alleviates the need for users to install and operate their own security applications or tools in the cloud.</a:t>
            </a:r>
            <a:endParaRPr sz="1500">
              <a:solidFill>
                <a:srgbClr val="374151"/>
              </a:solidFill>
              <a:latin typeface="Proxima Nova Semibold"/>
              <a:ea typeface="Proxima Nova Semibold"/>
              <a:cs typeface="Proxima Nova Semibold"/>
              <a:sym typeface="Proxima Nova Semibold"/>
            </a:endParaRPr>
          </a:p>
          <a:p>
            <a:pPr marL="457200" lvl="0" indent="0" algn="just" rtl="0">
              <a:lnSpc>
                <a:spcPct val="100000"/>
              </a:lnSpc>
              <a:spcBef>
                <a:spcPts val="0"/>
              </a:spcBef>
              <a:spcAft>
                <a:spcPts val="0"/>
              </a:spcAft>
              <a:buSzPts val="4000"/>
              <a:buNone/>
            </a:pPr>
            <a:endParaRPr sz="1500">
              <a:solidFill>
                <a:srgbClr val="374151"/>
              </a:solidFill>
              <a:latin typeface="Proxima Nova Semibold"/>
              <a:ea typeface="Proxima Nova Semibold"/>
              <a:cs typeface="Proxima Nova Semibold"/>
              <a:sym typeface="Proxima Nova Semibold"/>
            </a:endParaRPr>
          </a:p>
          <a:p>
            <a:pPr marL="0" lvl="0" indent="0" algn="just" rtl="0">
              <a:lnSpc>
                <a:spcPct val="100000"/>
              </a:lnSpc>
              <a:spcBef>
                <a:spcPts val="0"/>
              </a:spcBef>
              <a:spcAft>
                <a:spcPts val="0"/>
              </a:spcAft>
              <a:buSzPts val="4000"/>
              <a:buNone/>
            </a:pPr>
            <a:r>
              <a:rPr lang="en" sz="1600" b="1">
                <a:solidFill>
                  <a:srgbClr val="374151"/>
                </a:solidFill>
              </a:rPr>
              <a:t>Security services :</a:t>
            </a:r>
            <a:endParaRPr sz="1600" b="1">
              <a:solidFill>
                <a:srgbClr val="374151"/>
              </a:solidFill>
            </a:endParaRPr>
          </a:p>
          <a:p>
            <a:pPr marL="457200" lvl="0" indent="0" algn="just" rtl="0">
              <a:lnSpc>
                <a:spcPct val="100000"/>
              </a:lnSpc>
              <a:spcBef>
                <a:spcPts val="0"/>
              </a:spcBef>
              <a:spcAft>
                <a:spcPts val="0"/>
              </a:spcAft>
              <a:buSzPts val="4000"/>
              <a:buNone/>
            </a:pPr>
            <a:r>
              <a:rPr lang="en" sz="1500">
                <a:solidFill>
                  <a:srgbClr val="374151"/>
                </a:solidFill>
                <a:latin typeface="Proxima Nova Semibold"/>
                <a:ea typeface="Proxima Nova Semibold"/>
                <a:cs typeface="Proxima Nova Semibold"/>
                <a:sym typeface="Proxima Nova Semibold"/>
              </a:rPr>
              <a:t>Cloud providers typically offer data encryption and other services, such as data loss prevention (DLP) designed to protect business data at rest and in flight. Other services such as data backups, recovery and disaster recovery (DR) can further help to protect vital business data in the cloud.</a:t>
            </a:r>
            <a:endParaRPr sz="1500">
              <a:solidFill>
                <a:srgbClr val="374151"/>
              </a:solidFill>
              <a:latin typeface="Proxima Nova Semibold"/>
              <a:ea typeface="Proxima Nova Semibold"/>
              <a:cs typeface="Proxima Nova Semibold"/>
              <a:sym typeface="Proxima Nova Semibold"/>
            </a:endParaRPr>
          </a:p>
          <a:p>
            <a:pPr marL="457200" lvl="0" indent="0" algn="just" rtl="0">
              <a:lnSpc>
                <a:spcPct val="100000"/>
              </a:lnSpc>
              <a:spcBef>
                <a:spcPts val="0"/>
              </a:spcBef>
              <a:spcAft>
                <a:spcPts val="0"/>
              </a:spcAft>
              <a:buSzPts val="4000"/>
              <a:buNone/>
            </a:pPr>
            <a:endParaRPr sz="1500">
              <a:solidFill>
                <a:srgbClr val="374151"/>
              </a:solidFill>
              <a:latin typeface="Proxima Nova Semibold"/>
              <a:ea typeface="Proxima Nova Semibold"/>
              <a:cs typeface="Proxima Nova Semibold"/>
              <a:sym typeface="Proxima Nova Semibold"/>
            </a:endParaRPr>
          </a:p>
          <a:p>
            <a:pPr marL="0" lvl="0" indent="0" algn="just" rtl="0">
              <a:lnSpc>
                <a:spcPct val="100000"/>
              </a:lnSpc>
              <a:spcBef>
                <a:spcPts val="0"/>
              </a:spcBef>
              <a:spcAft>
                <a:spcPts val="0"/>
              </a:spcAft>
              <a:buSzPts val="4000"/>
              <a:buNone/>
            </a:pPr>
            <a:r>
              <a:rPr lang="en" sz="1600" b="1">
                <a:solidFill>
                  <a:srgbClr val="374151"/>
                </a:solidFill>
              </a:rPr>
              <a:t>Lower security costs : </a:t>
            </a:r>
            <a:endParaRPr sz="1500">
              <a:solidFill>
                <a:srgbClr val="374151"/>
              </a:solidFill>
              <a:latin typeface="Proxima Nova Semibold"/>
              <a:ea typeface="Proxima Nova Semibold"/>
              <a:cs typeface="Proxima Nova Semibold"/>
              <a:sym typeface="Proxima Nova Semibold"/>
            </a:endParaRPr>
          </a:p>
          <a:p>
            <a:pPr marL="457200" lvl="0" indent="0" algn="just" rtl="0">
              <a:lnSpc>
                <a:spcPct val="100000"/>
              </a:lnSpc>
              <a:spcBef>
                <a:spcPts val="0"/>
              </a:spcBef>
              <a:spcAft>
                <a:spcPts val="0"/>
              </a:spcAft>
              <a:buSzPts val="4000"/>
              <a:buNone/>
            </a:pPr>
            <a:r>
              <a:rPr lang="en" sz="1500">
                <a:solidFill>
                  <a:srgbClr val="374151"/>
                </a:solidFill>
                <a:latin typeface="Proxima Nova Semibold"/>
                <a:ea typeface="Proxima Nova Semibold"/>
                <a:cs typeface="Proxima Nova Semibold"/>
                <a:sym typeface="Proxima Nova Semibold"/>
              </a:rPr>
              <a:t>Businesses can often lower security costs and improve security effectiveness when using the security tools and services supplied through cloud providers</a:t>
            </a:r>
            <a:endParaRPr sz="1500">
              <a:solidFill>
                <a:srgbClr val="374151"/>
              </a:solidFill>
              <a:latin typeface="Proxima Nova Semibold"/>
              <a:ea typeface="Proxima Nova Semibold"/>
              <a:cs typeface="Proxima Nova Semibold"/>
              <a:sym typeface="Proxima Nova Semibold"/>
            </a:endParaRPr>
          </a:p>
        </p:txBody>
      </p:sp>
      <p:sp>
        <p:nvSpPr>
          <p:cNvPr id="376" name="Google Shape;376;g2654deb90ab_0_104"/>
          <p:cNvSpPr txBox="1"/>
          <p:nvPr/>
        </p:nvSpPr>
        <p:spPr>
          <a:xfrm>
            <a:off x="381000" y="321000"/>
            <a:ext cx="76134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i="0" u="none" strike="noStrike" cap="none">
                <a:solidFill>
                  <a:srgbClr val="323F4F"/>
                </a:solidFill>
                <a:latin typeface="Proxima Nova"/>
                <a:ea typeface="Proxima Nova"/>
                <a:cs typeface="Proxima Nova"/>
                <a:sym typeface="Proxima Nova"/>
              </a:rPr>
              <a:t>What are the benefits of cloud security management?</a:t>
            </a:r>
            <a:endParaRPr sz="2400" b="1" i="0" u="none" strike="noStrike" cap="none">
              <a:solidFill>
                <a:srgbClr val="323F4F"/>
              </a:solidFill>
              <a:latin typeface="Proxima Nova"/>
              <a:ea typeface="Proxima Nova"/>
              <a:cs typeface="Proxima Nova"/>
              <a:sym typeface="Proxima Nov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g264b1bef015_0_18"/>
          <p:cNvSpPr txBox="1">
            <a:spLocks noGrp="1"/>
          </p:cNvSpPr>
          <p:nvPr>
            <p:ph type="title"/>
          </p:nvPr>
        </p:nvSpPr>
        <p:spPr>
          <a:xfrm>
            <a:off x="457200" y="1070150"/>
            <a:ext cx="8229600" cy="2555400"/>
          </a:xfrm>
          <a:prstGeom prst="rect">
            <a:avLst/>
          </a:prstGeom>
          <a:noFill/>
          <a:ln>
            <a:noFill/>
          </a:ln>
        </p:spPr>
        <p:txBody>
          <a:bodyPr spcFirstLastPara="1" wrap="square" lIns="0" tIns="0" rIns="0" bIns="0" anchor="t" anchorCtr="0">
            <a:noAutofit/>
          </a:bodyPr>
          <a:lstStyle/>
          <a:p>
            <a:pPr marL="0" lvl="0" indent="0" algn="just" rtl="0">
              <a:lnSpc>
                <a:spcPct val="100000"/>
              </a:lnSpc>
              <a:spcBef>
                <a:spcPts val="1500"/>
              </a:spcBef>
              <a:spcAft>
                <a:spcPts val="0"/>
              </a:spcAft>
              <a:buSzPts val="1100"/>
              <a:buNone/>
            </a:pPr>
            <a:r>
              <a:rPr lang="en" sz="1600">
                <a:solidFill>
                  <a:schemeClr val="dk1"/>
                </a:solidFill>
                <a:latin typeface="Proxima Nova Semibold"/>
                <a:ea typeface="Proxima Nova Semibold"/>
                <a:cs typeface="Proxima Nova Semibold"/>
                <a:sym typeface="Proxima Nova Semibold"/>
              </a:rPr>
              <a:t>Cloud security faces an ever-growing array of challenges. Businesses that use the cloud (or are considering cloud deployment targets) should take the time to seriously consider many of the most important security challenges, including the following:</a:t>
            </a: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1100"/>
              <a:buNone/>
            </a:pPr>
            <a:r>
              <a:rPr lang="en" sz="1600">
                <a:solidFill>
                  <a:schemeClr val="dk1"/>
                </a:solidFill>
                <a:latin typeface="Proxima Nova Semibold"/>
                <a:ea typeface="Proxima Nova Semibold"/>
                <a:cs typeface="Proxima Nova Semibold"/>
                <a:sym typeface="Proxima Nova Semibold"/>
              </a:rPr>
              <a:t>#1 . Shared responsibility :  </a:t>
            </a:r>
            <a:endParaRPr sz="1600">
              <a:solidFill>
                <a:schemeClr val="dk1"/>
              </a:solidFill>
              <a:latin typeface="Proxima Nova Semibold"/>
              <a:ea typeface="Proxima Nova Semibold"/>
              <a:cs typeface="Proxima Nova Semibold"/>
              <a:sym typeface="Proxima Nova Semibold"/>
            </a:endParaRPr>
          </a:p>
          <a:p>
            <a:pPr marL="457200" lvl="0" indent="0" algn="just" rtl="0">
              <a:lnSpc>
                <a:spcPct val="100000"/>
              </a:lnSpc>
              <a:spcBef>
                <a:spcPts val="1500"/>
              </a:spcBef>
              <a:spcAft>
                <a:spcPts val="0"/>
              </a:spcAft>
              <a:buClr>
                <a:schemeClr val="dk1"/>
              </a:buClr>
              <a:buSzPts val="1100"/>
              <a:buFont typeface="Arial"/>
              <a:buNone/>
            </a:pPr>
            <a:r>
              <a:rPr lang="en" sz="1600">
                <a:solidFill>
                  <a:schemeClr val="dk1"/>
                </a:solidFill>
                <a:latin typeface="Proxima Nova Semibold"/>
                <a:ea typeface="Proxima Nova Semibold"/>
                <a:cs typeface="Proxima Nova Semibold"/>
                <a:sym typeface="Proxima Nova Semibold"/>
              </a:rPr>
              <a:t>Clouds operate on a shared responsibility model, but there are often misunderstandings about responsibilities and definitions that lead to critical gaps in security management. It's important to understand the shared responsibility model clearly and work with providers to ensure that each side meets its obligations.</a:t>
            </a: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Clr>
                <a:schemeClr val="dk1"/>
              </a:buClr>
              <a:buSzPts val="1100"/>
              <a:buFont typeface="Arial"/>
              <a:buNone/>
            </a:pP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Clr>
                <a:schemeClr val="dk1"/>
              </a:buClr>
              <a:buSzPts val="1100"/>
              <a:buFont typeface="Arial"/>
              <a:buNone/>
            </a:pP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4000"/>
              <a:buNone/>
            </a:pPr>
            <a:endParaRPr sz="1600">
              <a:solidFill>
                <a:schemeClr val="dk1"/>
              </a:solidFill>
              <a:latin typeface="Proxima Nova Semibold"/>
              <a:ea typeface="Proxima Nova Semibold"/>
              <a:cs typeface="Proxima Nova Semibold"/>
              <a:sym typeface="Proxima Nova Semibold"/>
            </a:endParaRPr>
          </a:p>
        </p:txBody>
      </p:sp>
      <p:sp>
        <p:nvSpPr>
          <p:cNvPr id="382" name="Google Shape;382;g264b1bef015_0_18"/>
          <p:cNvSpPr txBox="1"/>
          <p:nvPr/>
        </p:nvSpPr>
        <p:spPr>
          <a:xfrm>
            <a:off x="381000" y="321000"/>
            <a:ext cx="88818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i="0" u="none" strike="noStrike" cap="none">
                <a:solidFill>
                  <a:srgbClr val="323F4F"/>
                </a:solidFill>
                <a:latin typeface="Proxima Nova"/>
                <a:ea typeface="Proxima Nova"/>
                <a:cs typeface="Proxima Nova"/>
                <a:sym typeface="Proxima Nova"/>
              </a:rPr>
              <a:t>What are the challenges of cloud security management?</a:t>
            </a:r>
            <a:endParaRPr sz="2400" b="1" i="0" u="none" strike="noStrike" cap="none">
              <a:solidFill>
                <a:srgbClr val="323F4F"/>
              </a:solidFill>
              <a:latin typeface="Proxima Nova"/>
              <a:ea typeface="Proxima Nova"/>
              <a:cs typeface="Proxima Nova"/>
              <a:sym typeface="Proxima Nov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g2656ab85982_0_0"/>
          <p:cNvSpPr txBox="1">
            <a:spLocks noGrp="1"/>
          </p:cNvSpPr>
          <p:nvPr>
            <p:ph type="title"/>
          </p:nvPr>
        </p:nvSpPr>
        <p:spPr>
          <a:xfrm>
            <a:off x="457200" y="914400"/>
            <a:ext cx="8229600" cy="2555400"/>
          </a:xfrm>
          <a:prstGeom prst="rect">
            <a:avLst/>
          </a:prstGeom>
          <a:noFill/>
          <a:ln>
            <a:noFill/>
          </a:ln>
        </p:spPr>
        <p:txBody>
          <a:bodyPr spcFirstLastPara="1" wrap="square" lIns="0" tIns="0" rIns="0" bIns="0" anchor="t" anchorCtr="0">
            <a:noAutofit/>
          </a:bodyPr>
          <a:lstStyle/>
          <a:p>
            <a:pPr marL="0" lvl="0" indent="0" algn="just" rtl="0">
              <a:lnSpc>
                <a:spcPct val="100000"/>
              </a:lnSpc>
              <a:spcBef>
                <a:spcPts val="0"/>
              </a:spcBef>
              <a:spcAft>
                <a:spcPts val="0"/>
              </a:spcAft>
              <a:buClr>
                <a:schemeClr val="dk1"/>
              </a:buClr>
              <a:buSzPts val="1100"/>
              <a:buFont typeface="Arial"/>
              <a:buNone/>
            </a:pPr>
            <a:r>
              <a:rPr lang="en" sz="1600">
                <a:solidFill>
                  <a:schemeClr val="dk1"/>
                </a:solidFill>
                <a:latin typeface="Proxima Nova Semibold"/>
                <a:ea typeface="Proxima Nova Semibold"/>
                <a:cs typeface="Proxima Nova Semibold"/>
                <a:sym typeface="Proxima Nova Semibold"/>
              </a:rPr>
              <a:t>#2.Limited visibility</a:t>
            </a:r>
            <a:endParaRPr sz="1600">
              <a:solidFill>
                <a:schemeClr val="dk1"/>
              </a:solidFill>
              <a:latin typeface="Proxima Nova Semibold"/>
              <a:ea typeface="Proxima Nova Semibold"/>
              <a:cs typeface="Proxima Nova Semibold"/>
              <a:sym typeface="Proxima Nova Semibold"/>
            </a:endParaRPr>
          </a:p>
          <a:p>
            <a:pPr marL="457200" lvl="0" indent="0" algn="just" rtl="0">
              <a:lnSpc>
                <a:spcPct val="100000"/>
              </a:lnSpc>
              <a:spcBef>
                <a:spcPts val="0"/>
              </a:spcBef>
              <a:spcAft>
                <a:spcPts val="0"/>
              </a:spcAft>
              <a:buClr>
                <a:schemeClr val="dk1"/>
              </a:buClr>
              <a:buSzPts val="1100"/>
              <a:buFont typeface="Arial"/>
              <a:buNone/>
            </a:pPr>
            <a:r>
              <a:rPr lang="en" sz="1600">
                <a:solidFill>
                  <a:schemeClr val="dk1"/>
                </a:solidFill>
                <a:latin typeface="Proxima Nova Semibold"/>
                <a:ea typeface="Proxima Nova Semibold"/>
                <a:cs typeface="Proxima Nova Semibold"/>
                <a:sym typeface="Proxima Nova Semibold"/>
              </a:rPr>
              <a:t>If you can't see it, you can't manage it: It's an old axiom that perfectly suits cloud security efforts. A business must be able to see where all of their applications and data are located in the cloud, and this can be problematic with such decentralized control over different business teams and divisions that might use the cloud. There must be a means of discovering, tracking, and reporting on the assets present in the cloud.</a:t>
            </a: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0"/>
              </a:spcBef>
              <a:spcAft>
                <a:spcPts val="0"/>
              </a:spcAft>
              <a:buClr>
                <a:schemeClr val="dk1"/>
              </a:buClr>
              <a:buSzPts val="1100"/>
              <a:buFont typeface="Arial"/>
              <a:buNone/>
            </a:pPr>
            <a:r>
              <a:rPr lang="en" sz="1600">
                <a:solidFill>
                  <a:schemeClr val="dk1"/>
                </a:solidFill>
                <a:latin typeface="Proxima Nova Semibold"/>
                <a:ea typeface="Proxima Nova Semibold"/>
                <a:cs typeface="Proxima Nova Semibold"/>
                <a:sym typeface="Proxima Nova Semibold"/>
              </a:rPr>
              <a:t>#3. Compliance challenges</a:t>
            </a:r>
            <a:endParaRPr sz="1600">
              <a:solidFill>
                <a:schemeClr val="dk1"/>
              </a:solidFill>
              <a:latin typeface="Proxima Nova Semibold"/>
              <a:ea typeface="Proxima Nova Semibold"/>
              <a:cs typeface="Proxima Nova Semibold"/>
              <a:sym typeface="Proxima Nova Semibold"/>
            </a:endParaRPr>
          </a:p>
          <a:p>
            <a:pPr marL="457200" lvl="0" indent="0" algn="just" rtl="0">
              <a:lnSpc>
                <a:spcPct val="100000"/>
              </a:lnSpc>
              <a:spcBef>
                <a:spcPts val="0"/>
              </a:spcBef>
              <a:spcAft>
                <a:spcPts val="0"/>
              </a:spcAft>
              <a:buClr>
                <a:schemeClr val="dk1"/>
              </a:buClr>
              <a:buSzPts val="1100"/>
              <a:buFont typeface="Arial"/>
              <a:buNone/>
            </a:pPr>
            <a:r>
              <a:rPr lang="en" sz="1600">
                <a:solidFill>
                  <a:schemeClr val="dk1"/>
                </a:solidFill>
                <a:latin typeface="Proxima Nova Semibold"/>
                <a:ea typeface="Proxima Nova Semibold"/>
                <a:cs typeface="Proxima Nova Semibold"/>
                <a:sym typeface="Proxima Nova Semibold"/>
              </a:rPr>
              <a:t>A business is obligated to know what assets it has available, where those assets are located, and how they're being used. When a cloud provider obscures this information (or a user does not bother to access this information), the business could experience a costly breach in regulatory compliance. It's important to understand the tools and visibility offered by a provider and to understand how that information can meet compliance requirements.</a:t>
            </a: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Clr>
                <a:schemeClr val="dk1"/>
              </a:buClr>
              <a:buSzPts val="1100"/>
              <a:buFont typeface="Arial"/>
              <a:buNone/>
            </a:pP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4000"/>
              <a:buNone/>
            </a:pPr>
            <a:endParaRPr sz="1600">
              <a:solidFill>
                <a:schemeClr val="dk1"/>
              </a:solidFill>
              <a:latin typeface="Proxima Nova Semibold"/>
              <a:ea typeface="Proxima Nova Semibold"/>
              <a:cs typeface="Proxima Nova Semibold"/>
              <a:sym typeface="Proxima Nova Semibold"/>
            </a:endParaRPr>
          </a:p>
        </p:txBody>
      </p:sp>
      <p:sp>
        <p:nvSpPr>
          <p:cNvPr id="388" name="Google Shape;388;g2656ab85982_0_0"/>
          <p:cNvSpPr txBox="1"/>
          <p:nvPr/>
        </p:nvSpPr>
        <p:spPr>
          <a:xfrm>
            <a:off x="381000" y="397200"/>
            <a:ext cx="88818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i="0" u="none" strike="noStrike" cap="none">
                <a:solidFill>
                  <a:srgbClr val="323F4F"/>
                </a:solidFill>
                <a:latin typeface="Proxima Nova"/>
                <a:ea typeface="Proxima Nova"/>
                <a:cs typeface="Proxima Nova"/>
                <a:sym typeface="Proxima Nova"/>
              </a:rPr>
              <a:t>What are the challenges of cloud security management?</a:t>
            </a:r>
            <a:endParaRPr sz="2400" b="1" i="0" u="none" strike="noStrike" cap="none">
              <a:solidFill>
                <a:srgbClr val="323F4F"/>
              </a:solidFill>
              <a:latin typeface="Proxima Nova"/>
              <a:ea typeface="Proxima Nova"/>
              <a:cs typeface="Proxima Nova"/>
              <a:sym typeface="Proxima Nov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g2656ab85982_0_9"/>
          <p:cNvSpPr txBox="1">
            <a:spLocks noGrp="1"/>
          </p:cNvSpPr>
          <p:nvPr>
            <p:ph type="title"/>
          </p:nvPr>
        </p:nvSpPr>
        <p:spPr>
          <a:xfrm>
            <a:off x="457200" y="914400"/>
            <a:ext cx="8229600" cy="2555400"/>
          </a:xfrm>
          <a:prstGeom prst="rect">
            <a:avLst/>
          </a:prstGeom>
          <a:noFill/>
          <a:ln>
            <a:noFill/>
          </a:ln>
        </p:spPr>
        <p:txBody>
          <a:bodyPr spcFirstLastPara="1" wrap="square" lIns="0" tIns="0" rIns="0" bIns="0" anchor="t" anchorCtr="0">
            <a:noAutofit/>
          </a:bodyPr>
          <a:lstStyle/>
          <a:p>
            <a:pPr marL="0" lvl="0" indent="0" algn="just" rtl="0">
              <a:lnSpc>
                <a:spcPct val="100000"/>
              </a:lnSpc>
              <a:spcBef>
                <a:spcPts val="0"/>
              </a:spcBef>
              <a:spcAft>
                <a:spcPts val="0"/>
              </a:spcAft>
              <a:buClr>
                <a:schemeClr val="dk1"/>
              </a:buClr>
              <a:buSzPts val="1100"/>
              <a:buFont typeface="Arial"/>
              <a:buNone/>
            </a:pPr>
            <a:r>
              <a:rPr lang="en" sz="1600">
                <a:solidFill>
                  <a:schemeClr val="dk1"/>
                </a:solidFill>
                <a:latin typeface="Proxima Nova Semibold"/>
                <a:ea typeface="Proxima Nova Semibold"/>
                <a:cs typeface="Proxima Nova Semibold"/>
                <a:sym typeface="Proxima Nova Semibold"/>
              </a:rPr>
              <a:t>#4 .Limited control.</a:t>
            </a: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0"/>
              </a:spcBef>
              <a:spcAft>
                <a:spcPts val="0"/>
              </a:spcAft>
              <a:buClr>
                <a:schemeClr val="dk1"/>
              </a:buClr>
              <a:buSzPts val="1100"/>
              <a:buFont typeface="Arial"/>
              <a:buNone/>
            </a:pPr>
            <a:endParaRPr sz="1600">
              <a:solidFill>
                <a:schemeClr val="dk1"/>
              </a:solidFill>
              <a:latin typeface="Proxima Nova Semibold"/>
              <a:ea typeface="Proxima Nova Semibold"/>
              <a:cs typeface="Proxima Nova Semibold"/>
              <a:sym typeface="Proxima Nova Semibold"/>
            </a:endParaRPr>
          </a:p>
          <a:p>
            <a:pPr marL="457200" lvl="0" indent="0" algn="just" rtl="0">
              <a:lnSpc>
                <a:spcPct val="100000"/>
              </a:lnSpc>
              <a:spcBef>
                <a:spcPts val="0"/>
              </a:spcBef>
              <a:spcAft>
                <a:spcPts val="0"/>
              </a:spcAft>
              <a:buClr>
                <a:schemeClr val="dk1"/>
              </a:buClr>
              <a:buSzPts val="1100"/>
              <a:buFont typeface="Arial"/>
              <a:buNone/>
            </a:pPr>
            <a:r>
              <a:rPr lang="en" sz="1600">
                <a:solidFill>
                  <a:schemeClr val="dk1"/>
                </a:solidFill>
                <a:latin typeface="Proxima Nova Semibold"/>
                <a:ea typeface="Proxima Nova Semibold"/>
                <a:cs typeface="Proxima Nova Semibold"/>
                <a:sym typeface="Proxima Nova Semibold"/>
              </a:rPr>
              <a:t>Businesses do not own the cloud infrastructure. While a user can assert considerable control over some security issues like user authorization and authentication, users typically do not assert control over the underlying cloud infrastructure as they would within a local data center. This can lead to security concerns in how data is accessed and shared.</a:t>
            </a: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0"/>
              </a:spcBef>
              <a:spcAft>
                <a:spcPts val="0"/>
              </a:spcAft>
              <a:buClr>
                <a:schemeClr val="dk1"/>
              </a:buClr>
              <a:buSzPts val="1100"/>
              <a:buFont typeface="Arial"/>
              <a:buNone/>
            </a:pPr>
            <a:r>
              <a:rPr lang="en" sz="1600">
                <a:solidFill>
                  <a:schemeClr val="dk1"/>
                </a:solidFill>
                <a:latin typeface="Proxima Nova Semibold"/>
                <a:ea typeface="Proxima Nova Semibold"/>
                <a:cs typeface="Proxima Nova Semibold"/>
                <a:sym typeface="Proxima Nova Semibold"/>
              </a:rPr>
              <a:t>#5 .Cloud differences. </a:t>
            </a: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0"/>
              </a:spcBef>
              <a:spcAft>
                <a:spcPts val="0"/>
              </a:spcAft>
              <a:buClr>
                <a:schemeClr val="dk1"/>
              </a:buClr>
              <a:buSzPts val="1100"/>
              <a:buFont typeface="Arial"/>
              <a:buNone/>
            </a:pPr>
            <a:endParaRPr sz="1600">
              <a:solidFill>
                <a:schemeClr val="dk1"/>
              </a:solidFill>
              <a:latin typeface="Proxima Nova Semibold"/>
              <a:ea typeface="Proxima Nova Semibold"/>
              <a:cs typeface="Proxima Nova Semibold"/>
              <a:sym typeface="Proxima Nova Semibold"/>
            </a:endParaRPr>
          </a:p>
          <a:p>
            <a:pPr marL="457200" lvl="0" indent="0" algn="just" rtl="0">
              <a:lnSpc>
                <a:spcPct val="100000"/>
              </a:lnSpc>
              <a:spcBef>
                <a:spcPts val="0"/>
              </a:spcBef>
              <a:spcAft>
                <a:spcPts val="0"/>
              </a:spcAft>
              <a:buClr>
                <a:schemeClr val="dk1"/>
              </a:buClr>
              <a:buSzPts val="1100"/>
              <a:buFont typeface="Arial"/>
              <a:buNone/>
            </a:pPr>
            <a:r>
              <a:rPr lang="en" sz="1600">
                <a:solidFill>
                  <a:schemeClr val="dk1"/>
                </a:solidFill>
                <a:latin typeface="Proxima Nova Semibold"/>
                <a:ea typeface="Proxima Nova Semibold"/>
                <a:cs typeface="Proxima Nova Semibold"/>
                <a:sym typeface="Proxima Nova Semibold"/>
              </a:rPr>
              <a:t>Every cloud is different. As businesses explore hybrid and multi-cloud environments, there are bound to be differences in tools, services, configurations and capabilities that might cause an inconsistent or incomplete security posture for the business. This is another case where consultations with the providers can be extremely beneficial for business users.</a:t>
            </a:r>
            <a:endParaRPr sz="1600">
              <a:solidFill>
                <a:schemeClr val="dk1"/>
              </a:solidFill>
              <a:latin typeface="Proxima Nova Semibold"/>
              <a:ea typeface="Proxima Nova Semibold"/>
              <a:cs typeface="Proxima Nova Semibold"/>
              <a:sym typeface="Proxima Nova Semibold"/>
            </a:endParaRPr>
          </a:p>
          <a:p>
            <a:pPr marL="457200" lvl="0" indent="0" algn="just" rtl="0">
              <a:lnSpc>
                <a:spcPct val="100000"/>
              </a:lnSpc>
              <a:spcBef>
                <a:spcPts val="0"/>
              </a:spcBef>
              <a:spcAft>
                <a:spcPts val="0"/>
              </a:spcAft>
              <a:buClr>
                <a:schemeClr val="dk1"/>
              </a:buClr>
              <a:buSzPts val="1100"/>
              <a:buFont typeface="Arial"/>
              <a:buNone/>
            </a:pP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Clr>
                <a:schemeClr val="dk1"/>
              </a:buClr>
              <a:buSzPts val="1100"/>
              <a:buFont typeface="Arial"/>
              <a:buNone/>
            </a:pP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4000"/>
              <a:buNone/>
            </a:pPr>
            <a:endParaRPr sz="1600">
              <a:solidFill>
                <a:schemeClr val="dk1"/>
              </a:solidFill>
              <a:latin typeface="Proxima Nova Semibold"/>
              <a:ea typeface="Proxima Nova Semibold"/>
              <a:cs typeface="Proxima Nova Semibold"/>
              <a:sym typeface="Proxima Nova Semibold"/>
            </a:endParaRPr>
          </a:p>
        </p:txBody>
      </p:sp>
      <p:sp>
        <p:nvSpPr>
          <p:cNvPr id="394" name="Google Shape;394;g2656ab85982_0_9"/>
          <p:cNvSpPr txBox="1"/>
          <p:nvPr/>
        </p:nvSpPr>
        <p:spPr>
          <a:xfrm>
            <a:off x="381000" y="397200"/>
            <a:ext cx="88818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i="0" u="none" strike="noStrike" cap="none">
                <a:solidFill>
                  <a:srgbClr val="323F4F"/>
                </a:solidFill>
                <a:latin typeface="Proxima Nova"/>
                <a:ea typeface="Proxima Nova"/>
                <a:cs typeface="Proxima Nova"/>
                <a:sym typeface="Proxima Nova"/>
              </a:rPr>
              <a:t>What are the challenges of cloud security management?</a:t>
            </a:r>
            <a:endParaRPr sz="2400" b="1" i="0" u="none" strike="noStrike" cap="none">
              <a:solidFill>
                <a:srgbClr val="323F4F"/>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4"/>
          <p:cNvSpPr txBox="1">
            <a:spLocks noGrp="1"/>
          </p:cNvSpPr>
          <p:nvPr>
            <p:ph type="title"/>
          </p:nvPr>
        </p:nvSpPr>
        <p:spPr>
          <a:xfrm>
            <a:off x="499975" y="1181125"/>
            <a:ext cx="7329600" cy="3310800"/>
          </a:xfrm>
          <a:prstGeom prst="rect">
            <a:avLst/>
          </a:prstGeom>
          <a:noFill/>
          <a:ln>
            <a:noFill/>
          </a:ln>
        </p:spPr>
        <p:txBody>
          <a:bodyPr spcFirstLastPara="1" wrap="square" lIns="0" tIns="0" rIns="0" bIns="0" anchor="t" anchorCtr="0">
            <a:noAutofit/>
          </a:bodyPr>
          <a:lstStyle/>
          <a:p>
            <a:pPr marL="457200" lvl="0" indent="-330200" algn="l" rtl="0">
              <a:lnSpc>
                <a:spcPct val="100000"/>
              </a:lnSpc>
              <a:spcBef>
                <a:spcPts val="0"/>
              </a:spcBef>
              <a:spcAft>
                <a:spcPts val="0"/>
              </a:spcAft>
              <a:buClr>
                <a:schemeClr val="dk1"/>
              </a:buClr>
              <a:buSzPts val="1600"/>
              <a:buFont typeface="Proxima Nova Semibold"/>
              <a:buAutoNum type="arabicPeriod"/>
            </a:pPr>
            <a:r>
              <a:rPr lang="en" sz="1600">
                <a:solidFill>
                  <a:schemeClr val="dk1"/>
                </a:solidFill>
                <a:highlight>
                  <a:srgbClr val="FFFFFF"/>
                </a:highlight>
                <a:latin typeface="Proxima Nova Semibold"/>
                <a:ea typeface="Proxima Nova Semibold"/>
                <a:cs typeface="Proxima Nova Semibold"/>
                <a:sym typeface="Proxima Nova Semibold"/>
              </a:rPr>
              <a:t>What is cloud computing ?</a:t>
            </a:r>
            <a:endParaRPr sz="1600">
              <a:solidFill>
                <a:schemeClr val="dk1"/>
              </a:solidFill>
              <a:highlight>
                <a:srgbClr val="FFFFFF"/>
              </a:highlight>
              <a:latin typeface="Proxima Nova Semibold"/>
              <a:ea typeface="Proxima Nova Semibold"/>
              <a:cs typeface="Proxima Nova Semibold"/>
              <a:sym typeface="Proxima Nova Semibold"/>
            </a:endParaRPr>
          </a:p>
          <a:p>
            <a:pPr marL="457200" lvl="0" indent="-330200" algn="l" rtl="0">
              <a:lnSpc>
                <a:spcPct val="100000"/>
              </a:lnSpc>
              <a:spcBef>
                <a:spcPts val="0"/>
              </a:spcBef>
              <a:spcAft>
                <a:spcPts val="0"/>
              </a:spcAft>
              <a:buClr>
                <a:schemeClr val="dk1"/>
              </a:buClr>
              <a:buSzPts val="1600"/>
              <a:buFont typeface="Proxima Nova Semibold"/>
              <a:buAutoNum type="arabicPeriod"/>
            </a:pPr>
            <a:r>
              <a:rPr lang="en" sz="1600">
                <a:solidFill>
                  <a:schemeClr val="dk1"/>
                </a:solidFill>
                <a:highlight>
                  <a:srgbClr val="FFFFFF"/>
                </a:highlight>
                <a:latin typeface="Proxima Nova Semibold"/>
                <a:ea typeface="Proxima Nova Semibold"/>
                <a:cs typeface="Proxima Nova Semibold"/>
                <a:sym typeface="Proxima Nova Semibold"/>
              </a:rPr>
              <a:t>What  are data centers?</a:t>
            </a:r>
            <a:endParaRPr sz="1600">
              <a:solidFill>
                <a:schemeClr val="dk1"/>
              </a:solidFill>
              <a:highlight>
                <a:srgbClr val="FFFFFF"/>
              </a:highlight>
              <a:latin typeface="Proxima Nova Semibold"/>
              <a:ea typeface="Proxima Nova Semibold"/>
              <a:cs typeface="Proxima Nova Semibold"/>
              <a:sym typeface="Proxima Nova Semibold"/>
            </a:endParaRPr>
          </a:p>
          <a:p>
            <a:pPr marL="457200" lvl="0" indent="-330200" algn="l" rtl="0">
              <a:lnSpc>
                <a:spcPct val="100000"/>
              </a:lnSpc>
              <a:spcBef>
                <a:spcPts val="0"/>
              </a:spcBef>
              <a:spcAft>
                <a:spcPts val="0"/>
              </a:spcAft>
              <a:buClr>
                <a:schemeClr val="dk1"/>
              </a:buClr>
              <a:buSzPts val="1600"/>
              <a:buFont typeface="Proxima Nova Semibold"/>
              <a:buAutoNum type="arabicPeriod"/>
            </a:pPr>
            <a:r>
              <a:rPr lang="en" sz="1600">
                <a:solidFill>
                  <a:schemeClr val="dk1"/>
                </a:solidFill>
                <a:highlight>
                  <a:srgbClr val="FFFFFF"/>
                </a:highlight>
                <a:latin typeface="Proxima Nova Semibold"/>
                <a:ea typeface="Proxima Nova Semibold"/>
                <a:cs typeface="Proxima Nova Semibold"/>
                <a:sym typeface="Proxima Nova Semibold"/>
              </a:rPr>
              <a:t>Who are the top cloud providers ?</a:t>
            </a:r>
            <a:endParaRPr sz="1600">
              <a:solidFill>
                <a:schemeClr val="dk1"/>
              </a:solidFill>
              <a:highlight>
                <a:srgbClr val="FFFFFF"/>
              </a:highlight>
              <a:latin typeface="Proxima Nova Semibold"/>
              <a:ea typeface="Proxima Nova Semibold"/>
              <a:cs typeface="Proxima Nova Semibold"/>
              <a:sym typeface="Proxima Nova Semibold"/>
            </a:endParaRPr>
          </a:p>
          <a:p>
            <a:pPr marL="457200" lvl="0" indent="-330200" algn="l" rtl="0">
              <a:lnSpc>
                <a:spcPct val="100000"/>
              </a:lnSpc>
              <a:spcBef>
                <a:spcPts val="0"/>
              </a:spcBef>
              <a:spcAft>
                <a:spcPts val="0"/>
              </a:spcAft>
              <a:buClr>
                <a:schemeClr val="dk1"/>
              </a:buClr>
              <a:buSzPts val="1600"/>
              <a:buFont typeface="Proxima Nova Semibold"/>
              <a:buAutoNum type="arabicPeriod"/>
            </a:pPr>
            <a:r>
              <a:rPr lang="en" sz="1600">
                <a:solidFill>
                  <a:schemeClr val="dk1"/>
                </a:solidFill>
                <a:highlight>
                  <a:srgbClr val="FFFFFF"/>
                </a:highlight>
                <a:latin typeface="Proxima Nova Semibold"/>
                <a:ea typeface="Proxima Nova Semibold"/>
                <a:cs typeface="Proxima Nova Semibold"/>
                <a:sym typeface="Proxima Nova Semibold"/>
              </a:rPr>
              <a:t>What are the common cloud applications you use ?</a:t>
            </a:r>
            <a:endParaRPr sz="1600">
              <a:solidFill>
                <a:schemeClr val="dk1"/>
              </a:solidFill>
              <a:highlight>
                <a:srgbClr val="FFFFFF"/>
              </a:highlight>
              <a:latin typeface="Proxima Nova Semibold"/>
              <a:ea typeface="Proxima Nova Semibold"/>
              <a:cs typeface="Proxima Nova Semibold"/>
              <a:sym typeface="Proxima Nova Semibold"/>
            </a:endParaRPr>
          </a:p>
          <a:p>
            <a:pPr marL="0" lvl="0" indent="0" algn="l" rtl="0">
              <a:lnSpc>
                <a:spcPct val="100000"/>
              </a:lnSpc>
              <a:spcBef>
                <a:spcPts val="0"/>
              </a:spcBef>
              <a:spcAft>
                <a:spcPts val="0"/>
              </a:spcAft>
              <a:buSzPts val="4000"/>
              <a:buNone/>
            </a:pPr>
            <a:endParaRPr sz="1600">
              <a:solidFill>
                <a:schemeClr val="dk1"/>
              </a:solidFill>
              <a:highlight>
                <a:srgbClr val="FFFFFF"/>
              </a:highlight>
              <a:latin typeface="Proxima Nova Semibold"/>
              <a:ea typeface="Proxima Nova Semibold"/>
              <a:cs typeface="Proxima Nova Semibold"/>
              <a:sym typeface="Proxima Nova Semibold"/>
            </a:endParaRPr>
          </a:p>
          <a:p>
            <a:pPr marL="0" lvl="0" indent="0" algn="l" rtl="0">
              <a:lnSpc>
                <a:spcPct val="100000"/>
              </a:lnSpc>
              <a:spcBef>
                <a:spcPts val="0"/>
              </a:spcBef>
              <a:spcAft>
                <a:spcPts val="0"/>
              </a:spcAft>
              <a:buSzPts val="4000"/>
              <a:buNone/>
            </a:pPr>
            <a:endParaRPr sz="1600">
              <a:solidFill>
                <a:schemeClr val="dk1"/>
              </a:solidFill>
              <a:highlight>
                <a:srgbClr val="FFFFFF"/>
              </a:highlight>
              <a:latin typeface="Proxima Nova Semibold"/>
              <a:ea typeface="Proxima Nova Semibold"/>
              <a:cs typeface="Proxima Nova Semibold"/>
              <a:sym typeface="Proxima Nova Semibold"/>
            </a:endParaRPr>
          </a:p>
        </p:txBody>
      </p:sp>
      <p:sp>
        <p:nvSpPr>
          <p:cNvPr id="165" name="Google Shape;165;p4"/>
          <p:cNvSpPr txBox="1"/>
          <p:nvPr/>
        </p:nvSpPr>
        <p:spPr>
          <a:xfrm>
            <a:off x="381000" y="321000"/>
            <a:ext cx="30000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i="0" u="none" strike="noStrike" cap="none">
                <a:solidFill>
                  <a:srgbClr val="323F4F"/>
                </a:solidFill>
                <a:latin typeface="Proxima Nova"/>
                <a:ea typeface="Proxima Nova"/>
                <a:cs typeface="Proxima Nova"/>
                <a:sym typeface="Proxima Nova"/>
              </a:rPr>
              <a:t>Do You Know?</a:t>
            </a:r>
            <a:endParaRPr sz="2400" b="1" i="0" u="none" strike="noStrike" cap="none">
              <a:solidFill>
                <a:srgbClr val="323F4F"/>
              </a:solidFill>
              <a:latin typeface="Proxima Nova"/>
              <a:ea typeface="Proxima Nova"/>
              <a:cs typeface="Proxima Nova"/>
              <a:sym typeface="Proxima Nov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g2656ab85982_0_15"/>
          <p:cNvSpPr txBox="1"/>
          <p:nvPr/>
        </p:nvSpPr>
        <p:spPr>
          <a:xfrm>
            <a:off x="1083325" y="2152000"/>
            <a:ext cx="7072500" cy="663600"/>
          </a:xfrm>
          <a:prstGeom prst="rect">
            <a:avLst/>
          </a:prstGeom>
          <a:solidFill>
            <a:srgbClr val="A64D79"/>
          </a:solid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000"/>
              <a:buFont typeface="Arial"/>
              <a:buNone/>
            </a:pPr>
            <a:r>
              <a:rPr lang="en" sz="4000" b="0" i="0" u="none" strike="noStrike" cap="none">
                <a:solidFill>
                  <a:schemeClr val="lt1"/>
                </a:solidFill>
                <a:latin typeface="Proxima Nova"/>
                <a:ea typeface="Proxima Nova"/>
                <a:cs typeface="Proxima Nova"/>
                <a:sym typeface="Proxima Nova"/>
              </a:rPr>
              <a:t>Software Deployment in Cloud</a:t>
            </a:r>
            <a:endParaRPr sz="4000" b="0" i="0" u="none" strike="noStrike" cap="none">
              <a:solidFill>
                <a:schemeClr val="lt1"/>
              </a:solidFill>
              <a:latin typeface="Proxima Nova"/>
              <a:ea typeface="Proxima Nova"/>
              <a:cs typeface="Proxima Nova"/>
              <a:sym typeface="Proxima Nov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g264b1bef015_0_23"/>
          <p:cNvSpPr txBox="1">
            <a:spLocks noGrp="1"/>
          </p:cNvSpPr>
          <p:nvPr>
            <p:ph type="title"/>
          </p:nvPr>
        </p:nvSpPr>
        <p:spPr>
          <a:xfrm>
            <a:off x="381000" y="1059475"/>
            <a:ext cx="8538000" cy="2555400"/>
          </a:xfrm>
          <a:prstGeom prst="rect">
            <a:avLst/>
          </a:prstGeom>
          <a:noFill/>
          <a:ln>
            <a:noFill/>
          </a:ln>
        </p:spPr>
        <p:txBody>
          <a:bodyPr spcFirstLastPara="1" wrap="square" lIns="0" tIns="0" rIns="0" bIns="0" anchor="t" anchorCtr="0">
            <a:noAutofit/>
          </a:bodyPr>
          <a:lstStyle/>
          <a:p>
            <a:pPr marL="0" lvl="0" indent="0" algn="just" rtl="0">
              <a:lnSpc>
                <a:spcPct val="100000"/>
              </a:lnSpc>
              <a:spcBef>
                <a:spcPts val="1500"/>
              </a:spcBef>
              <a:spcAft>
                <a:spcPts val="0"/>
              </a:spcAft>
              <a:buSzPts val="4000"/>
              <a:buNone/>
            </a:pPr>
            <a:r>
              <a:rPr lang="en" sz="1600">
                <a:solidFill>
                  <a:schemeClr val="dk1"/>
                </a:solidFill>
                <a:latin typeface="Proxima Nova Semibold"/>
                <a:ea typeface="Proxima Nova Semibold"/>
                <a:cs typeface="Proxima Nova Semibold"/>
                <a:sym typeface="Proxima Nova Semibold"/>
              </a:rPr>
              <a:t>Following picture depicts the steps involved in deploying the software solutions  to Cloud.</a:t>
            </a:r>
            <a:endParaRPr sz="1600">
              <a:solidFill>
                <a:schemeClr val="dk1"/>
              </a:solidFill>
              <a:latin typeface="Proxima Nova Semibold"/>
              <a:ea typeface="Proxima Nova Semibold"/>
              <a:cs typeface="Proxima Nova Semibold"/>
              <a:sym typeface="Proxima Nova Semibold"/>
            </a:endParaRPr>
          </a:p>
          <a:p>
            <a:pPr marL="457200" lvl="0" indent="0" algn="just" rtl="0">
              <a:lnSpc>
                <a:spcPct val="100000"/>
              </a:lnSpc>
              <a:spcBef>
                <a:spcPts val="1500"/>
              </a:spcBef>
              <a:spcAft>
                <a:spcPts val="0"/>
              </a:spcAft>
              <a:buSzPts val="4000"/>
              <a:buNone/>
            </a:pPr>
            <a:endParaRPr sz="1600">
              <a:solidFill>
                <a:schemeClr val="dk1"/>
              </a:solidFill>
              <a:latin typeface="Proxima Nova Semibold"/>
              <a:ea typeface="Proxima Nova Semibold"/>
              <a:cs typeface="Proxima Nova Semibold"/>
              <a:sym typeface="Proxima Nova Semibold"/>
            </a:endParaRPr>
          </a:p>
        </p:txBody>
      </p:sp>
      <p:sp>
        <p:nvSpPr>
          <p:cNvPr id="405" name="Google Shape;405;g264b1bef015_0_23"/>
          <p:cNvSpPr txBox="1"/>
          <p:nvPr/>
        </p:nvSpPr>
        <p:spPr>
          <a:xfrm>
            <a:off x="381000" y="321000"/>
            <a:ext cx="83058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i="0" u="none" strike="noStrike" cap="none">
                <a:solidFill>
                  <a:srgbClr val="323F4F"/>
                </a:solidFill>
                <a:latin typeface="Proxima Nova"/>
                <a:ea typeface="Proxima Nova"/>
                <a:cs typeface="Proxima Nova"/>
                <a:sym typeface="Proxima Nova"/>
              </a:rPr>
              <a:t>Deployment of software solutions on Cloud</a:t>
            </a:r>
            <a:endParaRPr sz="2400" b="1" i="0" u="none" strike="noStrike" cap="none">
              <a:solidFill>
                <a:srgbClr val="323F4F"/>
              </a:solidFill>
              <a:latin typeface="Proxima Nova"/>
              <a:ea typeface="Proxima Nova"/>
              <a:cs typeface="Proxima Nova"/>
              <a:sym typeface="Proxima Nova"/>
            </a:endParaRPr>
          </a:p>
        </p:txBody>
      </p:sp>
      <p:sp>
        <p:nvSpPr>
          <p:cNvPr id="406" name="Google Shape;406;g264b1bef015_0_23"/>
          <p:cNvSpPr/>
          <p:nvPr/>
        </p:nvSpPr>
        <p:spPr>
          <a:xfrm>
            <a:off x="284750" y="2292650"/>
            <a:ext cx="1561248" cy="609552"/>
          </a:xfrm>
          <a:prstGeom prst="flowChartTerminator">
            <a:avLst/>
          </a:prstGeom>
          <a:gradFill>
            <a:gsLst>
              <a:gs pos="0">
                <a:srgbClr val="DCECD5"/>
              </a:gs>
              <a:gs pos="100000">
                <a:srgbClr val="93BC8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rgbClr val="000000"/>
                </a:solidFill>
                <a:latin typeface="Proxima Nova Semibold"/>
                <a:ea typeface="Proxima Nova Semibold"/>
                <a:cs typeface="Proxima Nova Semibold"/>
                <a:sym typeface="Proxima Nova Semibold"/>
              </a:rPr>
              <a:t>Choose the Provider</a:t>
            </a:r>
            <a:endParaRPr sz="1300" b="0" i="0" u="none" strike="noStrike" cap="none">
              <a:solidFill>
                <a:srgbClr val="000000"/>
              </a:solidFill>
              <a:latin typeface="Proxima Nova Semibold"/>
              <a:ea typeface="Proxima Nova Semibold"/>
              <a:cs typeface="Proxima Nova Semibold"/>
              <a:sym typeface="Proxima Nova Semibold"/>
            </a:endParaRPr>
          </a:p>
        </p:txBody>
      </p:sp>
      <p:sp>
        <p:nvSpPr>
          <p:cNvPr id="407" name="Google Shape;407;g264b1bef015_0_23"/>
          <p:cNvSpPr/>
          <p:nvPr/>
        </p:nvSpPr>
        <p:spPr>
          <a:xfrm>
            <a:off x="2196950" y="2292650"/>
            <a:ext cx="1561248" cy="609552"/>
          </a:xfrm>
          <a:prstGeom prst="flowChartTerminator">
            <a:avLst/>
          </a:prstGeom>
          <a:gradFill>
            <a:gsLst>
              <a:gs pos="0">
                <a:srgbClr val="DCECD5"/>
              </a:gs>
              <a:gs pos="100000">
                <a:srgbClr val="93BC8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rgbClr val="000000"/>
                </a:solidFill>
                <a:latin typeface="Proxima Nova Semibold"/>
                <a:ea typeface="Proxima Nova Semibold"/>
                <a:cs typeface="Proxima Nova Semibold"/>
                <a:sym typeface="Proxima Nova Semibold"/>
              </a:rPr>
              <a:t>Prepare the Software</a:t>
            </a:r>
            <a:endParaRPr sz="1300" b="0" i="0" u="none" strike="noStrike" cap="none">
              <a:solidFill>
                <a:srgbClr val="000000"/>
              </a:solidFill>
              <a:latin typeface="Proxima Nova Semibold"/>
              <a:ea typeface="Proxima Nova Semibold"/>
              <a:cs typeface="Proxima Nova Semibold"/>
              <a:sym typeface="Proxima Nova Semibold"/>
            </a:endParaRPr>
          </a:p>
        </p:txBody>
      </p:sp>
      <p:sp>
        <p:nvSpPr>
          <p:cNvPr id="408" name="Google Shape;408;g264b1bef015_0_23"/>
          <p:cNvSpPr/>
          <p:nvPr/>
        </p:nvSpPr>
        <p:spPr>
          <a:xfrm>
            <a:off x="3458775" y="3179625"/>
            <a:ext cx="1561248" cy="609552"/>
          </a:xfrm>
          <a:prstGeom prst="flowChartTerminator">
            <a:avLst/>
          </a:prstGeom>
          <a:gradFill>
            <a:gsLst>
              <a:gs pos="0">
                <a:srgbClr val="DCECD5"/>
              </a:gs>
              <a:gs pos="100000">
                <a:srgbClr val="93BC8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rgbClr val="000000"/>
                </a:solidFill>
                <a:latin typeface="Proxima Nova Semibold"/>
                <a:ea typeface="Proxima Nova Semibold"/>
                <a:cs typeface="Proxima Nova Semibold"/>
                <a:sym typeface="Proxima Nova Semibold"/>
              </a:rPr>
              <a:t>Configure your Cloud Provider</a:t>
            </a:r>
            <a:endParaRPr sz="1300" b="0" i="0" u="none" strike="noStrike" cap="none">
              <a:solidFill>
                <a:srgbClr val="000000"/>
              </a:solidFill>
              <a:latin typeface="Proxima Nova Semibold"/>
              <a:ea typeface="Proxima Nova Semibold"/>
              <a:cs typeface="Proxima Nova Semibold"/>
              <a:sym typeface="Proxima Nova Semibold"/>
            </a:endParaRPr>
          </a:p>
        </p:txBody>
      </p:sp>
      <p:sp>
        <p:nvSpPr>
          <p:cNvPr id="409" name="Google Shape;409;g264b1bef015_0_23"/>
          <p:cNvSpPr/>
          <p:nvPr/>
        </p:nvSpPr>
        <p:spPr>
          <a:xfrm>
            <a:off x="5314100" y="3836150"/>
            <a:ext cx="1561248" cy="609552"/>
          </a:xfrm>
          <a:prstGeom prst="flowChartTerminator">
            <a:avLst/>
          </a:prstGeom>
          <a:gradFill>
            <a:gsLst>
              <a:gs pos="0">
                <a:srgbClr val="DCECD5"/>
              </a:gs>
              <a:gs pos="100000">
                <a:srgbClr val="93BC8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rgbClr val="000000"/>
                </a:solidFill>
                <a:latin typeface="Proxima Nova Semibold"/>
                <a:ea typeface="Proxima Nova Semibold"/>
                <a:cs typeface="Proxima Nova Semibold"/>
                <a:sym typeface="Proxima Nova Semibold"/>
              </a:rPr>
              <a:t>Test your Software</a:t>
            </a:r>
            <a:endParaRPr sz="1300" b="0" i="0" u="none" strike="noStrike" cap="none">
              <a:solidFill>
                <a:srgbClr val="000000"/>
              </a:solidFill>
              <a:latin typeface="Proxima Nova Semibold"/>
              <a:ea typeface="Proxima Nova Semibold"/>
              <a:cs typeface="Proxima Nova Semibold"/>
              <a:sym typeface="Proxima Nova Semibold"/>
            </a:endParaRPr>
          </a:p>
        </p:txBody>
      </p:sp>
      <p:sp>
        <p:nvSpPr>
          <p:cNvPr id="410" name="Google Shape;410;g264b1bef015_0_23"/>
          <p:cNvSpPr/>
          <p:nvPr/>
        </p:nvSpPr>
        <p:spPr>
          <a:xfrm>
            <a:off x="6567900" y="2902200"/>
            <a:ext cx="2010258" cy="609552"/>
          </a:xfrm>
          <a:prstGeom prst="flowChartTerminator">
            <a:avLst/>
          </a:prstGeom>
          <a:gradFill>
            <a:gsLst>
              <a:gs pos="0">
                <a:srgbClr val="DCECD5"/>
              </a:gs>
              <a:gs pos="100000">
                <a:srgbClr val="93BC8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rgbClr val="000000"/>
                </a:solidFill>
                <a:latin typeface="Proxima Nova Semibold"/>
                <a:ea typeface="Proxima Nova Semibold"/>
                <a:cs typeface="Proxima Nova Semibold"/>
                <a:sym typeface="Proxima Nova Semibold"/>
              </a:rPr>
              <a:t>Launch Your Software</a:t>
            </a:r>
            <a:endParaRPr sz="1300" b="0" i="0" u="none" strike="noStrike" cap="none">
              <a:solidFill>
                <a:srgbClr val="000000"/>
              </a:solidFill>
              <a:latin typeface="Proxima Nova Semibold"/>
              <a:ea typeface="Proxima Nova Semibold"/>
              <a:cs typeface="Proxima Nova Semibold"/>
              <a:sym typeface="Proxima Nova Semibold"/>
            </a:endParaRPr>
          </a:p>
        </p:txBody>
      </p:sp>
      <p:sp>
        <p:nvSpPr>
          <p:cNvPr id="411" name="Google Shape;411;g264b1bef015_0_23"/>
          <p:cNvSpPr/>
          <p:nvPr/>
        </p:nvSpPr>
        <p:spPr>
          <a:xfrm>
            <a:off x="6763100" y="1767625"/>
            <a:ext cx="2285604" cy="609552"/>
          </a:xfrm>
          <a:prstGeom prst="flowChartTerminator">
            <a:avLst/>
          </a:prstGeom>
          <a:gradFill>
            <a:gsLst>
              <a:gs pos="0">
                <a:srgbClr val="DCECD5"/>
              </a:gs>
              <a:gs pos="100000">
                <a:srgbClr val="93BC8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rgbClr val="000000"/>
                </a:solidFill>
                <a:latin typeface="Proxima Nova Semibold"/>
                <a:ea typeface="Proxima Nova Semibold"/>
                <a:cs typeface="Proxima Nova Semibold"/>
                <a:sym typeface="Proxima Nova Semibold"/>
              </a:rPr>
              <a:t>Update and Improve Your Software</a:t>
            </a:r>
            <a:endParaRPr sz="1300" b="0" i="0" u="none" strike="noStrike" cap="none">
              <a:solidFill>
                <a:srgbClr val="000000"/>
              </a:solidFill>
              <a:latin typeface="Proxima Nova Semibold"/>
              <a:ea typeface="Proxima Nova Semibold"/>
              <a:cs typeface="Proxima Nova Semibold"/>
              <a:sym typeface="Proxima Nova Semibold"/>
            </a:endParaRPr>
          </a:p>
        </p:txBody>
      </p:sp>
      <p:pic>
        <p:nvPicPr>
          <p:cNvPr id="412" name="Google Shape;412;g264b1bef015_0_23"/>
          <p:cNvPicPr preferRelativeResize="0"/>
          <p:nvPr/>
        </p:nvPicPr>
        <p:blipFill rotWithShape="1">
          <a:blip r:embed="rId3">
            <a:alphaModFix/>
          </a:blip>
          <a:srcRect/>
          <a:stretch/>
        </p:blipFill>
        <p:spPr>
          <a:xfrm>
            <a:off x="104550" y="3104775"/>
            <a:ext cx="1921639" cy="1106625"/>
          </a:xfrm>
          <a:prstGeom prst="rect">
            <a:avLst/>
          </a:prstGeom>
          <a:noFill/>
          <a:ln>
            <a:noFill/>
          </a:ln>
        </p:spPr>
      </p:pic>
      <p:pic>
        <p:nvPicPr>
          <p:cNvPr id="413" name="Google Shape;413;g264b1bef015_0_23"/>
          <p:cNvPicPr preferRelativeResize="0"/>
          <p:nvPr/>
        </p:nvPicPr>
        <p:blipFill rotWithShape="1">
          <a:blip r:embed="rId4">
            <a:alphaModFix/>
          </a:blip>
          <a:srcRect/>
          <a:stretch/>
        </p:blipFill>
        <p:spPr>
          <a:xfrm>
            <a:off x="2026201" y="1251448"/>
            <a:ext cx="1195925" cy="1041200"/>
          </a:xfrm>
          <a:prstGeom prst="rect">
            <a:avLst/>
          </a:prstGeom>
          <a:noFill/>
          <a:ln>
            <a:noFill/>
          </a:ln>
        </p:spPr>
      </p:pic>
      <p:pic>
        <p:nvPicPr>
          <p:cNvPr id="414" name="Google Shape;414;g264b1bef015_0_23"/>
          <p:cNvPicPr preferRelativeResize="0"/>
          <p:nvPr/>
        </p:nvPicPr>
        <p:blipFill rotWithShape="1">
          <a:blip r:embed="rId5">
            <a:alphaModFix/>
          </a:blip>
          <a:srcRect/>
          <a:stretch/>
        </p:blipFill>
        <p:spPr>
          <a:xfrm>
            <a:off x="6951625" y="3844576"/>
            <a:ext cx="1354702" cy="1134950"/>
          </a:xfrm>
          <a:prstGeom prst="rect">
            <a:avLst/>
          </a:prstGeom>
          <a:noFill/>
          <a:ln>
            <a:noFill/>
          </a:ln>
        </p:spPr>
      </p:pic>
      <p:pic>
        <p:nvPicPr>
          <p:cNvPr id="415" name="Google Shape;415;g264b1bef015_0_23"/>
          <p:cNvPicPr preferRelativeResize="0"/>
          <p:nvPr/>
        </p:nvPicPr>
        <p:blipFill rotWithShape="1">
          <a:blip r:embed="rId6">
            <a:alphaModFix/>
          </a:blip>
          <a:srcRect/>
          <a:stretch/>
        </p:blipFill>
        <p:spPr>
          <a:xfrm>
            <a:off x="4392450" y="1970275"/>
            <a:ext cx="2010250" cy="1187305"/>
          </a:xfrm>
          <a:prstGeom prst="rect">
            <a:avLst/>
          </a:prstGeom>
          <a:noFill/>
          <a:ln>
            <a:noFill/>
          </a:ln>
        </p:spPr>
      </p:pic>
      <p:pic>
        <p:nvPicPr>
          <p:cNvPr id="416" name="Google Shape;416;g264b1bef015_0_23"/>
          <p:cNvPicPr preferRelativeResize="0"/>
          <p:nvPr/>
        </p:nvPicPr>
        <p:blipFill rotWithShape="1">
          <a:blip r:embed="rId7">
            <a:alphaModFix/>
          </a:blip>
          <a:srcRect/>
          <a:stretch/>
        </p:blipFill>
        <p:spPr>
          <a:xfrm>
            <a:off x="8287900" y="2484925"/>
            <a:ext cx="831589" cy="694698"/>
          </a:xfrm>
          <a:prstGeom prst="rect">
            <a:avLst/>
          </a:prstGeom>
          <a:noFill/>
          <a:ln>
            <a:noFill/>
          </a:ln>
        </p:spPr>
      </p:pic>
      <p:cxnSp>
        <p:nvCxnSpPr>
          <p:cNvPr id="417" name="Google Shape;417;g264b1bef015_0_23"/>
          <p:cNvCxnSpPr>
            <a:stCxn id="406" idx="3"/>
            <a:endCxn id="407" idx="1"/>
          </p:cNvCxnSpPr>
          <p:nvPr/>
        </p:nvCxnSpPr>
        <p:spPr>
          <a:xfrm>
            <a:off x="1845998" y="2597426"/>
            <a:ext cx="351000" cy="0"/>
          </a:xfrm>
          <a:prstGeom prst="straightConnector1">
            <a:avLst/>
          </a:prstGeom>
          <a:noFill/>
          <a:ln w="9525" cap="flat" cmpd="sng">
            <a:solidFill>
              <a:schemeClr val="dk2"/>
            </a:solidFill>
            <a:prstDash val="solid"/>
            <a:round/>
            <a:headEnd type="none" w="sm" len="sm"/>
            <a:tailEnd type="triangle" w="med" len="med"/>
          </a:ln>
        </p:spPr>
      </p:cxnSp>
      <p:cxnSp>
        <p:nvCxnSpPr>
          <p:cNvPr id="418" name="Google Shape;418;g264b1bef015_0_23"/>
          <p:cNvCxnSpPr/>
          <p:nvPr/>
        </p:nvCxnSpPr>
        <p:spPr>
          <a:xfrm>
            <a:off x="3488175" y="2923550"/>
            <a:ext cx="213900" cy="267300"/>
          </a:xfrm>
          <a:prstGeom prst="straightConnector1">
            <a:avLst/>
          </a:prstGeom>
          <a:noFill/>
          <a:ln w="9525" cap="flat" cmpd="sng">
            <a:solidFill>
              <a:schemeClr val="dk2"/>
            </a:solidFill>
            <a:prstDash val="solid"/>
            <a:round/>
            <a:headEnd type="none" w="sm" len="sm"/>
            <a:tailEnd type="triangle" w="med" len="med"/>
          </a:ln>
        </p:spPr>
      </p:cxnSp>
      <p:cxnSp>
        <p:nvCxnSpPr>
          <p:cNvPr id="419" name="Google Shape;419;g264b1bef015_0_23"/>
          <p:cNvCxnSpPr>
            <a:endCxn id="409" idx="1"/>
          </p:cNvCxnSpPr>
          <p:nvPr/>
        </p:nvCxnSpPr>
        <p:spPr>
          <a:xfrm>
            <a:off x="4728500" y="3811226"/>
            <a:ext cx="585600" cy="329700"/>
          </a:xfrm>
          <a:prstGeom prst="straightConnector1">
            <a:avLst/>
          </a:prstGeom>
          <a:noFill/>
          <a:ln w="9525" cap="flat" cmpd="sng">
            <a:solidFill>
              <a:schemeClr val="dk2"/>
            </a:solidFill>
            <a:prstDash val="solid"/>
            <a:round/>
            <a:headEnd type="none" w="sm" len="sm"/>
            <a:tailEnd type="triangle" w="med" len="med"/>
          </a:ln>
        </p:spPr>
      </p:cxnSp>
      <p:cxnSp>
        <p:nvCxnSpPr>
          <p:cNvPr id="420" name="Google Shape;420;g264b1bef015_0_23"/>
          <p:cNvCxnSpPr>
            <a:endCxn id="410" idx="2"/>
          </p:cNvCxnSpPr>
          <p:nvPr/>
        </p:nvCxnSpPr>
        <p:spPr>
          <a:xfrm rot="10800000" flipH="1">
            <a:off x="6856629" y="3511752"/>
            <a:ext cx="716400" cy="609600"/>
          </a:xfrm>
          <a:prstGeom prst="straightConnector1">
            <a:avLst/>
          </a:prstGeom>
          <a:noFill/>
          <a:ln w="9525" cap="flat" cmpd="sng">
            <a:solidFill>
              <a:schemeClr val="dk2"/>
            </a:solidFill>
            <a:prstDash val="solid"/>
            <a:round/>
            <a:headEnd type="none" w="sm" len="sm"/>
            <a:tailEnd type="triangle" w="med" len="med"/>
          </a:ln>
        </p:spPr>
      </p:cxnSp>
      <p:cxnSp>
        <p:nvCxnSpPr>
          <p:cNvPr id="421" name="Google Shape;421;g264b1bef015_0_23"/>
          <p:cNvCxnSpPr>
            <a:stCxn id="410" idx="0"/>
            <a:endCxn id="411" idx="2"/>
          </p:cNvCxnSpPr>
          <p:nvPr/>
        </p:nvCxnSpPr>
        <p:spPr>
          <a:xfrm rot="10800000" flipH="1">
            <a:off x="7573029" y="2377200"/>
            <a:ext cx="333000" cy="525000"/>
          </a:xfrm>
          <a:prstGeom prst="straightConnector1">
            <a:avLst/>
          </a:prstGeom>
          <a:noFill/>
          <a:ln w="9525" cap="flat" cmpd="sng">
            <a:solidFill>
              <a:schemeClr val="dk2"/>
            </a:solidFill>
            <a:prstDash val="solid"/>
            <a:round/>
            <a:headEnd type="none" w="sm" len="sm"/>
            <a:tailEnd type="triangle" w="med" len="med"/>
          </a:ln>
        </p:spPr>
      </p:cxnSp>
      <p:cxnSp>
        <p:nvCxnSpPr>
          <p:cNvPr id="422" name="Google Shape;422;g264b1bef015_0_23"/>
          <p:cNvCxnSpPr>
            <a:stCxn id="412" idx="0"/>
            <a:endCxn id="406" idx="2"/>
          </p:cNvCxnSpPr>
          <p:nvPr/>
        </p:nvCxnSpPr>
        <p:spPr>
          <a:xfrm rot="10800000">
            <a:off x="1065370" y="2902275"/>
            <a:ext cx="0" cy="202500"/>
          </a:xfrm>
          <a:prstGeom prst="straightConnector1">
            <a:avLst/>
          </a:prstGeom>
          <a:noFill/>
          <a:ln w="9525" cap="flat" cmpd="sng">
            <a:solidFill>
              <a:schemeClr val="dk2"/>
            </a:solidFill>
            <a:prstDash val="solid"/>
            <a:round/>
            <a:headEnd type="none" w="sm" len="sm"/>
            <a:tailEnd type="triangle" w="med" len="med"/>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g2658ac620cb_4_62"/>
          <p:cNvSpPr txBox="1">
            <a:spLocks noGrp="1"/>
          </p:cNvSpPr>
          <p:nvPr>
            <p:ph type="title"/>
          </p:nvPr>
        </p:nvSpPr>
        <p:spPr>
          <a:xfrm>
            <a:off x="457200" y="1070150"/>
            <a:ext cx="7986900" cy="2555400"/>
          </a:xfrm>
          <a:prstGeom prst="rect">
            <a:avLst/>
          </a:prstGeom>
          <a:noFill/>
          <a:ln>
            <a:noFill/>
          </a:ln>
        </p:spPr>
        <p:txBody>
          <a:bodyPr spcFirstLastPara="1" wrap="square" lIns="0" tIns="0" rIns="0" bIns="0" anchor="t" anchorCtr="0">
            <a:noAutofit/>
          </a:bodyPr>
          <a:lstStyle/>
          <a:p>
            <a:pPr marL="0" lvl="0" indent="0" algn="just" rtl="0">
              <a:lnSpc>
                <a:spcPct val="100000"/>
              </a:lnSpc>
              <a:spcBef>
                <a:spcPts val="1500"/>
              </a:spcBef>
              <a:spcAft>
                <a:spcPts val="0"/>
              </a:spcAft>
              <a:buSzPts val="4000"/>
              <a:buNone/>
            </a:pPr>
            <a:r>
              <a:rPr lang="en" sz="1600">
                <a:solidFill>
                  <a:schemeClr val="dk1"/>
                </a:solidFill>
                <a:latin typeface="Proxima Nova Semibold"/>
                <a:ea typeface="Proxima Nova Semibold"/>
                <a:cs typeface="Proxima Nova Semibold"/>
                <a:sym typeface="Proxima Nova Semibold"/>
              </a:rPr>
              <a:t>The following are the steps involved in deploying the software solutions and web applications to Cloud.</a:t>
            </a: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4000"/>
              <a:buNone/>
            </a:pPr>
            <a:r>
              <a:rPr lang="en" sz="1600" b="1">
                <a:solidFill>
                  <a:schemeClr val="dk1"/>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
                  </a:ext>
                </a:extLst>
              </a:rPr>
              <a:t>Step #1</a:t>
            </a:r>
            <a:r>
              <a:rPr lang="en" sz="1600" b="1">
                <a:solidFill>
                  <a:schemeClr val="dk1"/>
                </a:solidFill>
              </a:rPr>
              <a:t> : Choose the cloud provider</a:t>
            </a:r>
            <a:endParaRPr sz="1600" b="1">
              <a:solidFill>
                <a:schemeClr val="dk1"/>
              </a:solidFill>
            </a:endParaRPr>
          </a:p>
          <a:p>
            <a:pPr marL="457200" lvl="0" indent="0" algn="just" rtl="0">
              <a:lnSpc>
                <a:spcPct val="100000"/>
              </a:lnSpc>
              <a:spcBef>
                <a:spcPts val="1500"/>
              </a:spcBef>
              <a:spcAft>
                <a:spcPts val="0"/>
              </a:spcAft>
              <a:buSzPts val="4000"/>
              <a:buNone/>
            </a:pPr>
            <a:r>
              <a:rPr lang="en" sz="1600">
                <a:solidFill>
                  <a:schemeClr val="dk1"/>
                </a:solidFill>
                <a:latin typeface="Proxima Nova Semibold"/>
                <a:ea typeface="Proxima Nova Semibold"/>
                <a:cs typeface="Proxima Nova Semibold"/>
                <a:sym typeface="Proxima Nova Semibold"/>
              </a:rPr>
              <a:t>Select the cloud provider that suits your needs and budget . Consider the software architecture , tech stack used , security etc to choose the appropriate cloud provider. Some of the well known cloud providers are AWS ,Azure ,GCP ,IBM cloud etc..</a:t>
            </a: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4000"/>
              <a:buNone/>
            </a:pPr>
            <a:r>
              <a:rPr lang="en" sz="1600" b="1">
                <a:solidFill>
                  <a:schemeClr val="dk1"/>
                </a:solidFill>
              </a:rPr>
              <a:t>Step #2: Prepare Your Software </a:t>
            </a:r>
            <a:endParaRPr sz="1600" b="1">
              <a:solidFill>
                <a:schemeClr val="dk1"/>
              </a:solidFill>
            </a:endParaRPr>
          </a:p>
          <a:p>
            <a:pPr marL="457200" lvl="0" indent="0" algn="just" rtl="0">
              <a:lnSpc>
                <a:spcPct val="100000"/>
              </a:lnSpc>
              <a:spcBef>
                <a:spcPts val="1500"/>
              </a:spcBef>
              <a:spcAft>
                <a:spcPts val="0"/>
              </a:spcAft>
              <a:buSzPts val="4000"/>
              <a:buNone/>
            </a:pPr>
            <a:r>
              <a:rPr lang="en" sz="1600">
                <a:solidFill>
                  <a:schemeClr val="dk1"/>
                </a:solidFill>
                <a:latin typeface="Proxima Nova Semibold"/>
                <a:ea typeface="Proxima Nova Semibold"/>
                <a:cs typeface="Proxima Nova Semibold"/>
                <a:sym typeface="Proxima Nova Semibold"/>
              </a:rPr>
              <a:t>Make sure that the code is clean , modular ,documented as well as following the best practices of SDLC. Also use the version controls ,testing  and continuous integration tools to ensure the quality and stability of your software.</a:t>
            </a:r>
            <a:endParaRPr sz="1600">
              <a:solidFill>
                <a:schemeClr val="dk1"/>
              </a:solidFill>
              <a:latin typeface="Proxima Nova Semibold"/>
              <a:ea typeface="Proxima Nova Semibold"/>
              <a:cs typeface="Proxima Nova Semibold"/>
              <a:sym typeface="Proxima Nova Semibold"/>
            </a:endParaRPr>
          </a:p>
        </p:txBody>
      </p:sp>
      <p:sp>
        <p:nvSpPr>
          <p:cNvPr id="428" name="Google Shape;428;g2658ac620cb_4_62"/>
          <p:cNvSpPr txBox="1"/>
          <p:nvPr/>
        </p:nvSpPr>
        <p:spPr>
          <a:xfrm>
            <a:off x="381000" y="321000"/>
            <a:ext cx="83058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i="0" u="none" strike="noStrike" cap="none">
                <a:solidFill>
                  <a:srgbClr val="323F4F"/>
                </a:solidFill>
                <a:latin typeface="Proxima Nova"/>
                <a:ea typeface="Proxima Nova"/>
                <a:cs typeface="Proxima Nova"/>
                <a:sym typeface="Proxima Nova"/>
              </a:rPr>
              <a:t>Deployment of software solutions on Cloud</a:t>
            </a:r>
            <a:endParaRPr sz="2400" b="1" i="0" u="none" strike="noStrike" cap="none">
              <a:solidFill>
                <a:srgbClr val="323F4F"/>
              </a:solidFill>
              <a:latin typeface="Proxima Nova"/>
              <a:ea typeface="Proxima Nova"/>
              <a:cs typeface="Proxima Nova"/>
              <a:sym typeface="Proxima Nov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g2656ab85982_0_20"/>
          <p:cNvSpPr txBox="1">
            <a:spLocks noGrp="1"/>
          </p:cNvSpPr>
          <p:nvPr>
            <p:ph type="title"/>
          </p:nvPr>
        </p:nvSpPr>
        <p:spPr>
          <a:xfrm>
            <a:off x="457200" y="1070150"/>
            <a:ext cx="7986900" cy="2555400"/>
          </a:xfrm>
          <a:prstGeom prst="rect">
            <a:avLst/>
          </a:prstGeom>
          <a:noFill/>
          <a:ln>
            <a:noFill/>
          </a:ln>
        </p:spPr>
        <p:txBody>
          <a:bodyPr spcFirstLastPara="1" wrap="square" lIns="0" tIns="0" rIns="0" bIns="0" anchor="t" anchorCtr="0">
            <a:noAutofit/>
          </a:bodyPr>
          <a:lstStyle/>
          <a:p>
            <a:pPr marL="0" lvl="0" indent="0" algn="just" rtl="0">
              <a:lnSpc>
                <a:spcPct val="100000"/>
              </a:lnSpc>
              <a:spcBef>
                <a:spcPts val="1500"/>
              </a:spcBef>
              <a:spcAft>
                <a:spcPts val="0"/>
              </a:spcAft>
              <a:buSzPts val="4000"/>
              <a:buNone/>
            </a:pPr>
            <a:r>
              <a:rPr lang="en" sz="1600" b="1">
                <a:solidFill>
                  <a:schemeClr val="dk1"/>
                </a:solidFill>
              </a:rPr>
              <a:t>Step # 3 : Configure your cloud provider</a:t>
            </a:r>
            <a:endParaRPr sz="1600" b="1">
              <a:solidFill>
                <a:schemeClr val="dk1"/>
              </a:solidFill>
            </a:endParaRPr>
          </a:p>
          <a:p>
            <a:pPr marL="457200" lvl="0" indent="0" algn="just" rtl="0">
              <a:lnSpc>
                <a:spcPct val="100000"/>
              </a:lnSpc>
              <a:spcBef>
                <a:spcPts val="1500"/>
              </a:spcBef>
              <a:spcAft>
                <a:spcPts val="0"/>
              </a:spcAft>
              <a:buSzPts val="4000"/>
              <a:buNone/>
            </a:pPr>
            <a:r>
              <a:rPr lang="en" sz="1600">
                <a:solidFill>
                  <a:schemeClr val="dk1"/>
                </a:solidFill>
                <a:latin typeface="Proxima Nova Semibold"/>
                <a:ea typeface="Proxima Nova Semibold"/>
                <a:cs typeface="Proxima Nova Semibold"/>
                <a:sym typeface="Proxima Nova Semibold"/>
              </a:rPr>
              <a:t>Configuring the cloud provider includes	setting up the cloud account , creating and managing your cloud resources such as servers , databases ,storage ,networks and security groups , and deploying your software to the cloud using various methods such as manual or automated . Also configure the monitoring ,logging ,backup and recovery options etc..</a:t>
            </a: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4000"/>
              <a:buNone/>
            </a:pPr>
            <a:r>
              <a:rPr lang="en" sz="1600" b="1">
                <a:solidFill>
                  <a:schemeClr val="dk1"/>
                </a:solidFill>
              </a:rPr>
              <a:t>Step # 4 : Test Your Software</a:t>
            </a:r>
            <a:endParaRPr sz="1600" b="1">
              <a:solidFill>
                <a:schemeClr val="dk1"/>
              </a:solidFill>
            </a:endParaRPr>
          </a:p>
          <a:p>
            <a:pPr marL="0" lvl="0" indent="0" algn="just" rtl="0">
              <a:lnSpc>
                <a:spcPct val="100000"/>
              </a:lnSpc>
              <a:spcBef>
                <a:spcPts val="1500"/>
              </a:spcBef>
              <a:spcAft>
                <a:spcPts val="0"/>
              </a:spcAft>
              <a:buSzPts val="4000"/>
              <a:buNone/>
            </a:pPr>
            <a:r>
              <a:rPr lang="en" sz="1600">
                <a:solidFill>
                  <a:schemeClr val="dk1"/>
                </a:solidFill>
                <a:latin typeface="Proxima Nova Semibold"/>
                <a:ea typeface="Proxima Nova Semibold"/>
                <a:cs typeface="Proxima Nova Semibold"/>
                <a:sym typeface="Proxima Nova Semibold"/>
              </a:rPr>
              <a:t>	Test your software in the cloud environment to ensure that it works as expected and meets your quality standards . Perform various types of tests such as functional performance ,load , security etc..</a:t>
            </a:r>
            <a:endParaRPr sz="1600">
              <a:solidFill>
                <a:schemeClr val="dk1"/>
              </a:solidFill>
              <a:latin typeface="Proxima Nova Semibold"/>
              <a:ea typeface="Proxima Nova Semibold"/>
              <a:cs typeface="Proxima Nova Semibold"/>
              <a:sym typeface="Proxima Nova Semibold"/>
            </a:endParaRPr>
          </a:p>
        </p:txBody>
      </p:sp>
      <p:sp>
        <p:nvSpPr>
          <p:cNvPr id="434" name="Google Shape;434;g2656ab85982_0_20"/>
          <p:cNvSpPr txBox="1"/>
          <p:nvPr/>
        </p:nvSpPr>
        <p:spPr>
          <a:xfrm>
            <a:off x="381000" y="321000"/>
            <a:ext cx="83058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i="0" u="none" strike="noStrike" cap="none">
                <a:solidFill>
                  <a:srgbClr val="323F4F"/>
                </a:solidFill>
                <a:latin typeface="Proxima Nova"/>
                <a:ea typeface="Proxima Nova"/>
                <a:cs typeface="Proxima Nova"/>
                <a:sym typeface="Proxima Nova"/>
              </a:rPr>
              <a:t>Deployment of software solutions on Cloud</a:t>
            </a:r>
            <a:endParaRPr sz="2400" b="1" i="0" u="none" strike="noStrike" cap="none">
              <a:solidFill>
                <a:srgbClr val="323F4F"/>
              </a:solidFill>
              <a:latin typeface="Proxima Nova"/>
              <a:ea typeface="Proxima Nova"/>
              <a:cs typeface="Proxima Nova"/>
              <a:sym typeface="Proxima Nov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g2656ab85982_0_25"/>
          <p:cNvSpPr txBox="1">
            <a:spLocks noGrp="1"/>
          </p:cNvSpPr>
          <p:nvPr>
            <p:ph type="title"/>
          </p:nvPr>
        </p:nvSpPr>
        <p:spPr>
          <a:xfrm>
            <a:off x="457200" y="1070150"/>
            <a:ext cx="7986900" cy="2555400"/>
          </a:xfrm>
          <a:prstGeom prst="rect">
            <a:avLst/>
          </a:prstGeom>
          <a:noFill/>
          <a:ln>
            <a:noFill/>
          </a:ln>
        </p:spPr>
        <p:txBody>
          <a:bodyPr spcFirstLastPara="1" wrap="square" lIns="0" tIns="0" rIns="0" bIns="0" anchor="t" anchorCtr="0">
            <a:noAutofit/>
          </a:bodyPr>
          <a:lstStyle/>
          <a:p>
            <a:pPr marL="0" lvl="0" indent="0" algn="just" rtl="0">
              <a:lnSpc>
                <a:spcPct val="100000"/>
              </a:lnSpc>
              <a:spcBef>
                <a:spcPts val="1500"/>
              </a:spcBef>
              <a:spcAft>
                <a:spcPts val="0"/>
              </a:spcAft>
              <a:buSzPts val="4000"/>
              <a:buNone/>
            </a:pPr>
            <a:r>
              <a:rPr lang="en" sz="1600" b="1">
                <a:solidFill>
                  <a:schemeClr val="dk1"/>
                </a:solidFill>
              </a:rPr>
              <a:t>Step # 5: Launch your software </a:t>
            </a:r>
            <a:endParaRPr sz="1600" b="1">
              <a:solidFill>
                <a:schemeClr val="dk1"/>
              </a:solidFill>
            </a:endParaRPr>
          </a:p>
          <a:p>
            <a:pPr marL="0" lvl="0" indent="0" algn="just" rtl="0">
              <a:lnSpc>
                <a:spcPct val="100000"/>
              </a:lnSpc>
              <a:spcBef>
                <a:spcPts val="1500"/>
              </a:spcBef>
              <a:spcAft>
                <a:spcPts val="0"/>
              </a:spcAft>
              <a:buSzPts val="4000"/>
              <a:buNone/>
            </a:pPr>
            <a:r>
              <a:rPr lang="en" sz="1600">
                <a:solidFill>
                  <a:schemeClr val="dk1"/>
                </a:solidFill>
                <a:latin typeface="Proxima Nova Semibold"/>
                <a:ea typeface="Proxima Nova Semibold"/>
                <a:cs typeface="Proxima Nova Semibold"/>
                <a:sym typeface="Proxima Nova Semibold"/>
              </a:rPr>
              <a:t>	Launch the software in cloud to make it available and accessible to the target audience. Plan and execute a launch strategy the considers the timing ,communication ,marketing and support aspects of your software release .</a:t>
            </a: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4000"/>
              <a:buNone/>
            </a:pPr>
            <a:r>
              <a:rPr lang="en" sz="1600" b="1">
                <a:solidFill>
                  <a:schemeClr val="dk1"/>
                </a:solidFill>
              </a:rPr>
              <a:t>Step #6: Update and improve your software</a:t>
            </a:r>
            <a:endParaRPr sz="1600" b="1">
              <a:solidFill>
                <a:schemeClr val="dk1"/>
              </a:solidFill>
            </a:endParaRPr>
          </a:p>
          <a:p>
            <a:pPr marL="0" lvl="0" indent="0" algn="just" rtl="0">
              <a:lnSpc>
                <a:spcPct val="100000"/>
              </a:lnSpc>
              <a:spcBef>
                <a:spcPts val="1500"/>
              </a:spcBef>
              <a:spcAft>
                <a:spcPts val="0"/>
              </a:spcAft>
              <a:buSzPts val="4000"/>
              <a:buNone/>
            </a:pPr>
            <a:r>
              <a:rPr lang="en" sz="1600">
                <a:solidFill>
                  <a:schemeClr val="dk1"/>
                </a:solidFill>
                <a:latin typeface="Proxima Nova Semibold"/>
                <a:ea typeface="Proxima Nova Semibold"/>
                <a:cs typeface="Proxima Nova Semibold"/>
                <a:sym typeface="Proxima Nova Semibold"/>
              </a:rPr>
              <a:t>	The final step is to update and improve your software in the cloud based on the feedback and data you collect from your users and the cloud environment. You should monitor and analyze your software performance, usage, and user satisfaction metrics, and identify the areas and features that need improvement or enhancement. You should also implement a continuous delivery pipeline that allows you to deliver frequent and incremental updates and fixes to your software in the cloud without disrupting the user experience.	</a:t>
            </a:r>
            <a:endParaRPr sz="1600">
              <a:solidFill>
                <a:schemeClr val="dk1"/>
              </a:solidFill>
              <a:latin typeface="Proxima Nova Semibold"/>
              <a:ea typeface="Proxima Nova Semibold"/>
              <a:cs typeface="Proxima Nova Semibold"/>
              <a:sym typeface="Proxima Nova Semibold"/>
            </a:endParaRPr>
          </a:p>
        </p:txBody>
      </p:sp>
      <p:sp>
        <p:nvSpPr>
          <p:cNvPr id="440" name="Google Shape;440;g2656ab85982_0_25"/>
          <p:cNvSpPr txBox="1"/>
          <p:nvPr/>
        </p:nvSpPr>
        <p:spPr>
          <a:xfrm>
            <a:off x="381000" y="321000"/>
            <a:ext cx="83058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i="0" u="none" strike="noStrike" cap="none">
                <a:solidFill>
                  <a:srgbClr val="323F4F"/>
                </a:solidFill>
                <a:latin typeface="Proxima Nova"/>
                <a:ea typeface="Proxima Nova"/>
                <a:cs typeface="Proxima Nova"/>
                <a:sym typeface="Proxima Nova"/>
              </a:rPr>
              <a:t>Deployment of software solutions on Cloud</a:t>
            </a:r>
            <a:endParaRPr sz="2400" b="1" i="0" u="none" strike="noStrike" cap="none">
              <a:solidFill>
                <a:srgbClr val="323F4F"/>
              </a:solidFill>
              <a:latin typeface="Proxima Nova"/>
              <a:ea typeface="Proxima Nova"/>
              <a:cs typeface="Proxima Nova"/>
              <a:sym typeface="Proxima Nov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g2656ab85982_0_31"/>
          <p:cNvSpPr txBox="1"/>
          <p:nvPr/>
        </p:nvSpPr>
        <p:spPr>
          <a:xfrm>
            <a:off x="1083325" y="2152000"/>
            <a:ext cx="7072500" cy="663600"/>
          </a:xfrm>
          <a:prstGeom prst="rect">
            <a:avLst/>
          </a:prstGeom>
          <a:solidFill>
            <a:srgbClr val="A64D79"/>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4000"/>
              <a:buFont typeface="Arial"/>
              <a:buNone/>
            </a:pPr>
            <a:r>
              <a:rPr lang="en" sz="4000" b="0" i="0" u="none" strike="noStrike" cap="none">
                <a:solidFill>
                  <a:schemeClr val="lt1"/>
                </a:solidFill>
                <a:latin typeface="Proxima Nova"/>
                <a:ea typeface="Proxima Nova"/>
                <a:cs typeface="Proxima Nova"/>
                <a:sym typeface="Proxima Nova"/>
              </a:rPr>
              <a:t>  </a:t>
            </a:r>
            <a:r>
              <a:rPr lang="en" sz="4000">
                <a:solidFill>
                  <a:schemeClr val="lt1"/>
                </a:solidFill>
                <a:latin typeface="Proxima Nova"/>
                <a:ea typeface="Proxima Nova"/>
                <a:cs typeface="Proxima Nova"/>
                <a:sym typeface="Proxima Nova"/>
              </a:rPr>
              <a:t>Microsoft Azure</a:t>
            </a:r>
            <a:endParaRPr sz="4000" b="0" i="0" u="none" strike="noStrike" cap="none">
              <a:solidFill>
                <a:schemeClr val="lt1"/>
              </a:solidFill>
              <a:latin typeface="Proxima Nova"/>
              <a:ea typeface="Proxima Nova"/>
              <a:cs typeface="Proxima Nova"/>
              <a:sym typeface="Proxima Nov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g267072a9d5e_0_0"/>
          <p:cNvSpPr txBox="1">
            <a:spLocks noGrp="1"/>
          </p:cNvSpPr>
          <p:nvPr>
            <p:ph type="title"/>
          </p:nvPr>
        </p:nvSpPr>
        <p:spPr>
          <a:xfrm>
            <a:off x="457200" y="1070150"/>
            <a:ext cx="7986900" cy="25554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1500"/>
              </a:spcBef>
              <a:spcAft>
                <a:spcPts val="0"/>
              </a:spcAft>
              <a:buClr>
                <a:schemeClr val="dk1"/>
              </a:buClr>
              <a:buSzPts val="1100"/>
              <a:buFont typeface="Arial"/>
              <a:buNone/>
            </a:pPr>
            <a:r>
              <a:rPr lang="en" sz="1600">
                <a:solidFill>
                  <a:schemeClr val="dk1"/>
                </a:solidFill>
                <a:latin typeface="Proxima Nova Semibold"/>
                <a:ea typeface="Proxima Nova Semibold"/>
                <a:cs typeface="Proxima Nova Semibold"/>
                <a:sym typeface="Proxima Nova Semibold"/>
              </a:rPr>
              <a:t>Azure is a cloud platform designed to simplify the process of building modern applications. Whether you choose to host your applications entirely in Azure or extend your on-premises applications with Azure services, Azure helps you create applications that are scalable, reliable, and maintainable.</a:t>
            </a:r>
            <a:endParaRPr sz="1600">
              <a:solidFill>
                <a:schemeClr val="dk1"/>
              </a:solidFill>
              <a:latin typeface="Proxima Nova Semibold"/>
              <a:ea typeface="Proxima Nova Semibold"/>
              <a:cs typeface="Proxima Nova Semibold"/>
              <a:sym typeface="Proxima Nova Semibold"/>
            </a:endParaRPr>
          </a:p>
          <a:p>
            <a:pPr marL="0" lvl="0" indent="0" algn="just" rtl="0">
              <a:lnSpc>
                <a:spcPct val="115000"/>
              </a:lnSpc>
              <a:spcBef>
                <a:spcPts val="1500"/>
              </a:spcBef>
              <a:spcAft>
                <a:spcPts val="0"/>
              </a:spcAft>
              <a:buClr>
                <a:schemeClr val="dk1"/>
              </a:buClr>
              <a:buSzPts val="1100"/>
              <a:buFont typeface="Arial"/>
              <a:buNone/>
            </a:pPr>
            <a:endParaRPr sz="1600">
              <a:solidFill>
                <a:schemeClr val="dk1"/>
              </a:solidFill>
              <a:latin typeface="Proxima Nova Semibold"/>
              <a:ea typeface="Proxima Nova Semibold"/>
              <a:cs typeface="Proxima Nova Semibold"/>
              <a:sym typeface="Proxima Nova Semibold"/>
            </a:endParaRPr>
          </a:p>
          <a:p>
            <a:pPr marL="0" lvl="0" indent="0" algn="just" rtl="0">
              <a:lnSpc>
                <a:spcPct val="115000"/>
              </a:lnSpc>
              <a:spcBef>
                <a:spcPts val="1500"/>
              </a:spcBef>
              <a:spcAft>
                <a:spcPts val="0"/>
              </a:spcAft>
              <a:buClr>
                <a:schemeClr val="dk1"/>
              </a:buClr>
              <a:buSzPts val="1100"/>
              <a:buFont typeface="Arial"/>
              <a:buNone/>
            </a:pPr>
            <a:r>
              <a:rPr lang="en" sz="1600">
                <a:solidFill>
                  <a:schemeClr val="dk1"/>
                </a:solidFill>
                <a:latin typeface="Proxima Nova Semibold"/>
                <a:ea typeface="Proxima Nova Semibold"/>
                <a:cs typeface="Proxima Nova Semibold"/>
                <a:sym typeface="Proxima Nova Semibold"/>
              </a:rPr>
              <a:t>Azure supports the most popular programming languages in use today, including Python, JavaScript, Java, .NET and Go. With a comprehensive SDK library and extensive support in tools you already use like VS Code, Visual Studio, IntelliJ, and Eclipse, Azure is designed to take advantage of skills you already have and make you productive right away.</a:t>
            </a: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4000"/>
              <a:buNone/>
            </a:pPr>
            <a:endParaRPr sz="1600">
              <a:solidFill>
                <a:schemeClr val="dk1"/>
              </a:solidFill>
              <a:latin typeface="Proxima Nova Semibold"/>
              <a:ea typeface="Proxima Nova Semibold"/>
              <a:cs typeface="Proxima Nova Semibold"/>
              <a:sym typeface="Proxima Nova Semibold"/>
            </a:endParaRPr>
          </a:p>
        </p:txBody>
      </p:sp>
      <p:sp>
        <p:nvSpPr>
          <p:cNvPr id="451" name="Google Shape;451;g267072a9d5e_0_0"/>
          <p:cNvSpPr txBox="1"/>
          <p:nvPr/>
        </p:nvSpPr>
        <p:spPr>
          <a:xfrm>
            <a:off x="381000" y="321000"/>
            <a:ext cx="83058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What is Azure?</a:t>
            </a:r>
            <a:endParaRPr sz="2400" b="1" i="0" u="none" strike="noStrike" cap="none">
              <a:solidFill>
                <a:srgbClr val="323F4F"/>
              </a:solidFill>
              <a:latin typeface="Proxima Nova"/>
              <a:ea typeface="Proxima Nova"/>
              <a:cs typeface="Proxima Nova"/>
              <a:sym typeface="Proxima Nova"/>
            </a:endParaRPr>
          </a:p>
        </p:txBody>
      </p:sp>
      <p:pic>
        <p:nvPicPr>
          <p:cNvPr id="452" name="Google Shape;452;g267072a9d5e_0_0"/>
          <p:cNvPicPr preferRelativeResize="0"/>
          <p:nvPr/>
        </p:nvPicPr>
        <p:blipFill>
          <a:blip r:embed="rId3">
            <a:alphaModFix/>
          </a:blip>
          <a:stretch>
            <a:fillRect/>
          </a:stretch>
        </p:blipFill>
        <p:spPr>
          <a:xfrm>
            <a:off x="5033950" y="2085031"/>
            <a:ext cx="2350300" cy="6747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g267265a2475_0_0"/>
          <p:cNvSpPr txBox="1">
            <a:spLocks noGrp="1"/>
          </p:cNvSpPr>
          <p:nvPr>
            <p:ph type="title"/>
          </p:nvPr>
        </p:nvSpPr>
        <p:spPr>
          <a:xfrm>
            <a:off x="457200" y="1070150"/>
            <a:ext cx="7986900" cy="25554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1500"/>
              </a:spcBef>
              <a:spcAft>
                <a:spcPts val="0"/>
              </a:spcAft>
              <a:buSzPts val="4000"/>
              <a:buNone/>
            </a:pPr>
            <a:r>
              <a:rPr lang="en" sz="1600">
                <a:solidFill>
                  <a:schemeClr val="dk1"/>
                </a:solidFill>
                <a:latin typeface="Proxima Nova Semibold"/>
                <a:ea typeface="Proxima Nova Semibold"/>
                <a:cs typeface="Proxima Nova Semibold"/>
                <a:sym typeface="Proxima Nova Semibold"/>
              </a:rPr>
              <a:t>Azure is Microsoft’s cloud platform, just like Google has its Google Cloud and Amazon has its Amazon Web Service or AWS. Generally, it is a platform through which we can use Microsoft’s resources. </a:t>
            </a:r>
            <a:endParaRPr sz="1600">
              <a:solidFill>
                <a:schemeClr val="dk1"/>
              </a:solidFill>
              <a:latin typeface="Proxima Nova Semibold"/>
              <a:ea typeface="Proxima Nova Semibold"/>
              <a:cs typeface="Proxima Nova Semibold"/>
              <a:sym typeface="Proxima Nova Semibold"/>
            </a:endParaRPr>
          </a:p>
          <a:p>
            <a:pPr marL="0" lvl="0" indent="0" algn="just" rtl="0">
              <a:lnSpc>
                <a:spcPct val="115000"/>
              </a:lnSpc>
              <a:spcBef>
                <a:spcPts val="1500"/>
              </a:spcBef>
              <a:spcAft>
                <a:spcPts val="0"/>
              </a:spcAft>
              <a:buSzPts val="4000"/>
              <a:buNone/>
            </a:pPr>
            <a:r>
              <a:rPr lang="en" sz="1600">
                <a:solidFill>
                  <a:schemeClr val="dk1"/>
                </a:solidFill>
                <a:latin typeface="Proxima Nova Semibold"/>
                <a:ea typeface="Proxima Nova Semibold"/>
                <a:cs typeface="Proxima Nova Semibold"/>
                <a:sym typeface="Proxima Nova Semibold"/>
              </a:rPr>
              <a:t>For example, to set up a huge server, we will require huge investment, effort, physical space, and so on. </a:t>
            </a:r>
            <a:endParaRPr sz="1600">
              <a:solidFill>
                <a:schemeClr val="dk1"/>
              </a:solidFill>
              <a:latin typeface="Proxima Nova Semibold"/>
              <a:ea typeface="Proxima Nova Semibold"/>
              <a:cs typeface="Proxima Nova Semibold"/>
              <a:sym typeface="Proxima Nova Semibold"/>
            </a:endParaRPr>
          </a:p>
          <a:p>
            <a:pPr marL="0" lvl="0" indent="0" algn="just" rtl="0">
              <a:lnSpc>
                <a:spcPct val="115000"/>
              </a:lnSpc>
              <a:spcBef>
                <a:spcPts val="1500"/>
              </a:spcBef>
              <a:spcAft>
                <a:spcPts val="1000"/>
              </a:spcAft>
              <a:buSzPts val="4000"/>
              <a:buNone/>
            </a:pPr>
            <a:r>
              <a:rPr lang="en" sz="1600">
                <a:solidFill>
                  <a:schemeClr val="dk1"/>
                </a:solidFill>
                <a:latin typeface="Proxima Nova Semibold"/>
                <a:ea typeface="Proxima Nova Semibold"/>
                <a:cs typeface="Proxima Nova Semibold"/>
                <a:sym typeface="Proxima Nova Semibold"/>
              </a:rPr>
              <a:t>In such situations, Microsoft Azure comes to our rescue. It will provide us with virtual machines, fast processing of data, analytical and monitoring tools, and so on to make our work simpler. The pricing of Azure is also simpler and cost-effective. Popularly termed as “Pay As You Go”, which means how much you use, pay only for that.</a:t>
            </a:r>
            <a:endParaRPr sz="1600">
              <a:solidFill>
                <a:schemeClr val="dk1"/>
              </a:solidFill>
              <a:latin typeface="Proxima Nova Semibold"/>
              <a:ea typeface="Proxima Nova Semibold"/>
              <a:cs typeface="Proxima Nova Semibold"/>
              <a:sym typeface="Proxima Nova Semibold"/>
            </a:endParaRPr>
          </a:p>
        </p:txBody>
      </p:sp>
      <p:sp>
        <p:nvSpPr>
          <p:cNvPr id="458" name="Google Shape;458;g267265a2475_0_0"/>
          <p:cNvSpPr txBox="1"/>
          <p:nvPr/>
        </p:nvSpPr>
        <p:spPr>
          <a:xfrm>
            <a:off x="381000" y="321000"/>
            <a:ext cx="83058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What is Azure?</a:t>
            </a:r>
            <a:endParaRPr sz="2400" b="1" i="0" u="none" strike="noStrike" cap="none">
              <a:solidFill>
                <a:srgbClr val="323F4F"/>
              </a:solidFill>
              <a:latin typeface="Proxima Nova"/>
              <a:ea typeface="Proxima Nova"/>
              <a:cs typeface="Proxima Nova"/>
              <a:sym typeface="Proxima Nova"/>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g267265a2475_0_17"/>
          <p:cNvSpPr txBox="1">
            <a:spLocks noGrp="1"/>
          </p:cNvSpPr>
          <p:nvPr>
            <p:ph type="title"/>
          </p:nvPr>
        </p:nvSpPr>
        <p:spPr>
          <a:xfrm>
            <a:off x="457200" y="980275"/>
            <a:ext cx="7767900" cy="26454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0"/>
              </a:spcBef>
              <a:spcAft>
                <a:spcPts val="0"/>
              </a:spcAft>
              <a:buSzPts val="4000"/>
              <a:buNone/>
            </a:pPr>
            <a:r>
              <a:rPr lang="en" sz="1600">
                <a:solidFill>
                  <a:schemeClr val="dk1"/>
                </a:solidFill>
                <a:latin typeface="Proxima Nova Semibold"/>
                <a:ea typeface="Proxima Nova Semibold"/>
                <a:cs typeface="Proxima Nova Semibold"/>
                <a:sym typeface="Proxima Nova Semibold"/>
              </a:rPr>
              <a:t>Following are some advantages of using Microsoft Azure:</a:t>
            </a:r>
            <a:endParaRPr sz="1600">
              <a:solidFill>
                <a:schemeClr val="dk1"/>
              </a:solidFill>
              <a:latin typeface="Proxima Nova Semibold"/>
              <a:ea typeface="Proxima Nova Semibold"/>
              <a:cs typeface="Proxima Nova Semibold"/>
              <a:sym typeface="Proxima Nova Semibold"/>
            </a:endParaRPr>
          </a:p>
          <a:p>
            <a:pPr marL="0" lvl="0" indent="0" algn="just" rtl="0">
              <a:lnSpc>
                <a:spcPct val="115000"/>
              </a:lnSpc>
              <a:spcBef>
                <a:spcPts val="0"/>
              </a:spcBef>
              <a:spcAft>
                <a:spcPts val="0"/>
              </a:spcAft>
              <a:buSzPts val="4000"/>
              <a:buNone/>
            </a:pPr>
            <a:endParaRPr sz="1600">
              <a:solidFill>
                <a:schemeClr val="dk1"/>
              </a:solidFill>
              <a:latin typeface="Proxima Nova Semibold"/>
              <a:ea typeface="Proxima Nova Semibold"/>
              <a:cs typeface="Proxima Nova Semibold"/>
              <a:sym typeface="Proxima Nova Semibold"/>
            </a:endParaRPr>
          </a:p>
          <a:p>
            <a:pPr marL="0" lvl="0" indent="0" algn="just" rtl="0">
              <a:lnSpc>
                <a:spcPct val="115000"/>
              </a:lnSpc>
              <a:spcBef>
                <a:spcPts val="0"/>
              </a:spcBef>
              <a:spcAft>
                <a:spcPts val="0"/>
              </a:spcAft>
              <a:buSzPts val="4000"/>
              <a:buNone/>
            </a:pPr>
            <a:r>
              <a:rPr lang="en" sz="1600" b="1">
                <a:solidFill>
                  <a:schemeClr val="dk1"/>
                </a:solidFill>
              </a:rPr>
              <a:t>High Availability</a:t>
            </a:r>
            <a:endParaRPr sz="1600" b="1">
              <a:solidFill>
                <a:schemeClr val="dk1"/>
              </a:solidFill>
            </a:endParaRPr>
          </a:p>
          <a:p>
            <a:pPr marL="914400" lvl="0" indent="0" algn="just" rtl="0">
              <a:lnSpc>
                <a:spcPct val="115000"/>
              </a:lnSpc>
              <a:spcBef>
                <a:spcPts val="0"/>
              </a:spcBef>
              <a:spcAft>
                <a:spcPts val="0"/>
              </a:spcAft>
              <a:buSzPts val="4000"/>
              <a:buNone/>
            </a:pPr>
            <a:r>
              <a:rPr lang="en" sz="1600">
                <a:solidFill>
                  <a:schemeClr val="dk1"/>
                </a:solidFill>
                <a:latin typeface="Proxima Nova Semibold"/>
                <a:ea typeface="Proxima Nova Semibold"/>
                <a:cs typeface="Proxima Nova Semibold"/>
                <a:sym typeface="Proxima Nova Semibold"/>
              </a:rPr>
              <a:t>It refers to the quality of computing infrastructure which allows it to continue functioning, even when some of its components fail.</a:t>
            </a:r>
            <a:endParaRPr sz="1600">
              <a:solidFill>
                <a:schemeClr val="dk1"/>
              </a:solidFill>
              <a:latin typeface="Proxima Nova Semibold"/>
              <a:ea typeface="Proxima Nova Semibold"/>
              <a:cs typeface="Proxima Nova Semibold"/>
              <a:sym typeface="Proxima Nova Semibold"/>
            </a:endParaRPr>
          </a:p>
          <a:p>
            <a:pPr marL="0" lvl="0" indent="0" algn="just" rtl="0">
              <a:lnSpc>
                <a:spcPct val="115000"/>
              </a:lnSpc>
              <a:spcBef>
                <a:spcPts val="0"/>
              </a:spcBef>
              <a:spcAft>
                <a:spcPts val="0"/>
              </a:spcAft>
              <a:buSzPts val="1100"/>
              <a:buNone/>
            </a:pPr>
            <a:r>
              <a:rPr lang="en" sz="1600" b="1">
                <a:solidFill>
                  <a:schemeClr val="dk1"/>
                </a:solidFill>
              </a:rPr>
              <a:t>Data Security</a:t>
            </a:r>
            <a:endParaRPr sz="1600" b="1">
              <a:solidFill>
                <a:schemeClr val="dk1"/>
              </a:solidFill>
            </a:endParaRPr>
          </a:p>
          <a:p>
            <a:pPr marL="914400" lvl="0" indent="0" algn="just" rtl="0">
              <a:lnSpc>
                <a:spcPct val="115000"/>
              </a:lnSpc>
              <a:spcBef>
                <a:spcPts val="0"/>
              </a:spcBef>
              <a:spcAft>
                <a:spcPts val="0"/>
              </a:spcAft>
              <a:buClr>
                <a:schemeClr val="dk1"/>
              </a:buClr>
              <a:buSzPts val="1100"/>
              <a:buFont typeface="Arial"/>
              <a:buNone/>
            </a:pPr>
            <a:r>
              <a:rPr lang="en" sz="1600">
                <a:solidFill>
                  <a:schemeClr val="dk1"/>
                </a:solidFill>
                <a:latin typeface="Proxima Nova Semibold"/>
                <a:ea typeface="Proxima Nova Semibold"/>
                <a:cs typeface="Proxima Nova Semibold"/>
                <a:sym typeface="Proxima Nova Semibold"/>
              </a:rPr>
              <a:t>Azure provides many of the things to secure data over the cloud-like Microsoft Defender for Cloud, Key Vault, Azure Information Protection, and many more.</a:t>
            </a:r>
            <a:endParaRPr sz="1600">
              <a:solidFill>
                <a:schemeClr val="dk1"/>
              </a:solidFill>
              <a:latin typeface="Proxima Nova Semibold"/>
              <a:ea typeface="Proxima Nova Semibold"/>
              <a:cs typeface="Proxima Nova Semibold"/>
              <a:sym typeface="Proxima Nova Semibold"/>
            </a:endParaRPr>
          </a:p>
          <a:p>
            <a:pPr marL="0" lvl="0" indent="0" algn="just" rtl="0">
              <a:lnSpc>
                <a:spcPct val="115000"/>
              </a:lnSpc>
              <a:spcBef>
                <a:spcPts val="0"/>
              </a:spcBef>
              <a:spcAft>
                <a:spcPts val="0"/>
              </a:spcAft>
              <a:buSzPts val="1100"/>
              <a:buNone/>
            </a:pPr>
            <a:r>
              <a:rPr lang="en" sz="1600" b="1">
                <a:solidFill>
                  <a:schemeClr val="dk1"/>
                </a:solidFill>
              </a:rPr>
              <a:t>Scalability</a:t>
            </a:r>
            <a:endParaRPr sz="1600" b="1">
              <a:solidFill>
                <a:schemeClr val="dk1"/>
              </a:solidFill>
            </a:endParaRPr>
          </a:p>
          <a:p>
            <a:pPr marL="914400" lvl="0" indent="0" algn="just" rtl="0">
              <a:lnSpc>
                <a:spcPct val="115000"/>
              </a:lnSpc>
              <a:spcBef>
                <a:spcPts val="0"/>
              </a:spcBef>
              <a:spcAft>
                <a:spcPts val="0"/>
              </a:spcAft>
              <a:buClr>
                <a:schemeClr val="dk1"/>
              </a:buClr>
              <a:buSzPts val="1100"/>
              <a:buFont typeface="Arial"/>
              <a:buNone/>
            </a:pPr>
            <a:r>
              <a:rPr lang="en" sz="1600">
                <a:solidFill>
                  <a:schemeClr val="dk1"/>
                </a:solidFill>
                <a:latin typeface="Proxima Nova Semibold"/>
                <a:ea typeface="Proxima Nova Semibold"/>
                <a:cs typeface="Proxima Nova Semibold"/>
                <a:sym typeface="Proxima Nova Semibold"/>
              </a:rPr>
              <a:t>Azure provides 2 types of scalability i.e. Vertical and Horizontal scaling to tackle the load by changing the capacity of resources or by adding the resources. </a:t>
            </a:r>
            <a:endParaRPr sz="1600">
              <a:solidFill>
                <a:schemeClr val="dk1"/>
              </a:solidFill>
              <a:latin typeface="Proxima Nova Semibold"/>
              <a:ea typeface="Proxima Nova Semibold"/>
              <a:cs typeface="Proxima Nova Semibold"/>
              <a:sym typeface="Proxima Nova Semibold"/>
            </a:endParaRPr>
          </a:p>
          <a:p>
            <a:pPr marL="0" lvl="0" indent="0" algn="just" rtl="0">
              <a:lnSpc>
                <a:spcPct val="115000"/>
              </a:lnSpc>
              <a:spcBef>
                <a:spcPts val="0"/>
              </a:spcBef>
              <a:spcAft>
                <a:spcPts val="0"/>
              </a:spcAft>
              <a:buSzPts val="4000"/>
              <a:buNone/>
            </a:pPr>
            <a:endParaRPr sz="1600">
              <a:solidFill>
                <a:schemeClr val="dk1"/>
              </a:solidFill>
              <a:latin typeface="Proxima Nova Semibold"/>
              <a:ea typeface="Proxima Nova Semibold"/>
              <a:cs typeface="Proxima Nova Semibold"/>
              <a:sym typeface="Proxima Nova Semibold"/>
            </a:endParaRPr>
          </a:p>
        </p:txBody>
      </p:sp>
      <p:sp>
        <p:nvSpPr>
          <p:cNvPr id="464" name="Google Shape;464;g267265a2475_0_17"/>
          <p:cNvSpPr txBox="1"/>
          <p:nvPr/>
        </p:nvSpPr>
        <p:spPr>
          <a:xfrm>
            <a:off x="381000" y="321000"/>
            <a:ext cx="83058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Why Azure? ( The advantages )</a:t>
            </a:r>
            <a:endParaRPr sz="2400" b="1" i="0" u="none" strike="noStrike" cap="none">
              <a:solidFill>
                <a:srgbClr val="323F4F"/>
              </a:solidFill>
              <a:latin typeface="Proxima Nova"/>
              <a:ea typeface="Proxima Nova"/>
              <a:cs typeface="Proxima Nova"/>
              <a:sym typeface="Proxima Nova"/>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g267265a2475_0_30"/>
          <p:cNvSpPr txBox="1">
            <a:spLocks noGrp="1"/>
          </p:cNvSpPr>
          <p:nvPr>
            <p:ph type="title"/>
          </p:nvPr>
        </p:nvSpPr>
        <p:spPr>
          <a:xfrm>
            <a:off x="751925" y="980275"/>
            <a:ext cx="7473300" cy="26454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1000"/>
              </a:spcBef>
              <a:spcAft>
                <a:spcPts val="0"/>
              </a:spcAft>
              <a:buSzPts val="1100"/>
              <a:buNone/>
            </a:pPr>
            <a:r>
              <a:rPr lang="en" sz="1600" b="1">
                <a:solidFill>
                  <a:schemeClr val="dk1"/>
                </a:solidFill>
              </a:rPr>
              <a:t>Cost-Effective</a:t>
            </a:r>
            <a:endParaRPr sz="1600" b="1">
              <a:solidFill>
                <a:schemeClr val="dk1"/>
              </a:solidFill>
            </a:endParaRPr>
          </a:p>
          <a:p>
            <a:pPr marL="457200" lvl="0" indent="457200" algn="just" rtl="0">
              <a:lnSpc>
                <a:spcPct val="115000"/>
              </a:lnSpc>
              <a:spcBef>
                <a:spcPts val="1000"/>
              </a:spcBef>
              <a:spcAft>
                <a:spcPts val="0"/>
              </a:spcAft>
              <a:buClr>
                <a:schemeClr val="dk1"/>
              </a:buClr>
              <a:buSzPts val="1100"/>
              <a:buFont typeface="Arial"/>
              <a:buNone/>
            </a:pPr>
            <a:r>
              <a:rPr lang="en" sz="1600">
                <a:solidFill>
                  <a:schemeClr val="dk1"/>
                </a:solidFill>
                <a:latin typeface="Proxima Nova Semibold"/>
                <a:ea typeface="Proxima Nova Semibold"/>
                <a:cs typeface="Proxima Nova Semibold"/>
                <a:sym typeface="Proxima Nova Semibold"/>
              </a:rPr>
              <a:t>Azure provides different pricing models that can help to save costs.</a:t>
            </a:r>
            <a:endParaRPr sz="1600">
              <a:solidFill>
                <a:schemeClr val="dk1"/>
              </a:solidFill>
              <a:latin typeface="Proxima Nova Semibold"/>
              <a:ea typeface="Proxima Nova Semibold"/>
              <a:cs typeface="Proxima Nova Semibold"/>
              <a:sym typeface="Proxima Nova Semibold"/>
            </a:endParaRPr>
          </a:p>
          <a:p>
            <a:pPr marL="0" lvl="0" indent="0" algn="just" rtl="0">
              <a:lnSpc>
                <a:spcPct val="115000"/>
              </a:lnSpc>
              <a:spcBef>
                <a:spcPts val="1000"/>
              </a:spcBef>
              <a:spcAft>
                <a:spcPts val="0"/>
              </a:spcAft>
              <a:buSzPts val="1100"/>
              <a:buNone/>
            </a:pPr>
            <a:r>
              <a:rPr lang="en" sz="1600" b="1">
                <a:solidFill>
                  <a:schemeClr val="dk1"/>
                </a:solidFill>
              </a:rPr>
              <a:t>Learning-Curve</a:t>
            </a:r>
            <a:endParaRPr sz="1600" b="1">
              <a:solidFill>
                <a:schemeClr val="dk1"/>
              </a:solidFill>
            </a:endParaRPr>
          </a:p>
          <a:p>
            <a:pPr marL="914400" lvl="0" indent="0" algn="just" rtl="0">
              <a:lnSpc>
                <a:spcPct val="115000"/>
              </a:lnSpc>
              <a:spcBef>
                <a:spcPts val="1000"/>
              </a:spcBef>
              <a:spcAft>
                <a:spcPts val="0"/>
              </a:spcAft>
              <a:buClr>
                <a:schemeClr val="dk1"/>
              </a:buClr>
              <a:buSzPts val="1100"/>
              <a:buFont typeface="Arial"/>
              <a:buNone/>
            </a:pPr>
            <a:r>
              <a:rPr lang="en" sz="1600">
                <a:solidFill>
                  <a:schemeClr val="dk1"/>
                </a:solidFill>
                <a:latin typeface="Proxima Nova Semibold"/>
                <a:ea typeface="Proxima Nova Semibold"/>
                <a:cs typeface="Proxima Nova Semibold"/>
                <a:sym typeface="Proxima Nova Semibold"/>
              </a:rPr>
              <a:t>Azure provides various programming languages such as C#, Visual Basics etc., and tools such as Visual Studio, Azure ML Studio, Azure Dev tools etc., for learning. </a:t>
            </a:r>
            <a:endParaRPr sz="1600">
              <a:solidFill>
                <a:schemeClr val="dk1"/>
              </a:solidFill>
              <a:latin typeface="Proxima Nova Semibold"/>
              <a:ea typeface="Proxima Nova Semibold"/>
              <a:cs typeface="Proxima Nova Semibold"/>
              <a:sym typeface="Proxima Nova Semibold"/>
            </a:endParaRPr>
          </a:p>
          <a:p>
            <a:pPr marL="0" lvl="0" indent="0" algn="just" rtl="0">
              <a:lnSpc>
                <a:spcPct val="115000"/>
              </a:lnSpc>
              <a:spcBef>
                <a:spcPts val="1000"/>
              </a:spcBef>
              <a:spcAft>
                <a:spcPts val="0"/>
              </a:spcAft>
              <a:buSzPts val="1100"/>
              <a:buNone/>
            </a:pPr>
            <a:r>
              <a:rPr lang="en" sz="1600" b="1">
                <a:solidFill>
                  <a:schemeClr val="dk1"/>
                </a:solidFill>
              </a:rPr>
              <a:t>Hybrid-Capabilities </a:t>
            </a:r>
            <a:endParaRPr sz="1600" b="1">
              <a:solidFill>
                <a:schemeClr val="dk1"/>
              </a:solidFill>
            </a:endParaRPr>
          </a:p>
          <a:p>
            <a:pPr marL="914400" lvl="0" indent="0" algn="just" rtl="0">
              <a:lnSpc>
                <a:spcPct val="115000"/>
              </a:lnSpc>
              <a:spcBef>
                <a:spcPts val="1000"/>
              </a:spcBef>
              <a:spcAft>
                <a:spcPts val="0"/>
              </a:spcAft>
              <a:buClr>
                <a:schemeClr val="dk1"/>
              </a:buClr>
              <a:buSzPts val="1100"/>
              <a:buFont typeface="Arial"/>
              <a:buNone/>
            </a:pPr>
            <a:r>
              <a:rPr lang="en" sz="1600">
                <a:solidFill>
                  <a:schemeClr val="dk1"/>
                </a:solidFill>
                <a:latin typeface="Proxima Nova Semibold"/>
                <a:ea typeface="Proxima Nova Semibold"/>
                <a:cs typeface="Proxima Nova Semibold"/>
                <a:sym typeface="Proxima Nova Semibold"/>
              </a:rPr>
              <a:t>Azure provides hybrid working model. It allows the organization or enterprise to avail services from public cloud as well as from on-premise network.</a:t>
            </a:r>
            <a:endParaRPr sz="1600">
              <a:solidFill>
                <a:schemeClr val="dk1"/>
              </a:solidFill>
              <a:latin typeface="Proxima Nova Semibold"/>
              <a:ea typeface="Proxima Nova Semibold"/>
              <a:cs typeface="Proxima Nova Semibold"/>
              <a:sym typeface="Proxima Nova Semibold"/>
            </a:endParaRPr>
          </a:p>
          <a:p>
            <a:pPr marL="0" lvl="0" indent="0" algn="just" rtl="0">
              <a:lnSpc>
                <a:spcPct val="115000"/>
              </a:lnSpc>
              <a:spcBef>
                <a:spcPts val="0"/>
              </a:spcBef>
              <a:spcAft>
                <a:spcPts val="0"/>
              </a:spcAft>
              <a:buSzPts val="4000"/>
              <a:buNone/>
            </a:pPr>
            <a:endParaRPr sz="1600">
              <a:solidFill>
                <a:schemeClr val="dk1"/>
              </a:solidFill>
              <a:latin typeface="Proxima Nova Semibold"/>
              <a:ea typeface="Proxima Nova Semibold"/>
              <a:cs typeface="Proxima Nova Semibold"/>
              <a:sym typeface="Proxima Nova Semibold"/>
            </a:endParaRPr>
          </a:p>
        </p:txBody>
      </p:sp>
      <p:sp>
        <p:nvSpPr>
          <p:cNvPr id="470" name="Google Shape;470;g267265a2475_0_30"/>
          <p:cNvSpPr txBox="1"/>
          <p:nvPr/>
        </p:nvSpPr>
        <p:spPr>
          <a:xfrm>
            <a:off x="381000" y="321000"/>
            <a:ext cx="83058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Why Azure? ( The advantages )</a:t>
            </a:r>
            <a:endParaRPr sz="2400" b="1" i="0" u="none" strike="noStrike" cap="none">
              <a:solidFill>
                <a:srgbClr val="323F4F"/>
              </a:solidFill>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g24a84ead391_0_19"/>
          <p:cNvSpPr txBox="1"/>
          <p:nvPr/>
        </p:nvSpPr>
        <p:spPr>
          <a:xfrm>
            <a:off x="457200" y="277400"/>
            <a:ext cx="30000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200"/>
              <a:buFont typeface="Arial"/>
              <a:buNone/>
            </a:pPr>
            <a:r>
              <a:rPr lang="en" sz="2400" b="1" i="0" u="none" strike="noStrike" cap="none">
                <a:solidFill>
                  <a:srgbClr val="323F4F"/>
                </a:solidFill>
                <a:latin typeface="Proxima Nova"/>
                <a:ea typeface="Proxima Nova"/>
                <a:cs typeface="Proxima Nova"/>
                <a:sym typeface="Proxima Nova"/>
              </a:rPr>
              <a:t>Pre-Test</a:t>
            </a:r>
            <a:endParaRPr sz="2400" b="1" i="0" u="none" strike="noStrike" cap="none">
              <a:solidFill>
                <a:srgbClr val="323F4F"/>
              </a:solidFill>
              <a:latin typeface="Proxima Nova"/>
              <a:ea typeface="Proxima Nova"/>
              <a:cs typeface="Proxima Nova"/>
              <a:sym typeface="Proxima Nova"/>
            </a:endParaRPr>
          </a:p>
        </p:txBody>
      </p:sp>
      <p:graphicFrame>
        <p:nvGraphicFramePr>
          <p:cNvPr id="171" name="Google Shape;171;g24a84ead391_0_19"/>
          <p:cNvGraphicFramePr/>
          <p:nvPr/>
        </p:nvGraphicFramePr>
        <p:xfrm>
          <a:off x="538025" y="1165870"/>
          <a:ext cx="7650125" cy="2717130"/>
        </p:xfrm>
        <a:graphic>
          <a:graphicData uri="http://schemas.openxmlformats.org/drawingml/2006/table">
            <a:tbl>
              <a:tblPr>
                <a:noFill/>
                <a:tableStyleId>{68CC77B5-D316-49F0-89AA-ECFB873BD223}</a:tableStyleId>
              </a:tblPr>
              <a:tblGrid>
                <a:gridCol w="981675">
                  <a:extLst>
                    <a:ext uri="{9D8B030D-6E8A-4147-A177-3AD203B41FA5}">
                      <a16:colId xmlns:a16="http://schemas.microsoft.com/office/drawing/2014/main" val="20000"/>
                    </a:ext>
                  </a:extLst>
                </a:gridCol>
                <a:gridCol w="3052300">
                  <a:extLst>
                    <a:ext uri="{9D8B030D-6E8A-4147-A177-3AD203B41FA5}">
                      <a16:colId xmlns:a16="http://schemas.microsoft.com/office/drawing/2014/main" val="20001"/>
                    </a:ext>
                  </a:extLst>
                </a:gridCol>
                <a:gridCol w="3616150">
                  <a:extLst>
                    <a:ext uri="{9D8B030D-6E8A-4147-A177-3AD203B41FA5}">
                      <a16:colId xmlns:a16="http://schemas.microsoft.com/office/drawing/2014/main" val="20002"/>
                    </a:ext>
                  </a:extLst>
                </a:gridCol>
              </a:tblGrid>
              <a:tr h="536000">
                <a:tc>
                  <a:txBody>
                    <a:bodyPr/>
                    <a:lstStyle/>
                    <a:p>
                      <a:pPr marL="0" marR="0" lvl="0" indent="0" algn="l" rtl="0">
                        <a:lnSpc>
                          <a:spcPct val="100000"/>
                        </a:lnSpc>
                        <a:spcBef>
                          <a:spcPts val="0"/>
                        </a:spcBef>
                        <a:spcAft>
                          <a:spcPts val="0"/>
                        </a:spcAft>
                        <a:buClr>
                          <a:srgbClr val="000000"/>
                        </a:buClr>
                        <a:buSzPts val="1300"/>
                        <a:buFont typeface="Arial"/>
                        <a:buNone/>
                      </a:pPr>
                      <a:r>
                        <a:rPr lang="en" sz="1600" u="none" strike="noStrike" cap="none">
                          <a:solidFill>
                            <a:schemeClr val="lt1"/>
                          </a:solidFill>
                          <a:latin typeface="Proxima Nova Semibold"/>
                          <a:ea typeface="Proxima Nova Semibold"/>
                          <a:cs typeface="Proxima Nova Semibold"/>
                          <a:sym typeface="Proxima Nova Semibold"/>
                        </a:rPr>
                        <a:t>S.No</a:t>
                      </a:r>
                      <a:endParaRPr sz="1600" u="none" strike="noStrike" cap="none">
                        <a:solidFill>
                          <a:schemeClr val="lt1"/>
                        </a:solidFill>
                        <a:latin typeface="Proxima Nova Semibold"/>
                        <a:ea typeface="Proxima Nova Semibold"/>
                        <a:cs typeface="Proxima Nova Semibold"/>
                        <a:sym typeface="Proxima Nova Semibol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5235B"/>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 sz="1600" u="none" strike="noStrike" cap="none">
                          <a:solidFill>
                            <a:schemeClr val="lt1"/>
                          </a:solidFill>
                          <a:latin typeface="Proxima Nova Semibold"/>
                          <a:ea typeface="Proxima Nova Semibold"/>
                          <a:cs typeface="Proxima Nova Semibold"/>
                          <a:sym typeface="Proxima Nova Semibold"/>
                        </a:rPr>
                        <a:t>Question</a:t>
                      </a:r>
                      <a:endParaRPr sz="1600" u="none" strike="noStrike" cap="none">
                        <a:solidFill>
                          <a:schemeClr val="lt1"/>
                        </a:solidFill>
                        <a:latin typeface="Proxima Nova Semibold"/>
                        <a:ea typeface="Proxima Nova Semibold"/>
                        <a:cs typeface="Proxima Nova Semibold"/>
                        <a:sym typeface="Proxima Nova Semibol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5235B"/>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 sz="1600" u="none" strike="noStrike" cap="none">
                          <a:solidFill>
                            <a:schemeClr val="lt1"/>
                          </a:solidFill>
                          <a:latin typeface="Proxima Nova Semibold"/>
                          <a:ea typeface="Proxima Nova Semibold"/>
                          <a:cs typeface="Proxima Nova Semibold"/>
                          <a:sym typeface="Proxima Nova Semibold"/>
                        </a:rPr>
                        <a:t>Answer Options</a:t>
                      </a:r>
                      <a:endParaRPr sz="1600" u="none" strike="noStrike" cap="none">
                        <a:solidFill>
                          <a:schemeClr val="dk1"/>
                        </a:solidFill>
                        <a:latin typeface="Proxima Nova Semibold"/>
                        <a:ea typeface="Proxima Nova Semibold"/>
                        <a:cs typeface="Proxima Nova Semibold"/>
                        <a:sym typeface="Proxima Nova Semibold"/>
                      </a:endParaRPr>
                    </a:p>
                    <a:p>
                      <a:pPr marL="0" marR="0" lvl="0" indent="0" algn="l" rtl="0">
                        <a:lnSpc>
                          <a:spcPct val="100000"/>
                        </a:lnSpc>
                        <a:spcBef>
                          <a:spcPts val="0"/>
                        </a:spcBef>
                        <a:spcAft>
                          <a:spcPts val="0"/>
                        </a:spcAft>
                        <a:buClr>
                          <a:srgbClr val="000000"/>
                        </a:buClr>
                        <a:buSzPts val="1300"/>
                        <a:buFont typeface="Arial"/>
                        <a:buNone/>
                      </a:pPr>
                      <a:endParaRPr sz="1600" u="none" strike="noStrike" cap="none">
                        <a:latin typeface="Proxima Nova Semibold"/>
                        <a:ea typeface="Proxima Nova Semibold"/>
                        <a:cs typeface="Proxima Nova Semibold"/>
                        <a:sym typeface="Proxima Nova Semibol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5235B"/>
                    </a:solidFill>
                  </a:tcPr>
                </a:tc>
                <a:extLst>
                  <a:ext uri="{0D108BD9-81ED-4DB2-BD59-A6C34878D82A}">
                    <a16:rowId xmlns:a16="http://schemas.microsoft.com/office/drawing/2014/main" val="10000"/>
                  </a:ext>
                </a:extLst>
              </a:tr>
              <a:tr h="1120750">
                <a:tc>
                  <a:txBody>
                    <a:bodyPr/>
                    <a:lstStyle/>
                    <a:p>
                      <a:pPr marL="0" marR="0" lvl="0" indent="0" algn="l" rtl="0">
                        <a:lnSpc>
                          <a:spcPct val="100000"/>
                        </a:lnSpc>
                        <a:spcBef>
                          <a:spcPts val="0"/>
                        </a:spcBef>
                        <a:spcAft>
                          <a:spcPts val="0"/>
                        </a:spcAft>
                        <a:buClr>
                          <a:srgbClr val="000000"/>
                        </a:buClr>
                        <a:buSzPts val="1100"/>
                        <a:buFont typeface="Arial"/>
                        <a:buNone/>
                      </a:pPr>
                      <a:r>
                        <a:rPr lang="en" sz="1600" u="none" strike="noStrike" cap="none">
                          <a:solidFill>
                            <a:schemeClr val="dk1"/>
                          </a:solidFill>
                          <a:latin typeface="Proxima Nova Semibold"/>
                          <a:ea typeface="Proxima Nova Semibold"/>
                          <a:cs typeface="Proxima Nova Semibold"/>
                          <a:sym typeface="Proxima Nova Semibold"/>
                        </a:rPr>
                        <a:t>1</a:t>
                      </a:r>
                      <a:endParaRPr sz="1600" u="none" strike="noStrike" cap="none">
                        <a:solidFill>
                          <a:schemeClr val="dk1"/>
                        </a:solidFill>
                        <a:latin typeface="Proxima Nova Semibold"/>
                        <a:ea typeface="Proxima Nova Semibold"/>
                        <a:cs typeface="Proxima Nova Semibold"/>
                        <a:sym typeface="Proxima Nova Semibold"/>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Which of the following is not a cloud application ?</a:t>
                      </a:r>
                      <a:endParaRPr sz="1400" u="none" strike="noStrike" cap="none"/>
                    </a:p>
                  </a:txBody>
                  <a:tcPr marL="91425" marR="274300"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457200" marR="0" lvl="0" indent="-317500" algn="l" rtl="0">
                        <a:lnSpc>
                          <a:spcPct val="100000"/>
                        </a:lnSpc>
                        <a:spcBef>
                          <a:spcPts val="0"/>
                        </a:spcBef>
                        <a:spcAft>
                          <a:spcPts val="0"/>
                        </a:spcAft>
                        <a:buClr>
                          <a:srgbClr val="000000"/>
                        </a:buClr>
                        <a:buSzPts val="1400"/>
                        <a:buFont typeface="Arial"/>
                        <a:buAutoNum type="alphaLcParenR"/>
                      </a:pPr>
                      <a:r>
                        <a:rPr lang="en" sz="1400" u="none" strike="noStrike" cap="none"/>
                        <a:t>Notepad</a:t>
                      </a:r>
                      <a:endParaRPr sz="1400" u="none" strike="noStrike" cap="none"/>
                    </a:p>
                    <a:p>
                      <a:pPr marL="457200" marR="0" lvl="0" indent="-317500" algn="l" rtl="0">
                        <a:lnSpc>
                          <a:spcPct val="100000"/>
                        </a:lnSpc>
                        <a:spcBef>
                          <a:spcPts val="0"/>
                        </a:spcBef>
                        <a:spcAft>
                          <a:spcPts val="0"/>
                        </a:spcAft>
                        <a:buClr>
                          <a:srgbClr val="000000"/>
                        </a:buClr>
                        <a:buSzPts val="1400"/>
                        <a:buFont typeface="Arial"/>
                        <a:buAutoNum type="alphaLcParenR"/>
                      </a:pPr>
                      <a:r>
                        <a:rPr lang="en" sz="1400" u="none" strike="noStrike" cap="none"/>
                        <a:t>Google Slides</a:t>
                      </a:r>
                      <a:endParaRPr sz="1400" u="none" strike="noStrike" cap="none"/>
                    </a:p>
                    <a:p>
                      <a:pPr marL="457200" marR="0" lvl="0" indent="-317500" algn="l" rtl="0">
                        <a:lnSpc>
                          <a:spcPct val="100000"/>
                        </a:lnSpc>
                        <a:spcBef>
                          <a:spcPts val="0"/>
                        </a:spcBef>
                        <a:spcAft>
                          <a:spcPts val="0"/>
                        </a:spcAft>
                        <a:buClr>
                          <a:srgbClr val="000000"/>
                        </a:buClr>
                        <a:buSzPts val="1400"/>
                        <a:buFont typeface="Arial"/>
                        <a:buAutoNum type="alphaLcParenR"/>
                      </a:pPr>
                      <a:r>
                        <a:rPr lang="en" sz="1400" u="none" strike="noStrike" cap="none"/>
                        <a:t>Google Docs</a:t>
                      </a:r>
                      <a:endParaRPr sz="1400" u="none" strike="noStrike" cap="none"/>
                    </a:p>
                  </a:txBody>
                  <a:tcPr marL="91425" marR="274300"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925850">
                <a:tc>
                  <a:txBody>
                    <a:bodyPr/>
                    <a:lstStyle/>
                    <a:p>
                      <a:pPr marL="0" marR="0" lvl="0" indent="0" algn="l" rtl="0">
                        <a:lnSpc>
                          <a:spcPct val="100000"/>
                        </a:lnSpc>
                        <a:spcBef>
                          <a:spcPts val="0"/>
                        </a:spcBef>
                        <a:spcAft>
                          <a:spcPts val="0"/>
                        </a:spcAft>
                        <a:buClr>
                          <a:srgbClr val="000000"/>
                        </a:buClr>
                        <a:buSzPts val="1100"/>
                        <a:buFont typeface="Arial"/>
                        <a:buNone/>
                      </a:pPr>
                      <a:r>
                        <a:rPr lang="en" sz="1600" u="none" strike="noStrike" cap="none">
                          <a:solidFill>
                            <a:schemeClr val="dk1"/>
                          </a:solidFill>
                          <a:latin typeface="Proxima Nova Semibold"/>
                          <a:ea typeface="Proxima Nova Semibold"/>
                          <a:cs typeface="Proxima Nova Semibold"/>
                          <a:sym typeface="Proxima Nova Semibold"/>
                        </a:rPr>
                        <a:t>2</a:t>
                      </a:r>
                      <a:endParaRPr sz="1600" u="none" strike="noStrike" cap="none">
                        <a:solidFill>
                          <a:schemeClr val="dk1"/>
                        </a:solidFill>
                        <a:latin typeface="Proxima Nova Semibold"/>
                        <a:ea typeface="Proxima Nova Semibold"/>
                        <a:cs typeface="Proxima Nova Semibold"/>
                        <a:sym typeface="Proxima Nova Semibold"/>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Youtube application is Cloud  </a:t>
                      </a:r>
                      <a:endParaRPr sz="1400" u="none" strike="noStrike" cap="none"/>
                    </a:p>
                  </a:txBody>
                  <a:tcPr marL="91425" marR="274300"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457200" marR="0" lvl="0" indent="-317500" algn="l" rtl="0">
                        <a:lnSpc>
                          <a:spcPct val="100000"/>
                        </a:lnSpc>
                        <a:spcBef>
                          <a:spcPts val="0"/>
                        </a:spcBef>
                        <a:spcAft>
                          <a:spcPts val="0"/>
                        </a:spcAft>
                        <a:buClr>
                          <a:srgbClr val="000000"/>
                        </a:buClr>
                        <a:buSzPts val="1400"/>
                        <a:buFont typeface="Arial"/>
                        <a:buAutoNum type="alphaLcParenR"/>
                      </a:pPr>
                      <a:r>
                        <a:rPr lang="en" sz="1400" u="none" strike="noStrike" cap="none"/>
                        <a:t>True</a:t>
                      </a:r>
                      <a:endParaRPr sz="1400" u="none" strike="noStrike" cap="none"/>
                    </a:p>
                    <a:p>
                      <a:pPr marL="457200" marR="0" lvl="0" indent="-317500" algn="l" rtl="0">
                        <a:lnSpc>
                          <a:spcPct val="100000"/>
                        </a:lnSpc>
                        <a:spcBef>
                          <a:spcPts val="0"/>
                        </a:spcBef>
                        <a:spcAft>
                          <a:spcPts val="0"/>
                        </a:spcAft>
                        <a:buClr>
                          <a:srgbClr val="000000"/>
                        </a:buClr>
                        <a:buSzPts val="1400"/>
                        <a:buFont typeface="Arial"/>
                        <a:buAutoNum type="alphaLcParenR"/>
                      </a:pPr>
                      <a:r>
                        <a:rPr lang="en" sz="1400" u="none" strike="noStrike" cap="none"/>
                        <a:t>false</a:t>
                      </a:r>
                      <a:endParaRPr sz="1400" u="none" strike="noStrike" cap="none"/>
                    </a:p>
                    <a:p>
                      <a:pPr marL="45720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274300"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g267265a2475_0_36"/>
          <p:cNvSpPr txBox="1">
            <a:spLocks noGrp="1"/>
          </p:cNvSpPr>
          <p:nvPr>
            <p:ph type="title"/>
          </p:nvPr>
        </p:nvSpPr>
        <p:spPr>
          <a:xfrm>
            <a:off x="567400" y="980275"/>
            <a:ext cx="7807500" cy="26454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0"/>
              </a:spcBef>
              <a:spcAft>
                <a:spcPts val="0"/>
              </a:spcAft>
              <a:buSzPts val="4000"/>
              <a:buNone/>
            </a:pPr>
            <a:r>
              <a:rPr lang="en" sz="1600">
                <a:solidFill>
                  <a:schemeClr val="dk1"/>
                </a:solidFill>
                <a:latin typeface="Proxima Nova Semibold"/>
                <a:ea typeface="Proxima Nova Semibold"/>
                <a:cs typeface="Proxima Nova Semibold"/>
                <a:sym typeface="Proxima Nova Semibold"/>
              </a:rPr>
              <a:t>Following are the key disadvantages of using Microsoft Azure:</a:t>
            </a:r>
            <a:endParaRPr sz="1600">
              <a:solidFill>
                <a:schemeClr val="dk1"/>
              </a:solidFill>
              <a:latin typeface="Proxima Nova Semibold"/>
              <a:ea typeface="Proxima Nova Semibold"/>
              <a:cs typeface="Proxima Nova Semibold"/>
              <a:sym typeface="Proxima Nova Semibold"/>
            </a:endParaRPr>
          </a:p>
          <a:p>
            <a:pPr marL="0" lvl="0" indent="0" algn="just" rtl="0">
              <a:lnSpc>
                <a:spcPct val="115000"/>
              </a:lnSpc>
              <a:spcBef>
                <a:spcPts val="1000"/>
              </a:spcBef>
              <a:spcAft>
                <a:spcPts val="0"/>
              </a:spcAft>
              <a:buSzPts val="4000"/>
              <a:buNone/>
            </a:pPr>
            <a:r>
              <a:rPr lang="en" sz="1600" b="1">
                <a:solidFill>
                  <a:schemeClr val="dk1"/>
                </a:solidFill>
              </a:rPr>
              <a:t>Requires Platform Expertise:</a:t>
            </a:r>
            <a:endParaRPr sz="1600" b="1">
              <a:solidFill>
                <a:schemeClr val="dk1"/>
              </a:solidFill>
            </a:endParaRPr>
          </a:p>
          <a:p>
            <a:pPr marL="914400" lvl="0" indent="0" algn="just" rtl="0">
              <a:lnSpc>
                <a:spcPct val="115000"/>
              </a:lnSpc>
              <a:spcBef>
                <a:spcPts val="1000"/>
              </a:spcBef>
              <a:spcAft>
                <a:spcPts val="0"/>
              </a:spcAft>
              <a:buSzPts val="4000"/>
              <a:buNone/>
            </a:pPr>
            <a:r>
              <a:rPr lang="en" sz="1600">
                <a:solidFill>
                  <a:schemeClr val="dk1"/>
                </a:solidFill>
                <a:latin typeface="Proxima Nova Semibold"/>
                <a:ea typeface="Proxima Nova Semibold"/>
                <a:cs typeface="Proxima Nova Semibold"/>
                <a:sym typeface="Proxima Nova Semibold"/>
              </a:rPr>
              <a:t>A common mistake, on-premise servers compute power does not translate equivocally in the cloud but can potentially cost businesses.</a:t>
            </a:r>
            <a:endParaRPr sz="1600">
              <a:solidFill>
                <a:schemeClr val="dk1"/>
              </a:solidFill>
              <a:latin typeface="Proxima Nova Semibold"/>
              <a:ea typeface="Proxima Nova Semibold"/>
              <a:cs typeface="Proxima Nova Semibold"/>
              <a:sym typeface="Proxima Nova Semibold"/>
            </a:endParaRPr>
          </a:p>
          <a:p>
            <a:pPr marL="0" lvl="0" indent="0" algn="just" rtl="0">
              <a:lnSpc>
                <a:spcPct val="115000"/>
              </a:lnSpc>
              <a:spcBef>
                <a:spcPts val="1000"/>
              </a:spcBef>
              <a:spcAft>
                <a:spcPts val="0"/>
              </a:spcAft>
              <a:buSzPts val="1100"/>
              <a:buNone/>
            </a:pPr>
            <a:r>
              <a:rPr lang="en" sz="1600" b="1">
                <a:solidFill>
                  <a:schemeClr val="dk1"/>
                </a:solidFill>
              </a:rPr>
              <a:t>Requires Management: </a:t>
            </a:r>
            <a:endParaRPr sz="1600" b="1">
              <a:solidFill>
                <a:schemeClr val="dk1"/>
              </a:solidFill>
            </a:endParaRPr>
          </a:p>
          <a:p>
            <a:pPr marL="914400" lvl="0" indent="0" algn="just" rtl="0">
              <a:lnSpc>
                <a:spcPct val="115000"/>
              </a:lnSpc>
              <a:spcBef>
                <a:spcPts val="1000"/>
              </a:spcBef>
              <a:spcAft>
                <a:spcPts val="0"/>
              </a:spcAft>
              <a:buClr>
                <a:schemeClr val="dk1"/>
              </a:buClr>
              <a:buSzPts val="1100"/>
              <a:buFont typeface="Arial"/>
              <a:buNone/>
            </a:pPr>
            <a:r>
              <a:rPr lang="en" sz="1600">
                <a:solidFill>
                  <a:schemeClr val="dk1"/>
                </a:solidFill>
                <a:latin typeface="Proxima Nova Semibold"/>
                <a:ea typeface="Proxima Nova Semibold"/>
                <a:cs typeface="Proxima Nova Semibold"/>
                <a:sym typeface="Proxima Nova Semibold"/>
              </a:rPr>
              <a:t>As Azure provides many of the platforms so it needs to be expertly managed and maintained which includes patching and server monitoring.</a:t>
            </a:r>
            <a:endParaRPr sz="1600">
              <a:solidFill>
                <a:schemeClr val="dk1"/>
              </a:solidFill>
              <a:latin typeface="Proxima Nova Semibold"/>
              <a:ea typeface="Proxima Nova Semibold"/>
              <a:cs typeface="Proxima Nova Semibold"/>
              <a:sym typeface="Proxima Nova Semibold"/>
            </a:endParaRPr>
          </a:p>
          <a:p>
            <a:pPr marL="0" lvl="0" indent="0" algn="just" rtl="0">
              <a:lnSpc>
                <a:spcPct val="115000"/>
              </a:lnSpc>
              <a:spcBef>
                <a:spcPts val="1000"/>
              </a:spcBef>
              <a:spcAft>
                <a:spcPts val="0"/>
              </a:spcAft>
              <a:buSzPts val="1100"/>
              <a:buNone/>
            </a:pPr>
            <a:r>
              <a:rPr lang="en" sz="1600" b="1">
                <a:solidFill>
                  <a:schemeClr val="dk1"/>
                </a:solidFill>
              </a:rPr>
              <a:t>Complexity: </a:t>
            </a:r>
            <a:endParaRPr sz="1600" b="1">
              <a:solidFill>
                <a:schemeClr val="dk1"/>
              </a:solidFill>
            </a:endParaRPr>
          </a:p>
          <a:p>
            <a:pPr marL="914400" lvl="0" indent="0" algn="just" rtl="0">
              <a:lnSpc>
                <a:spcPct val="115000"/>
              </a:lnSpc>
              <a:spcBef>
                <a:spcPts val="1000"/>
              </a:spcBef>
              <a:spcAft>
                <a:spcPts val="0"/>
              </a:spcAft>
              <a:buClr>
                <a:schemeClr val="dk1"/>
              </a:buClr>
              <a:buSzPts val="1100"/>
              <a:buFont typeface="Arial"/>
              <a:buNone/>
            </a:pPr>
            <a:r>
              <a:rPr lang="en" sz="1600">
                <a:solidFill>
                  <a:schemeClr val="dk1"/>
                </a:solidFill>
                <a:latin typeface="Proxima Nova Semibold"/>
                <a:ea typeface="Proxima Nova Semibold"/>
                <a:cs typeface="Proxima Nova Semibold"/>
                <a:sym typeface="Proxima Nova Semibold"/>
              </a:rPr>
              <a:t>For maintaining the SaaS application for large enterprise, it is bit complexity in nature to ensure the smoothness of application all the time.</a:t>
            </a:r>
            <a:endParaRPr sz="1600">
              <a:solidFill>
                <a:schemeClr val="dk1"/>
              </a:solidFill>
              <a:latin typeface="Proxima Nova Semibold"/>
              <a:ea typeface="Proxima Nova Semibold"/>
              <a:cs typeface="Proxima Nova Semibold"/>
              <a:sym typeface="Proxima Nova Semibold"/>
            </a:endParaRPr>
          </a:p>
          <a:p>
            <a:pPr marL="0" lvl="0" indent="0" algn="just" rtl="0">
              <a:lnSpc>
                <a:spcPct val="115000"/>
              </a:lnSpc>
              <a:spcBef>
                <a:spcPts val="1000"/>
              </a:spcBef>
              <a:spcAft>
                <a:spcPts val="0"/>
              </a:spcAft>
              <a:buSzPts val="4000"/>
              <a:buNone/>
            </a:pPr>
            <a:endParaRPr sz="1600">
              <a:solidFill>
                <a:schemeClr val="dk1"/>
              </a:solidFill>
              <a:latin typeface="Proxima Nova Semibold"/>
              <a:ea typeface="Proxima Nova Semibold"/>
              <a:cs typeface="Proxima Nova Semibold"/>
              <a:sym typeface="Proxima Nova Semibold"/>
            </a:endParaRPr>
          </a:p>
        </p:txBody>
      </p:sp>
      <p:sp>
        <p:nvSpPr>
          <p:cNvPr id="476" name="Google Shape;476;g267265a2475_0_36"/>
          <p:cNvSpPr txBox="1"/>
          <p:nvPr/>
        </p:nvSpPr>
        <p:spPr>
          <a:xfrm>
            <a:off x="381000" y="321000"/>
            <a:ext cx="83058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Why Not Azure? ( The disadvantages )</a:t>
            </a:r>
            <a:endParaRPr sz="2400" b="1" i="0" u="none" strike="noStrike" cap="none">
              <a:solidFill>
                <a:srgbClr val="323F4F"/>
              </a:solidFill>
              <a:latin typeface="Proxima Nova"/>
              <a:ea typeface="Proxima Nova"/>
              <a:cs typeface="Proxima Nova"/>
              <a:sym typeface="Proxima Nov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g267265a2475_0_22"/>
          <p:cNvSpPr txBox="1">
            <a:spLocks noGrp="1"/>
          </p:cNvSpPr>
          <p:nvPr>
            <p:ph type="title"/>
          </p:nvPr>
        </p:nvSpPr>
        <p:spPr>
          <a:xfrm>
            <a:off x="457200" y="1070150"/>
            <a:ext cx="7986900" cy="25554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1500"/>
              </a:spcBef>
              <a:spcAft>
                <a:spcPts val="0"/>
              </a:spcAft>
              <a:buSzPts val="4000"/>
              <a:buNone/>
            </a:pPr>
            <a:r>
              <a:rPr lang="en" sz="1600">
                <a:solidFill>
                  <a:schemeClr val="dk1"/>
                </a:solidFill>
                <a:latin typeface="Proxima Nova Semibold"/>
                <a:ea typeface="Proxima Nova Semibold"/>
                <a:cs typeface="Proxima Nova Semibold"/>
                <a:sym typeface="Proxima Nova Semibold"/>
              </a:rPr>
              <a:t>Azure is Microsoft’s cloud platform, just like Google has its Google Cloud and Amazon has its Amazon Web Service or AWS. Generally, it is a platform through which we can use Microsoft’s resources. </a:t>
            </a:r>
            <a:endParaRPr sz="1600">
              <a:solidFill>
                <a:schemeClr val="dk1"/>
              </a:solidFill>
              <a:latin typeface="Proxima Nova Semibold"/>
              <a:ea typeface="Proxima Nova Semibold"/>
              <a:cs typeface="Proxima Nova Semibold"/>
              <a:sym typeface="Proxima Nova Semibold"/>
            </a:endParaRPr>
          </a:p>
          <a:p>
            <a:pPr marL="0" lvl="0" indent="0" algn="just" rtl="0">
              <a:lnSpc>
                <a:spcPct val="115000"/>
              </a:lnSpc>
              <a:spcBef>
                <a:spcPts val="1500"/>
              </a:spcBef>
              <a:spcAft>
                <a:spcPts val="0"/>
              </a:spcAft>
              <a:buSzPts val="4000"/>
              <a:buNone/>
            </a:pPr>
            <a:r>
              <a:rPr lang="en" sz="1600">
                <a:solidFill>
                  <a:schemeClr val="dk1"/>
                </a:solidFill>
                <a:latin typeface="Proxima Nova Semibold"/>
                <a:ea typeface="Proxima Nova Semibold"/>
                <a:cs typeface="Proxima Nova Semibold"/>
                <a:sym typeface="Proxima Nova Semibold"/>
              </a:rPr>
              <a:t>For example, to set up a huge server, we will require huge investment, effort, physical space, and so on. </a:t>
            </a:r>
            <a:endParaRPr sz="1600">
              <a:solidFill>
                <a:schemeClr val="dk1"/>
              </a:solidFill>
              <a:latin typeface="Proxima Nova Semibold"/>
              <a:ea typeface="Proxima Nova Semibold"/>
              <a:cs typeface="Proxima Nova Semibold"/>
              <a:sym typeface="Proxima Nova Semibold"/>
            </a:endParaRPr>
          </a:p>
          <a:p>
            <a:pPr marL="0" lvl="0" indent="0" algn="just" rtl="0">
              <a:lnSpc>
                <a:spcPct val="115000"/>
              </a:lnSpc>
              <a:spcBef>
                <a:spcPts val="1500"/>
              </a:spcBef>
              <a:spcAft>
                <a:spcPts val="1000"/>
              </a:spcAft>
              <a:buSzPts val="4000"/>
              <a:buNone/>
            </a:pPr>
            <a:r>
              <a:rPr lang="en" sz="1600">
                <a:solidFill>
                  <a:schemeClr val="dk1"/>
                </a:solidFill>
                <a:latin typeface="Proxima Nova Semibold"/>
                <a:ea typeface="Proxima Nova Semibold"/>
                <a:cs typeface="Proxima Nova Semibold"/>
                <a:sym typeface="Proxima Nova Semibold"/>
              </a:rPr>
              <a:t>In such situations, Microsoft Azure comes to our rescue. It will provide us with virtual machines, fast processing of data, analytical and monitoring tools, and so on to make our work simpler. The pricing of Azure is also simpler and cost-effective. Popularly termed as “Pay As You Go”, which means how much you use, pay only for that.</a:t>
            </a:r>
            <a:endParaRPr sz="1600">
              <a:solidFill>
                <a:schemeClr val="dk1"/>
              </a:solidFill>
              <a:latin typeface="Proxima Nova Semibold"/>
              <a:ea typeface="Proxima Nova Semibold"/>
              <a:cs typeface="Proxima Nova Semibold"/>
              <a:sym typeface="Proxima Nova Semibold"/>
            </a:endParaRPr>
          </a:p>
        </p:txBody>
      </p:sp>
      <p:sp>
        <p:nvSpPr>
          <p:cNvPr id="482" name="Google Shape;482;g267265a2475_0_22"/>
          <p:cNvSpPr txBox="1"/>
          <p:nvPr/>
        </p:nvSpPr>
        <p:spPr>
          <a:xfrm>
            <a:off x="381000" y="321000"/>
            <a:ext cx="83058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What is Azure?</a:t>
            </a:r>
            <a:endParaRPr sz="2400" b="1" i="0" u="none" strike="noStrike" cap="none">
              <a:solidFill>
                <a:srgbClr val="323F4F"/>
              </a:solidFill>
              <a:latin typeface="Proxima Nova"/>
              <a:ea typeface="Proxima Nova"/>
              <a:cs typeface="Proxima Nova"/>
              <a:sym typeface="Proxima Nova"/>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g267265a2475_0_7"/>
          <p:cNvSpPr txBox="1">
            <a:spLocks noGrp="1"/>
          </p:cNvSpPr>
          <p:nvPr>
            <p:ph type="title"/>
          </p:nvPr>
        </p:nvSpPr>
        <p:spPr>
          <a:xfrm>
            <a:off x="457200" y="1047100"/>
            <a:ext cx="7986900" cy="2555400"/>
          </a:xfrm>
          <a:prstGeom prst="rect">
            <a:avLst/>
          </a:prstGeom>
          <a:noFill/>
          <a:ln>
            <a:noFill/>
          </a:ln>
        </p:spPr>
        <p:txBody>
          <a:bodyPr spcFirstLastPara="1" wrap="square" lIns="0" tIns="0" rIns="0" bIns="0" anchor="t" anchorCtr="0">
            <a:noAutofit/>
          </a:bodyPr>
          <a:lstStyle/>
          <a:p>
            <a:pPr marL="0" lvl="0" indent="0" algn="just" rtl="0">
              <a:lnSpc>
                <a:spcPct val="100000"/>
              </a:lnSpc>
              <a:spcBef>
                <a:spcPts val="1500"/>
              </a:spcBef>
              <a:spcAft>
                <a:spcPts val="0"/>
              </a:spcAft>
              <a:buSzPts val="1100"/>
              <a:buNone/>
            </a:pPr>
            <a:r>
              <a:rPr lang="en" sz="1600">
                <a:solidFill>
                  <a:schemeClr val="dk1"/>
                </a:solidFill>
                <a:latin typeface="Proxima Nova Semibold"/>
                <a:ea typeface="Proxima Nova Semibold"/>
                <a:cs typeface="Proxima Nova Semibold"/>
                <a:sym typeface="Proxima Nova Semibold"/>
              </a:rPr>
              <a:t>Azure offers a broad set of global cloud-based products including compute, storage, databases, analytics, networking, mobile, developer tools, management tools, IoT, security, and enterprise applications: on-demand, available in seconds, with pay-as-you-go pricing</a:t>
            </a: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1100"/>
              <a:buNone/>
            </a:pPr>
            <a:r>
              <a:rPr lang="en" sz="1600">
                <a:solidFill>
                  <a:schemeClr val="dk1"/>
                </a:solidFill>
                <a:latin typeface="Proxima Nova Semibold"/>
                <a:ea typeface="Proxima Nova Semibold"/>
                <a:cs typeface="Proxima Nova Semibold"/>
                <a:sym typeface="Proxima Nova Semibold"/>
              </a:rPr>
              <a:t>The most used services are :</a:t>
            </a:r>
            <a:endParaRPr sz="1500">
              <a:solidFill>
                <a:schemeClr val="dk1"/>
              </a:solidFill>
              <a:latin typeface="Proxima Nova Semibold"/>
              <a:ea typeface="Proxima Nova Semibold"/>
              <a:cs typeface="Proxima Nova Semibold"/>
              <a:sym typeface="Proxima Nova Semibold"/>
            </a:endParaRPr>
          </a:p>
          <a:p>
            <a:pPr marL="1371600" lvl="0" indent="-323850" algn="just" rtl="0">
              <a:lnSpc>
                <a:spcPct val="150000"/>
              </a:lnSpc>
              <a:spcBef>
                <a:spcPts val="0"/>
              </a:spcBef>
              <a:spcAft>
                <a:spcPts val="0"/>
              </a:spcAft>
              <a:buClr>
                <a:schemeClr val="dk1"/>
              </a:buClr>
              <a:buSzPts val="1500"/>
              <a:buFont typeface="Proxima Nova Semibold"/>
              <a:buChar char="➔"/>
            </a:pPr>
            <a:r>
              <a:rPr lang="en" sz="1500">
                <a:solidFill>
                  <a:schemeClr val="dk1"/>
                </a:solidFill>
                <a:latin typeface="Proxima Nova Semibold"/>
                <a:ea typeface="Proxima Nova Semibold"/>
                <a:cs typeface="Proxima Nova Semibold"/>
                <a:sym typeface="Proxima Nova Semibold"/>
              </a:rPr>
              <a:t> Azure VMs</a:t>
            </a:r>
            <a:endParaRPr sz="1500">
              <a:solidFill>
                <a:schemeClr val="dk1"/>
              </a:solidFill>
              <a:latin typeface="Proxima Nova Semibold"/>
              <a:ea typeface="Proxima Nova Semibold"/>
              <a:cs typeface="Proxima Nova Semibold"/>
              <a:sym typeface="Proxima Nova Semibold"/>
            </a:endParaRPr>
          </a:p>
          <a:p>
            <a:pPr marL="1371600" lvl="0" indent="-323850" algn="just" rtl="0">
              <a:lnSpc>
                <a:spcPct val="150000"/>
              </a:lnSpc>
              <a:spcBef>
                <a:spcPts val="0"/>
              </a:spcBef>
              <a:spcAft>
                <a:spcPts val="0"/>
              </a:spcAft>
              <a:buClr>
                <a:schemeClr val="dk1"/>
              </a:buClr>
              <a:buSzPts val="1500"/>
              <a:buFont typeface="Proxima Nova Semibold"/>
              <a:buChar char="➔"/>
            </a:pPr>
            <a:r>
              <a:rPr lang="en" sz="1500">
                <a:solidFill>
                  <a:schemeClr val="dk1"/>
                </a:solidFill>
                <a:latin typeface="Proxima Nova Semibold"/>
                <a:ea typeface="Proxima Nova Semibold"/>
                <a:cs typeface="Proxima Nova Semibold"/>
                <a:sym typeface="Proxima Nova Semibold"/>
              </a:rPr>
              <a:t> Azure SQL</a:t>
            </a:r>
            <a:endParaRPr sz="1500">
              <a:solidFill>
                <a:schemeClr val="dk1"/>
              </a:solidFill>
              <a:latin typeface="Proxima Nova Semibold"/>
              <a:ea typeface="Proxima Nova Semibold"/>
              <a:cs typeface="Proxima Nova Semibold"/>
              <a:sym typeface="Proxima Nova Semibold"/>
            </a:endParaRPr>
          </a:p>
          <a:p>
            <a:pPr marL="1371600" lvl="0" indent="-323850" algn="just" rtl="0">
              <a:lnSpc>
                <a:spcPct val="150000"/>
              </a:lnSpc>
              <a:spcBef>
                <a:spcPts val="0"/>
              </a:spcBef>
              <a:spcAft>
                <a:spcPts val="0"/>
              </a:spcAft>
              <a:buClr>
                <a:schemeClr val="dk1"/>
              </a:buClr>
              <a:buSzPts val="1500"/>
              <a:buFont typeface="Proxima Nova Semibold"/>
              <a:buChar char="➔"/>
            </a:pPr>
            <a:r>
              <a:rPr lang="en" sz="1500">
                <a:solidFill>
                  <a:schemeClr val="dk1"/>
                </a:solidFill>
                <a:latin typeface="Proxima Nova Semibold"/>
                <a:ea typeface="Proxima Nova Semibold"/>
                <a:cs typeface="Proxima Nova Semibold"/>
                <a:sym typeface="Proxima Nova Semibold"/>
              </a:rPr>
              <a:t> Azure Blob Storage</a:t>
            </a:r>
            <a:endParaRPr sz="1500">
              <a:solidFill>
                <a:schemeClr val="dk1"/>
              </a:solidFill>
              <a:latin typeface="Proxima Nova Semibold"/>
              <a:ea typeface="Proxima Nova Semibold"/>
              <a:cs typeface="Proxima Nova Semibold"/>
              <a:sym typeface="Proxima Nova Semibold"/>
            </a:endParaRPr>
          </a:p>
          <a:p>
            <a:pPr marL="1371600" lvl="0" indent="-323850" algn="just" rtl="0">
              <a:lnSpc>
                <a:spcPct val="150000"/>
              </a:lnSpc>
              <a:spcBef>
                <a:spcPts val="0"/>
              </a:spcBef>
              <a:spcAft>
                <a:spcPts val="0"/>
              </a:spcAft>
              <a:buClr>
                <a:schemeClr val="dk1"/>
              </a:buClr>
              <a:buSzPts val="1500"/>
              <a:buFont typeface="Proxima Nova Semibold"/>
              <a:buChar char="➔"/>
            </a:pPr>
            <a:r>
              <a:rPr lang="en" sz="1500">
                <a:solidFill>
                  <a:schemeClr val="dk1"/>
                </a:solidFill>
                <a:latin typeface="Proxima Nova Semibold"/>
                <a:ea typeface="Proxima Nova Semibold"/>
                <a:cs typeface="Proxima Nova Semibold"/>
                <a:sym typeface="Proxima Nova Semibold"/>
              </a:rPr>
              <a:t> Azure Functions</a:t>
            </a:r>
            <a:endParaRPr sz="1500">
              <a:solidFill>
                <a:schemeClr val="dk1"/>
              </a:solidFill>
              <a:latin typeface="Proxima Nova Semibold"/>
              <a:ea typeface="Proxima Nova Semibold"/>
              <a:cs typeface="Proxima Nova Semibold"/>
              <a:sym typeface="Proxima Nova Semibold"/>
            </a:endParaRPr>
          </a:p>
          <a:p>
            <a:pPr marL="1371600" lvl="0" indent="-323850" algn="just" rtl="0">
              <a:lnSpc>
                <a:spcPct val="150000"/>
              </a:lnSpc>
              <a:spcBef>
                <a:spcPts val="0"/>
              </a:spcBef>
              <a:spcAft>
                <a:spcPts val="0"/>
              </a:spcAft>
              <a:buClr>
                <a:schemeClr val="dk1"/>
              </a:buClr>
              <a:buSzPts val="1500"/>
              <a:buFont typeface="Proxima Nova Semibold"/>
              <a:buChar char="➔"/>
            </a:pPr>
            <a:r>
              <a:rPr lang="en" sz="1500">
                <a:solidFill>
                  <a:schemeClr val="dk1"/>
                </a:solidFill>
                <a:latin typeface="Proxima Nova Semibold"/>
                <a:ea typeface="Proxima Nova Semibold"/>
                <a:cs typeface="Proxima Nova Semibold"/>
                <a:sym typeface="Proxima Nova Semibold"/>
              </a:rPr>
              <a:t> Azure Storage Queue</a:t>
            </a:r>
            <a:endParaRPr sz="1500">
              <a:solidFill>
                <a:schemeClr val="dk1"/>
              </a:solidFill>
              <a:latin typeface="Proxima Nova Semibold"/>
              <a:ea typeface="Proxima Nova Semibold"/>
              <a:cs typeface="Proxima Nova Semibold"/>
              <a:sym typeface="Proxima Nova Semibold"/>
            </a:endParaRPr>
          </a:p>
          <a:p>
            <a:pPr marL="1371600" lvl="0" indent="-323850" algn="just" rtl="0">
              <a:lnSpc>
                <a:spcPct val="150000"/>
              </a:lnSpc>
              <a:spcBef>
                <a:spcPts val="0"/>
              </a:spcBef>
              <a:spcAft>
                <a:spcPts val="0"/>
              </a:spcAft>
              <a:buClr>
                <a:schemeClr val="dk1"/>
              </a:buClr>
              <a:buSzPts val="1500"/>
              <a:buFont typeface="Proxima Nova Semibold"/>
              <a:buChar char="➔"/>
            </a:pPr>
            <a:r>
              <a:rPr lang="en" sz="1500">
                <a:solidFill>
                  <a:schemeClr val="dk1"/>
                </a:solidFill>
                <a:latin typeface="Proxima Nova Semibold"/>
                <a:ea typeface="Proxima Nova Semibold"/>
                <a:cs typeface="Proxima Nova Semibold"/>
                <a:sym typeface="Proxima Nova Semibold"/>
              </a:rPr>
              <a:t> Azure API Gateway</a:t>
            </a:r>
            <a:endParaRPr sz="15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Clr>
                <a:schemeClr val="dk1"/>
              </a:buClr>
              <a:buSzPts val="1100"/>
              <a:buFont typeface="Arial"/>
              <a:buNone/>
            </a:pP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4000"/>
              <a:buNone/>
            </a:pPr>
            <a:endParaRPr sz="1600">
              <a:solidFill>
                <a:schemeClr val="dk1"/>
              </a:solidFill>
              <a:latin typeface="Proxima Nova Semibold"/>
              <a:ea typeface="Proxima Nova Semibold"/>
              <a:cs typeface="Proxima Nova Semibold"/>
              <a:sym typeface="Proxima Nova Semibold"/>
            </a:endParaRPr>
          </a:p>
        </p:txBody>
      </p:sp>
      <p:sp>
        <p:nvSpPr>
          <p:cNvPr id="488" name="Google Shape;488;g267265a2475_0_7"/>
          <p:cNvSpPr txBox="1"/>
          <p:nvPr/>
        </p:nvSpPr>
        <p:spPr>
          <a:xfrm>
            <a:off x="381000" y="321000"/>
            <a:ext cx="55830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i="0" u="none" strike="noStrike" cap="none">
                <a:solidFill>
                  <a:srgbClr val="323F4F"/>
                </a:solidFill>
                <a:latin typeface="Proxima Nova"/>
                <a:ea typeface="Proxima Nova"/>
                <a:cs typeface="Proxima Nova"/>
                <a:sym typeface="Proxima Nova"/>
              </a:rPr>
              <a:t>Prominent A</a:t>
            </a:r>
            <a:r>
              <a:rPr lang="en" sz="2400" b="1">
                <a:solidFill>
                  <a:srgbClr val="323F4F"/>
                </a:solidFill>
                <a:latin typeface="Proxima Nova"/>
                <a:ea typeface="Proxima Nova"/>
                <a:cs typeface="Proxima Nova"/>
                <a:sym typeface="Proxima Nova"/>
              </a:rPr>
              <a:t>zure</a:t>
            </a:r>
            <a:r>
              <a:rPr lang="en" sz="2400" b="1" i="0" u="none" strike="noStrike" cap="none">
                <a:solidFill>
                  <a:srgbClr val="323F4F"/>
                </a:solidFill>
                <a:latin typeface="Proxima Nova"/>
                <a:ea typeface="Proxima Nova"/>
                <a:cs typeface="Proxima Nova"/>
                <a:sym typeface="Proxima Nova"/>
              </a:rPr>
              <a:t> Services :</a:t>
            </a:r>
            <a:endParaRPr sz="2400" b="1" i="0" u="none" strike="noStrike" cap="none">
              <a:solidFill>
                <a:srgbClr val="323F4F"/>
              </a:solidFill>
              <a:latin typeface="Proxima Nova"/>
              <a:ea typeface="Proxima Nova"/>
              <a:cs typeface="Proxima Nova"/>
              <a:sym typeface="Proxima Nov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g2b23df7f2f1_0_0"/>
          <p:cNvSpPr txBox="1"/>
          <p:nvPr/>
        </p:nvSpPr>
        <p:spPr>
          <a:xfrm>
            <a:off x="1083325" y="2152000"/>
            <a:ext cx="7644000" cy="663600"/>
          </a:xfrm>
          <a:prstGeom prst="rect">
            <a:avLst/>
          </a:prstGeom>
          <a:solidFill>
            <a:srgbClr val="A64D79"/>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4000"/>
              <a:buFont typeface="Arial"/>
              <a:buNone/>
            </a:pPr>
            <a:r>
              <a:rPr lang="en" sz="4000">
                <a:solidFill>
                  <a:schemeClr val="lt1"/>
                </a:solidFill>
                <a:latin typeface="Proxima Nova"/>
                <a:ea typeface="Proxima Nova"/>
                <a:cs typeface="Proxima Nova"/>
                <a:sym typeface="Proxima Nova"/>
              </a:rPr>
              <a:t>Demo :</a:t>
            </a:r>
            <a:r>
              <a:rPr lang="en" sz="4000" b="0" i="0" u="none" strike="noStrike" cap="none">
                <a:solidFill>
                  <a:schemeClr val="lt1"/>
                </a:solidFill>
                <a:latin typeface="Proxima Nova"/>
                <a:ea typeface="Proxima Nova"/>
                <a:cs typeface="Proxima Nova"/>
                <a:sym typeface="Proxima Nova"/>
              </a:rPr>
              <a:t>A</a:t>
            </a:r>
            <a:r>
              <a:rPr lang="en" sz="4000">
                <a:solidFill>
                  <a:schemeClr val="lt1"/>
                </a:solidFill>
                <a:latin typeface="Proxima Nova"/>
                <a:ea typeface="Proxima Nova"/>
                <a:cs typeface="Proxima Nova"/>
                <a:sym typeface="Proxima Nova"/>
              </a:rPr>
              <a:t>zure Account Creation</a:t>
            </a:r>
            <a:endParaRPr sz="4000" b="0" i="0" u="none" strike="noStrike" cap="none">
              <a:solidFill>
                <a:schemeClr val="lt1"/>
              </a:solidFill>
              <a:latin typeface="Proxima Nova"/>
              <a:ea typeface="Proxima Nova"/>
              <a:cs typeface="Proxima Nova"/>
              <a:sym typeface="Proxima Nova"/>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g2b7af6b8592_0_452"/>
          <p:cNvSpPr txBox="1">
            <a:spLocks noGrp="1"/>
          </p:cNvSpPr>
          <p:nvPr>
            <p:ph type="title"/>
          </p:nvPr>
        </p:nvSpPr>
        <p:spPr>
          <a:xfrm>
            <a:off x="457200" y="1047100"/>
            <a:ext cx="7986900" cy="2555400"/>
          </a:xfrm>
          <a:prstGeom prst="rect">
            <a:avLst/>
          </a:prstGeom>
          <a:noFill/>
          <a:ln>
            <a:noFill/>
          </a:ln>
        </p:spPr>
        <p:txBody>
          <a:bodyPr spcFirstLastPara="1" wrap="square" lIns="0" tIns="0" rIns="0" bIns="0" anchor="t" anchorCtr="0">
            <a:noAutofit/>
          </a:bodyPr>
          <a:lstStyle/>
          <a:p>
            <a:pPr marL="0" lvl="0" indent="0" algn="just" rtl="0">
              <a:lnSpc>
                <a:spcPct val="150000"/>
              </a:lnSpc>
              <a:spcBef>
                <a:spcPts val="0"/>
              </a:spcBef>
              <a:spcAft>
                <a:spcPts val="0"/>
              </a:spcAft>
              <a:buNone/>
            </a:pPr>
            <a:r>
              <a:rPr lang="en" sz="1500">
                <a:solidFill>
                  <a:schemeClr val="dk1"/>
                </a:solidFill>
                <a:latin typeface="Proxima Nova Semibold"/>
                <a:ea typeface="Proxima Nova Semibold"/>
                <a:cs typeface="Proxima Nova Semibold"/>
                <a:sym typeface="Proxima Nova Semibold"/>
              </a:rPr>
              <a:t>Go to the Azure Home Page.Click on Free Azure Account on the top right corner.</a:t>
            </a:r>
            <a:endParaRPr sz="15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Clr>
                <a:schemeClr val="dk1"/>
              </a:buClr>
              <a:buSzPts val="1100"/>
              <a:buFont typeface="Arial"/>
              <a:buNone/>
            </a:pP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4000"/>
              <a:buNone/>
            </a:pPr>
            <a:endParaRPr sz="1600">
              <a:solidFill>
                <a:schemeClr val="dk1"/>
              </a:solidFill>
              <a:latin typeface="Proxima Nova Semibold"/>
              <a:ea typeface="Proxima Nova Semibold"/>
              <a:cs typeface="Proxima Nova Semibold"/>
              <a:sym typeface="Proxima Nova Semibold"/>
            </a:endParaRPr>
          </a:p>
        </p:txBody>
      </p:sp>
      <p:sp>
        <p:nvSpPr>
          <p:cNvPr id="499" name="Google Shape;499;g2b7af6b8592_0_452"/>
          <p:cNvSpPr txBox="1"/>
          <p:nvPr/>
        </p:nvSpPr>
        <p:spPr>
          <a:xfrm>
            <a:off x="381000" y="321000"/>
            <a:ext cx="55830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Creating Azure Free Account</a:t>
            </a:r>
            <a:endParaRPr sz="2400" b="1" i="0" u="none" strike="noStrike" cap="none">
              <a:solidFill>
                <a:srgbClr val="323F4F"/>
              </a:solidFill>
              <a:latin typeface="Proxima Nova"/>
              <a:ea typeface="Proxima Nova"/>
              <a:cs typeface="Proxima Nova"/>
              <a:sym typeface="Proxima Nova"/>
            </a:endParaRPr>
          </a:p>
        </p:txBody>
      </p:sp>
      <p:pic>
        <p:nvPicPr>
          <p:cNvPr id="500" name="Google Shape;500;g2b7af6b8592_0_452"/>
          <p:cNvPicPr preferRelativeResize="0"/>
          <p:nvPr/>
        </p:nvPicPr>
        <p:blipFill>
          <a:blip r:embed="rId3">
            <a:alphaModFix/>
          </a:blip>
          <a:stretch>
            <a:fillRect/>
          </a:stretch>
        </p:blipFill>
        <p:spPr>
          <a:xfrm>
            <a:off x="1631652" y="1396000"/>
            <a:ext cx="5880699" cy="36984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g2b7af6b8592_0_459"/>
          <p:cNvSpPr txBox="1">
            <a:spLocks noGrp="1"/>
          </p:cNvSpPr>
          <p:nvPr>
            <p:ph type="title"/>
          </p:nvPr>
        </p:nvSpPr>
        <p:spPr>
          <a:xfrm>
            <a:off x="457200" y="1047100"/>
            <a:ext cx="7986900" cy="2555400"/>
          </a:xfrm>
          <a:prstGeom prst="rect">
            <a:avLst/>
          </a:prstGeom>
          <a:noFill/>
          <a:ln>
            <a:noFill/>
          </a:ln>
        </p:spPr>
        <p:txBody>
          <a:bodyPr spcFirstLastPara="1" wrap="square" lIns="0" tIns="0" rIns="0" bIns="0" anchor="t" anchorCtr="0">
            <a:noAutofit/>
          </a:bodyPr>
          <a:lstStyle/>
          <a:p>
            <a:pPr marL="0" lvl="0" indent="0" algn="just" rtl="0">
              <a:lnSpc>
                <a:spcPct val="150000"/>
              </a:lnSpc>
              <a:spcBef>
                <a:spcPts val="0"/>
              </a:spcBef>
              <a:spcAft>
                <a:spcPts val="0"/>
              </a:spcAft>
              <a:buNone/>
            </a:pPr>
            <a:r>
              <a:rPr lang="en" sz="1500">
                <a:solidFill>
                  <a:schemeClr val="dk1"/>
                </a:solidFill>
                <a:latin typeface="Proxima Nova Semibold"/>
                <a:ea typeface="Proxima Nova Semibold"/>
                <a:cs typeface="Proxima Nova Semibold"/>
                <a:sym typeface="Proxima Nova Semibold"/>
              </a:rPr>
              <a:t> Click on Start Free.</a:t>
            </a:r>
            <a:endParaRPr sz="15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Clr>
                <a:schemeClr val="dk1"/>
              </a:buClr>
              <a:buSzPts val="1100"/>
              <a:buFont typeface="Arial"/>
              <a:buNone/>
            </a:pP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4000"/>
              <a:buNone/>
            </a:pPr>
            <a:endParaRPr sz="1600">
              <a:solidFill>
                <a:schemeClr val="dk1"/>
              </a:solidFill>
              <a:latin typeface="Proxima Nova Semibold"/>
              <a:ea typeface="Proxima Nova Semibold"/>
              <a:cs typeface="Proxima Nova Semibold"/>
              <a:sym typeface="Proxima Nova Semibold"/>
            </a:endParaRPr>
          </a:p>
        </p:txBody>
      </p:sp>
      <p:sp>
        <p:nvSpPr>
          <p:cNvPr id="506" name="Google Shape;506;g2b7af6b8592_0_459"/>
          <p:cNvSpPr txBox="1"/>
          <p:nvPr/>
        </p:nvSpPr>
        <p:spPr>
          <a:xfrm>
            <a:off x="381000" y="321000"/>
            <a:ext cx="55830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Creating Azure Free Account</a:t>
            </a:r>
            <a:endParaRPr sz="2400" b="1" i="0" u="none" strike="noStrike" cap="none">
              <a:solidFill>
                <a:srgbClr val="323F4F"/>
              </a:solidFill>
              <a:latin typeface="Proxima Nova"/>
              <a:ea typeface="Proxima Nova"/>
              <a:cs typeface="Proxima Nova"/>
              <a:sym typeface="Proxima Nova"/>
            </a:endParaRPr>
          </a:p>
        </p:txBody>
      </p:sp>
      <p:pic>
        <p:nvPicPr>
          <p:cNvPr id="507" name="Google Shape;507;g2b7af6b8592_0_459"/>
          <p:cNvPicPr preferRelativeResize="0"/>
          <p:nvPr/>
        </p:nvPicPr>
        <p:blipFill rotWithShape="1">
          <a:blip r:embed="rId3">
            <a:alphaModFix/>
          </a:blip>
          <a:srcRect b="28145"/>
          <a:stretch/>
        </p:blipFill>
        <p:spPr>
          <a:xfrm>
            <a:off x="988625" y="1344475"/>
            <a:ext cx="7379277" cy="32829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g2b7af6b8592_0_465"/>
          <p:cNvSpPr txBox="1">
            <a:spLocks noGrp="1"/>
          </p:cNvSpPr>
          <p:nvPr>
            <p:ph type="title"/>
          </p:nvPr>
        </p:nvSpPr>
        <p:spPr>
          <a:xfrm>
            <a:off x="457200" y="1047100"/>
            <a:ext cx="7986900" cy="2555400"/>
          </a:xfrm>
          <a:prstGeom prst="rect">
            <a:avLst/>
          </a:prstGeom>
          <a:noFill/>
          <a:ln>
            <a:noFill/>
          </a:ln>
        </p:spPr>
        <p:txBody>
          <a:bodyPr spcFirstLastPara="1" wrap="square" lIns="0" tIns="0" rIns="0" bIns="0" anchor="t" anchorCtr="0">
            <a:noAutofit/>
          </a:bodyPr>
          <a:lstStyle/>
          <a:p>
            <a:pPr marL="0" lvl="0" indent="0" algn="just" rtl="0">
              <a:lnSpc>
                <a:spcPct val="150000"/>
              </a:lnSpc>
              <a:spcBef>
                <a:spcPts val="0"/>
              </a:spcBef>
              <a:spcAft>
                <a:spcPts val="0"/>
              </a:spcAft>
              <a:buNone/>
            </a:pPr>
            <a:r>
              <a:rPr lang="en" sz="1500">
                <a:solidFill>
                  <a:schemeClr val="dk1"/>
                </a:solidFill>
                <a:latin typeface="Proxima Nova Semibold"/>
                <a:ea typeface="Proxima Nova Semibold"/>
                <a:cs typeface="Proxima Nova Semibold"/>
                <a:sym typeface="Proxima Nova Semibold"/>
              </a:rPr>
              <a:t>Sign-in/Sign-up for a Microsoft account using an email address and password.</a:t>
            </a:r>
            <a:endParaRPr sz="15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Clr>
                <a:schemeClr val="dk1"/>
              </a:buClr>
              <a:buSzPts val="1100"/>
              <a:buFont typeface="Arial"/>
              <a:buNone/>
            </a:pP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4000"/>
              <a:buNone/>
            </a:pPr>
            <a:endParaRPr sz="1600">
              <a:solidFill>
                <a:schemeClr val="dk1"/>
              </a:solidFill>
              <a:latin typeface="Proxima Nova Semibold"/>
              <a:ea typeface="Proxima Nova Semibold"/>
              <a:cs typeface="Proxima Nova Semibold"/>
              <a:sym typeface="Proxima Nova Semibold"/>
            </a:endParaRPr>
          </a:p>
        </p:txBody>
      </p:sp>
      <p:sp>
        <p:nvSpPr>
          <p:cNvPr id="513" name="Google Shape;513;g2b7af6b8592_0_465"/>
          <p:cNvSpPr txBox="1"/>
          <p:nvPr/>
        </p:nvSpPr>
        <p:spPr>
          <a:xfrm>
            <a:off x="381000" y="321000"/>
            <a:ext cx="55830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Creating Azure Free Account</a:t>
            </a:r>
            <a:endParaRPr sz="2400" b="1" i="0" u="none" strike="noStrike" cap="none">
              <a:solidFill>
                <a:srgbClr val="323F4F"/>
              </a:solidFill>
              <a:latin typeface="Proxima Nova"/>
              <a:ea typeface="Proxima Nova"/>
              <a:cs typeface="Proxima Nova"/>
              <a:sym typeface="Proxima Nova"/>
            </a:endParaRPr>
          </a:p>
        </p:txBody>
      </p:sp>
      <p:pic>
        <p:nvPicPr>
          <p:cNvPr id="514" name="Google Shape;514;g2b7af6b8592_0_465"/>
          <p:cNvPicPr preferRelativeResize="0"/>
          <p:nvPr/>
        </p:nvPicPr>
        <p:blipFill>
          <a:blip r:embed="rId3">
            <a:alphaModFix/>
          </a:blip>
          <a:stretch>
            <a:fillRect/>
          </a:stretch>
        </p:blipFill>
        <p:spPr>
          <a:xfrm>
            <a:off x="2607550" y="1491913"/>
            <a:ext cx="3686175" cy="28860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g2b7af6b8592_0_470"/>
          <p:cNvSpPr txBox="1">
            <a:spLocks noGrp="1"/>
          </p:cNvSpPr>
          <p:nvPr>
            <p:ph type="title"/>
          </p:nvPr>
        </p:nvSpPr>
        <p:spPr>
          <a:xfrm>
            <a:off x="457200" y="1047100"/>
            <a:ext cx="7986900" cy="2555400"/>
          </a:xfrm>
          <a:prstGeom prst="rect">
            <a:avLst/>
          </a:prstGeom>
          <a:noFill/>
          <a:ln>
            <a:noFill/>
          </a:ln>
        </p:spPr>
        <p:txBody>
          <a:bodyPr spcFirstLastPara="1" wrap="square" lIns="0" tIns="0" rIns="0" bIns="0" anchor="t" anchorCtr="0">
            <a:noAutofit/>
          </a:bodyPr>
          <a:lstStyle/>
          <a:p>
            <a:pPr marL="0" lvl="0" indent="0" algn="just" rtl="0">
              <a:lnSpc>
                <a:spcPct val="150000"/>
              </a:lnSpc>
              <a:spcBef>
                <a:spcPts val="0"/>
              </a:spcBef>
              <a:spcAft>
                <a:spcPts val="0"/>
              </a:spcAft>
              <a:buNone/>
            </a:pPr>
            <a:r>
              <a:rPr lang="en" sz="1500">
                <a:solidFill>
                  <a:schemeClr val="dk1"/>
                </a:solidFill>
                <a:latin typeface="Proxima Nova Semibold"/>
                <a:ea typeface="Proxima Nova Semibold"/>
                <a:cs typeface="Proxima Nova Semibold"/>
                <a:sym typeface="Proxima Nova Semibold"/>
              </a:rPr>
              <a:t>Fill the below details:</a:t>
            </a:r>
            <a:endParaRPr sz="1500">
              <a:solidFill>
                <a:schemeClr val="dk1"/>
              </a:solidFill>
              <a:latin typeface="Proxima Nova Semibold"/>
              <a:ea typeface="Proxima Nova Semibold"/>
              <a:cs typeface="Proxima Nova Semibold"/>
              <a:sym typeface="Proxima Nova Semibold"/>
            </a:endParaRPr>
          </a:p>
          <a:p>
            <a:pPr marL="0" lvl="0" indent="0" algn="just" rtl="0">
              <a:lnSpc>
                <a:spcPct val="150000"/>
              </a:lnSpc>
              <a:spcBef>
                <a:spcPts val="1000"/>
              </a:spcBef>
              <a:spcAft>
                <a:spcPts val="0"/>
              </a:spcAft>
              <a:buNone/>
            </a:pPr>
            <a:r>
              <a:rPr lang="en" sz="1500">
                <a:solidFill>
                  <a:schemeClr val="dk1"/>
                </a:solidFill>
                <a:latin typeface="Proxima Nova Semibold"/>
                <a:ea typeface="Proxima Nova Semibold"/>
                <a:cs typeface="Proxima Nova Semibold"/>
                <a:sym typeface="Proxima Nova Semibold"/>
              </a:rPr>
              <a:t>	</a:t>
            </a:r>
            <a:endParaRPr sz="15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Clr>
                <a:schemeClr val="dk1"/>
              </a:buClr>
              <a:buSzPts val="1100"/>
              <a:buFont typeface="Arial"/>
              <a:buNone/>
            </a:pP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4000"/>
              <a:buNone/>
            </a:pPr>
            <a:endParaRPr sz="1600">
              <a:solidFill>
                <a:schemeClr val="dk1"/>
              </a:solidFill>
              <a:latin typeface="Proxima Nova Semibold"/>
              <a:ea typeface="Proxima Nova Semibold"/>
              <a:cs typeface="Proxima Nova Semibold"/>
              <a:sym typeface="Proxima Nova Semibold"/>
            </a:endParaRPr>
          </a:p>
        </p:txBody>
      </p:sp>
      <p:sp>
        <p:nvSpPr>
          <p:cNvPr id="520" name="Google Shape;520;g2b7af6b8592_0_470"/>
          <p:cNvSpPr txBox="1"/>
          <p:nvPr/>
        </p:nvSpPr>
        <p:spPr>
          <a:xfrm>
            <a:off x="381000" y="321000"/>
            <a:ext cx="55830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Creating Azure Free Account</a:t>
            </a:r>
            <a:endParaRPr sz="2400" b="1" i="0" u="none" strike="noStrike" cap="none">
              <a:solidFill>
                <a:srgbClr val="323F4F"/>
              </a:solidFill>
              <a:latin typeface="Proxima Nova"/>
              <a:ea typeface="Proxima Nova"/>
              <a:cs typeface="Proxima Nova"/>
              <a:sym typeface="Proxima Nova"/>
            </a:endParaRPr>
          </a:p>
        </p:txBody>
      </p:sp>
      <p:pic>
        <p:nvPicPr>
          <p:cNvPr id="521" name="Google Shape;521;g2b7af6b8592_0_470"/>
          <p:cNvPicPr preferRelativeResize="0"/>
          <p:nvPr/>
        </p:nvPicPr>
        <p:blipFill>
          <a:blip r:embed="rId3">
            <a:alphaModFix/>
          </a:blip>
          <a:stretch>
            <a:fillRect/>
          </a:stretch>
        </p:blipFill>
        <p:spPr>
          <a:xfrm>
            <a:off x="1628075" y="1301176"/>
            <a:ext cx="6921250" cy="354082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g2b7af6b8592_0_475"/>
          <p:cNvSpPr txBox="1">
            <a:spLocks noGrp="1"/>
          </p:cNvSpPr>
          <p:nvPr>
            <p:ph type="title"/>
          </p:nvPr>
        </p:nvSpPr>
        <p:spPr>
          <a:xfrm>
            <a:off x="457200" y="1047100"/>
            <a:ext cx="7986900" cy="2555400"/>
          </a:xfrm>
          <a:prstGeom prst="rect">
            <a:avLst/>
          </a:prstGeom>
          <a:noFill/>
          <a:ln>
            <a:noFill/>
          </a:ln>
        </p:spPr>
        <p:txBody>
          <a:bodyPr spcFirstLastPara="1" wrap="square" lIns="0" tIns="0" rIns="0" bIns="0" anchor="t" anchorCtr="0">
            <a:noAutofit/>
          </a:bodyPr>
          <a:lstStyle/>
          <a:p>
            <a:pPr marL="0" lvl="0" indent="0" algn="just" rtl="0">
              <a:lnSpc>
                <a:spcPct val="100000"/>
              </a:lnSpc>
              <a:spcBef>
                <a:spcPts val="0"/>
              </a:spcBef>
              <a:spcAft>
                <a:spcPts val="0"/>
              </a:spcAft>
              <a:buClr>
                <a:schemeClr val="dk1"/>
              </a:buClr>
              <a:buSzPts val="1100"/>
              <a:buFont typeface="Arial"/>
              <a:buNone/>
            </a:pPr>
            <a:r>
              <a:rPr lang="en" sz="1600">
                <a:solidFill>
                  <a:schemeClr val="dk1"/>
                </a:solidFill>
                <a:latin typeface="Proxima Nova Semibold"/>
                <a:ea typeface="Proxima Nova Semibold"/>
                <a:cs typeface="Proxima Nova Semibold"/>
                <a:sym typeface="Proxima Nova Semibold"/>
              </a:rPr>
              <a:t>Enter the payment details. Make sure you have a Master Card/American Express/ Visa Credit card and international payments should be enabled.</a:t>
            </a:r>
            <a:endParaRPr sz="1600">
              <a:solidFill>
                <a:schemeClr val="dk1"/>
              </a:solidFill>
              <a:latin typeface="Proxima Nova Semibold"/>
              <a:ea typeface="Proxima Nova Semibold"/>
              <a:cs typeface="Proxima Nova Semibold"/>
              <a:sym typeface="Proxima Nova Semibold"/>
            </a:endParaRPr>
          </a:p>
          <a:p>
            <a:pPr marL="0" lvl="0" indent="0" algn="just" rtl="0">
              <a:lnSpc>
                <a:spcPct val="150000"/>
              </a:lnSpc>
              <a:spcBef>
                <a:spcPts val="1000"/>
              </a:spcBef>
              <a:spcAft>
                <a:spcPts val="0"/>
              </a:spcAft>
              <a:buClr>
                <a:schemeClr val="dk1"/>
              </a:buClr>
              <a:buSzPts val="1100"/>
              <a:buFont typeface="Arial"/>
              <a:buNone/>
            </a:pPr>
            <a:endParaRPr sz="1600">
              <a:solidFill>
                <a:schemeClr val="dk1"/>
              </a:solidFill>
              <a:latin typeface="Proxima Nova Semibold"/>
              <a:ea typeface="Proxima Nova Semibold"/>
              <a:cs typeface="Proxima Nova Semibold"/>
              <a:sym typeface="Proxima Nova Semibold"/>
            </a:endParaRPr>
          </a:p>
          <a:p>
            <a:pPr marL="0" lvl="0" indent="0" algn="just" rtl="0">
              <a:lnSpc>
                <a:spcPct val="150000"/>
              </a:lnSpc>
              <a:spcBef>
                <a:spcPts val="1000"/>
              </a:spcBef>
              <a:spcAft>
                <a:spcPts val="0"/>
              </a:spcAft>
              <a:buNone/>
            </a:pP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4000"/>
              <a:buNone/>
            </a:pPr>
            <a:endParaRPr sz="1600">
              <a:solidFill>
                <a:schemeClr val="dk1"/>
              </a:solidFill>
              <a:latin typeface="Proxima Nova Semibold"/>
              <a:ea typeface="Proxima Nova Semibold"/>
              <a:cs typeface="Proxima Nova Semibold"/>
              <a:sym typeface="Proxima Nova Semibold"/>
            </a:endParaRPr>
          </a:p>
        </p:txBody>
      </p:sp>
      <p:sp>
        <p:nvSpPr>
          <p:cNvPr id="527" name="Google Shape;527;g2b7af6b8592_0_475"/>
          <p:cNvSpPr txBox="1"/>
          <p:nvPr/>
        </p:nvSpPr>
        <p:spPr>
          <a:xfrm>
            <a:off x="381000" y="321000"/>
            <a:ext cx="55830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Creating Azure Free Account</a:t>
            </a:r>
            <a:endParaRPr sz="2400" b="1" i="0" u="none" strike="noStrike" cap="none">
              <a:solidFill>
                <a:srgbClr val="323F4F"/>
              </a:solidFill>
              <a:latin typeface="Proxima Nova"/>
              <a:ea typeface="Proxima Nova"/>
              <a:cs typeface="Proxima Nova"/>
              <a:sym typeface="Proxima Nova"/>
            </a:endParaRPr>
          </a:p>
        </p:txBody>
      </p:sp>
      <p:pic>
        <p:nvPicPr>
          <p:cNvPr id="528" name="Google Shape;528;g2b7af6b8592_0_475"/>
          <p:cNvPicPr preferRelativeResize="0"/>
          <p:nvPr/>
        </p:nvPicPr>
        <p:blipFill rotWithShape="1">
          <a:blip r:embed="rId3">
            <a:alphaModFix/>
          </a:blip>
          <a:srcRect t="5650" b="22818"/>
          <a:stretch/>
        </p:blipFill>
        <p:spPr>
          <a:xfrm>
            <a:off x="1571850" y="1773400"/>
            <a:ext cx="5757600" cy="28378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g2b7af6b8592_0_480"/>
          <p:cNvSpPr txBox="1">
            <a:spLocks noGrp="1"/>
          </p:cNvSpPr>
          <p:nvPr>
            <p:ph type="title"/>
          </p:nvPr>
        </p:nvSpPr>
        <p:spPr>
          <a:xfrm>
            <a:off x="457200" y="1047100"/>
            <a:ext cx="7986900" cy="2555400"/>
          </a:xfrm>
          <a:prstGeom prst="rect">
            <a:avLst/>
          </a:prstGeom>
          <a:noFill/>
          <a:ln>
            <a:noFill/>
          </a:ln>
        </p:spPr>
        <p:txBody>
          <a:bodyPr spcFirstLastPara="1" wrap="square" lIns="0" tIns="0" rIns="0" bIns="0" anchor="t" anchorCtr="0">
            <a:noAutofit/>
          </a:bodyPr>
          <a:lstStyle/>
          <a:p>
            <a:pPr marL="0" lvl="0" indent="0" algn="just" rtl="0">
              <a:lnSpc>
                <a:spcPct val="150000"/>
              </a:lnSpc>
              <a:spcBef>
                <a:spcPts val="0"/>
              </a:spcBef>
              <a:spcAft>
                <a:spcPts val="0"/>
              </a:spcAft>
              <a:buNone/>
            </a:pPr>
            <a:r>
              <a:rPr lang="en" sz="1500">
                <a:solidFill>
                  <a:schemeClr val="dk1"/>
                </a:solidFill>
                <a:latin typeface="Proxima Nova Semibold"/>
                <a:ea typeface="Proxima Nova Semibold"/>
                <a:cs typeface="Proxima Nova Semibold"/>
                <a:sym typeface="Proxima Nova Semibold"/>
              </a:rPr>
              <a:t>Check the Terms and Conditions and click Sign-up.</a:t>
            </a:r>
            <a:endParaRPr sz="15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Clr>
                <a:schemeClr val="dk1"/>
              </a:buClr>
              <a:buSzPts val="1100"/>
              <a:buFont typeface="Arial"/>
              <a:buNone/>
            </a:pP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4000"/>
              <a:buNone/>
            </a:pPr>
            <a:endParaRPr sz="1600">
              <a:solidFill>
                <a:schemeClr val="dk1"/>
              </a:solidFill>
              <a:latin typeface="Proxima Nova Semibold"/>
              <a:ea typeface="Proxima Nova Semibold"/>
              <a:cs typeface="Proxima Nova Semibold"/>
              <a:sym typeface="Proxima Nova Semibold"/>
            </a:endParaRPr>
          </a:p>
        </p:txBody>
      </p:sp>
      <p:sp>
        <p:nvSpPr>
          <p:cNvPr id="534" name="Google Shape;534;g2b7af6b8592_0_480"/>
          <p:cNvSpPr txBox="1"/>
          <p:nvPr/>
        </p:nvSpPr>
        <p:spPr>
          <a:xfrm>
            <a:off x="381000" y="321000"/>
            <a:ext cx="55830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Creating Azure Free Account</a:t>
            </a:r>
            <a:endParaRPr sz="2400" b="1" i="0" u="none" strike="noStrike" cap="none">
              <a:solidFill>
                <a:srgbClr val="323F4F"/>
              </a:solidFill>
              <a:latin typeface="Proxima Nova"/>
              <a:ea typeface="Proxima Nova"/>
              <a:cs typeface="Proxima Nova"/>
              <a:sym typeface="Proxima Nova"/>
            </a:endParaRPr>
          </a:p>
        </p:txBody>
      </p:sp>
      <p:pic>
        <p:nvPicPr>
          <p:cNvPr id="535" name="Google Shape;535;g2b7af6b8592_0_480"/>
          <p:cNvPicPr preferRelativeResize="0"/>
          <p:nvPr/>
        </p:nvPicPr>
        <p:blipFill>
          <a:blip r:embed="rId3">
            <a:alphaModFix/>
          </a:blip>
          <a:stretch>
            <a:fillRect/>
          </a:stretch>
        </p:blipFill>
        <p:spPr>
          <a:xfrm>
            <a:off x="1715950" y="1249200"/>
            <a:ext cx="6314499" cy="3796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g24a84ead391_0_98"/>
          <p:cNvSpPr txBox="1"/>
          <p:nvPr/>
        </p:nvSpPr>
        <p:spPr>
          <a:xfrm>
            <a:off x="457200" y="277400"/>
            <a:ext cx="30000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200"/>
              <a:buFont typeface="Arial"/>
              <a:buNone/>
            </a:pPr>
            <a:r>
              <a:rPr lang="en" sz="2400" b="1" i="0" u="none" strike="noStrike" cap="none">
                <a:solidFill>
                  <a:srgbClr val="323F4F"/>
                </a:solidFill>
                <a:latin typeface="Proxima Nova"/>
                <a:ea typeface="Proxima Nova"/>
                <a:cs typeface="Proxima Nova"/>
                <a:sym typeface="Proxima Nova"/>
              </a:rPr>
              <a:t>Pre-Test</a:t>
            </a:r>
            <a:endParaRPr sz="2400" b="1" i="0" u="none" strike="noStrike" cap="none">
              <a:solidFill>
                <a:srgbClr val="323F4F"/>
              </a:solidFill>
              <a:latin typeface="Proxima Nova"/>
              <a:ea typeface="Proxima Nova"/>
              <a:cs typeface="Proxima Nova"/>
              <a:sym typeface="Proxima Nova"/>
            </a:endParaRPr>
          </a:p>
        </p:txBody>
      </p:sp>
      <p:graphicFrame>
        <p:nvGraphicFramePr>
          <p:cNvPr id="177" name="Google Shape;177;g24a84ead391_0_98"/>
          <p:cNvGraphicFramePr/>
          <p:nvPr/>
        </p:nvGraphicFramePr>
        <p:xfrm>
          <a:off x="538025" y="1165870"/>
          <a:ext cx="7650125" cy="1791280"/>
        </p:xfrm>
        <a:graphic>
          <a:graphicData uri="http://schemas.openxmlformats.org/drawingml/2006/table">
            <a:tbl>
              <a:tblPr>
                <a:noFill/>
                <a:tableStyleId>{68CC77B5-D316-49F0-89AA-ECFB873BD223}</a:tableStyleId>
              </a:tblPr>
              <a:tblGrid>
                <a:gridCol w="981675">
                  <a:extLst>
                    <a:ext uri="{9D8B030D-6E8A-4147-A177-3AD203B41FA5}">
                      <a16:colId xmlns:a16="http://schemas.microsoft.com/office/drawing/2014/main" val="20000"/>
                    </a:ext>
                  </a:extLst>
                </a:gridCol>
                <a:gridCol w="3052300">
                  <a:extLst>
                    <a:ext uri="{9D8B030D-6E8A-4147-A177-3AD203B41FA5}">
                      <a16:colId xmlns:a16="http://schemas.microsoft.com/office/drawing/2014/main" val="20001"/>
                    </a:ext>
                  </a:extLst>
                </a:gridCol>
                <a:gridCol w="3616150">
                  <a:extLst>
                    <a:ext uri="{9D8B030D-6E8A-4147-A177-3AD203B41FA5}">
                      <a16:colId xmlns:a16="http://schemas.microsoft.com/office/drawing/2014/main" val="20002"/>
                    </a:ext>
                  </a:extLst>
                </a:gridCol>
              </a:tblGrid>
              <a:tr h="536000">
                <a:tc>
                  <a:txBody>
                    <a:bodyPr/>
                    <a:lstStyle/>
                    <a:p>
                      <a:pPr marL="0" marR="0" lvl="0" indent="0" algn="l" rtl="0">
                        <a:lnSpc>
                          <a:spcPct val="100000"/>
                        </a:lnSpc>
                        <a:spcBef>
                          <a:spcPts val="0"/>
                        </a:spcBef>
                        <a:spcAft>
                          <a:spcPts val="0"/>
                        </a:spcAft>
                        <a:buClr>
                          <a:srgbClr val="000000"/>
                        </a:buClr>
                        <a:buSzPts val="1300"/>
                        <a:buFont typeface="Arial"/>
                        <a:buNone/>
                      </a:pPr>
                      <a:r>
                        <a:rPr lang="en" sz="1600" u="none" strike="noStrike" cap="none">
                          <a:solidFill>
                            <a:schemeClr val="lt1"/>
                          </a:solidFill>
                          <a:latin typeface="Proxima Nova Semibold"/>
                          <a:ea typeface="Proxima Nova Semibold"/>
                          <a:cs typeface="Proxima Nova Semibold"/>
                          <a:sym typeface="Proxima Nova Semibold"/>
                        </a:rPr>
                        <a:t>S.No</a:t>
                      </a:r>
                      <a:endParaRPr sz="1600" u="none" strike="noStrike" cap="none">
                        <a:solidFill>
                          <a:schemeClr val="lt1"/>
                        </a:solidFill>
                        <a:latin typeface="Proxima Nova Semibold"/>
                        <a:ea typeface="Proxima Nova Semibold"/>
                        <a:cs typeface="Proxima Nova Semibold"/>
                        <a:sym typeface="Proxima Nova Semibol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5235B"/>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 sz="1600" u="none" strike="noStrike" cap="none">
                          <a:solidFill>
                            <a:schemeClr val="lt1"/>
                          </a:solidFill>
                          <a:latin typeface="Proxima Nova Semibold"/>
                          <a:ea typeface="Proxima Nova Semibold"/>
                          <a:cs typeface="Proxima Nova Semibold"/>
                          <a:sym typeface="Proxima Nova Semibold"/>
                        </a:rPr>
                        <a:t>Question</a:t>
                      </a:r>
                      <a:endParaRPr sz="1600" u="none" strike="noStrike" cap="none">
                        <a:solidFill>
                          <a:schemeClr val="lt1"/>
                        </a:solidFill>
                        <a:latin typeface="Proxima Nova Semibold"/>
                        <a:ea typeface="Proxima Nova Semibold"/>
                        <a:cs typeface="Proxima Nova Semibold"/>
                        <a:sym typeface="Proxima Nova Semibol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5235B"/>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 sz="1600" u="none" strike="noStrike" cap="none">
                          <a:solidFill>
                            <a:schemeClr val="lt1"/>
                          </a:solidFill>
                          <a:latin typeface="Proxima Nova Semibold"/>
                          <a:ea typeface="Proxima Nova Semibold"/>
                          <a:cs typeface="Proxima Nova Semibold"/>
                          <a:sym typeface="Proxima Nova Semibold"/>
                        </a:rPr>
                        <a:t>Answer Options</a:t>
                      </a:r>
                      <a:endParaRPr sz="1600" u="none" strike="noStrike" cap="none">
                        <a:solidFill>
                          <a:schemeClr val="dk1"/>
                        </a:solidFill>
                        <a:latin typeface="Proxima Nova Semibold"/>
                        <a:ea typeface="Proxima Nova Semibold"/>
                        <a:cs typeface="Proxima Nova Semibold"/>
                        <a:sym typeface="Proxima Nova Semibold"/>
                      </a:endParaRPr>
                    </a:p>
                    <a:p>
                      <a:pPr marL="0" marR="0" lvl="0" indent="0" algn="l" rtl="0">
                        <a:lnSpc>
                          <a:spcPct val="100000"/>
                        </a:lnSpc>
                        <a:spcBef>
                          <a:spcPts val="0"/>
                        </a:spcBef>
                        <a:spcAft>
                          <a:spcPts val="0"/>
                        </a:spcAft>
                        <a:buClr>
                          <a:srgbClr val="000000"/>
                        </a:buClr>
                        <a:buSzPts val="1300"/>
                        <a:buFont typeface="Arial"/>
                        <a:buNone/>
                      </a:pPr>
                      <a:endParaRPr sz="1600" u="none" strike="noStrike" cap="none">
                        <a:latin typeface="Proxima Nova Semibold"/>
                        <a:ea typeface="Proxima Nova Semibold"/>
                        <a:cs typeface="Proxima Nova Semibold"/>
                        <a:sym typeface="Proxima Nova Semibol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5235B"/>
                    </a:solidFill>
                  </a:tcPr>
                </a:tc>
                <a:extLst>
                  <a:ext uri="{0D108BD9-81ED-4DB2-BD59-A6C34878D82A}">
                    <a16:rowId xmlns:a16="http://schemas.microsoft.com/office/drawing/2014/main" val="10000"/>
                  </a:ext>
                </a:extLst>
              </a:tr>
              <a:tr h="1120750">
                <a:tc>
                  <a:txBody>
                    <a:bodyPr/>
                    <a:lstStyle/>
                    <a:p>
                      <a:pPr marL="0" marR="0" lvl="0" indent="0" algn="l" rtl="0">
                        <a:lnSpc>
                          <a:spcPct val="100000"/>
                        </a:lnSpc>
                        <a:spcBef>
                          <a:spcPts val="0"/>
                        </a:spcBef>
                        <a:spcAft>
                          <a:spcPts val="0"/>
                        </a:spcAft>
                        <a:buClr>
                          <a:srgbClr val="000000"/>
                        </a:buClr>
                        <a:buSzPts val="1100"/>
                        <a:buFont typeface="Arial"/>
                        <a:buNone/>
                      </a:pPr>
                      <a:r>
                        <a:rPr lang="en" sz="1600" u="none" strike="noStrike" cap="none">
                          <a:solidFill>
                            <a:schemeClr val="dk1"/>
                          </a:solidFill>
                          <a:latin typeface="Proxima Nova Semibold"/>
                          <a:ea typeface="Proxima Nova Semibold"/>
                          <a:cs typeface="Proxima Nova Semibold"/>
                          <a:sym typeface="Proxima Nova Semibold"/>
                        </a:rPr>
                        <a:t>3</a:t>
                      </a:r>
                      <a:endParaRPr sz="1600" u="none" strike="noStrike" cap="none">
                        <a:solidFill>
                          <a:schemeClr val="dk1"/>
                        </a:solidFill>
                        <a:latin typeface="Proxima Nova Semibold"/>
                        <a:ea typeface="Proxima Nova Semibold"/>
                        <a:cs typeface="Proxima Nova Semibold"/>
                        <a:sym typeface="Proxima Nova Semibold"/>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All cloud services are free to use</a:t>
                      </a:r>
                      <a:endParaRPr sz="1400" u="none" strike="noStrike" cap="none"/>
                    </a:p>
                  </a:txBody>
                  <a:tcPr marL="91425" marR="274300"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457200" marR="0" lvl="0" indent="-317500" algn="l" rtl="0">
                        <a:lnSpc>
                          <a:spcPct val="100000"/>
                        </a:lnSpc>
                        <a:spcBef>
                          <a:spcPts val="0"/>
                        </a:spcBef>
                        <a:spcAft>
                          <a:spcPts val="0"/>
                        </a:spcAft>
                        <a:buClr>
                          <a:srgbClr val="000000"/>
                        </a:buClr>
                        <a:buSzPts val="1400"/>
                        <a:buFont typeface="Arial"/>
                        <a:buAutoNum type="alphaLcParenR"/>
                      </a:pPr>
                      <a:r>
                        <a:rPr lang="en" sz="1400" u="none" strike="noStrike" cap="none"/>
                        <a:t>True</a:t>
                      </a:r>
                      <a:endParaRPr sz="1400" u="none" strike="noStrike" cap="none"/>
                    </a:p>
                    <a:p>
                      <a:pPr marL="457200" marR="0" lvl="0" indent="-317500" algn="l" rtl="0">
                        <a:lnSpc>
                          <a:spcPct val="100000"/>
                        </a:lnSpc>
                        <a:spcBef>
                          <a:spcPts val="0"/>
                        </a:spcBef>
                        <a:spcAft>
                          <a:spcPts val="0"/>
                        </a:spcAft>
                        <a:buClr>
                          <a:srgbClr val="000000"/>
                        </a:buClr>
                        <a:buSzPts val="1400"/>
                        <a:buFont typeface="Arial"/>
                        <a:buAutoNum type="alphaLcParenR"/>
                      </a:pPr>
                      <a:r>
                        <a:rPr lang="en" sz="1400" u="none" strike="noStrike" cap="none"/>
                        <a:t>false</a:t>
                      </a:r>
                      <a:endParaRPr sz="1400" u="none" strike="noStrike" cap="none"/>
                    </a:p>
                    <a:p>
                      <a:pPr marL="45720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274300"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g2b7af6b8592_0_485"/>
          <p:cNvSpPr txBox="1">
            <a:spLocks noGrp="1"/>
          </p:cNvSpPr>
          <p:nvPr>
            <p:ph type="title"/>
          </p:nvPr>
        </p:nvSpPr>
        <p:spPr>
          <a:xfrm>
            <a:off x="457200" y="1047100"/>
            <a:ext cx="7986900" cy="2555400"/>
          </a:xfrm>
          <a:prstGeom prst="rect">
            <a:avLst/>
          </a:prstGeom>
          <a:noFill/>
          <a:ln>
            <a:noFill/>
          </a:ln>
        </p:spPr>
        <p:txBody>
          <a:bodyPr spcFirstLastPara="1" wrap="square" lIns="0" tIns="0" rIns="0" bIns="0" anchor="t" anchorCtr="0">
            <a:noAutofit/>
          </a:bodyPr>
          <a:lstStyle/>
          <a:p>
            <a:pPr marL="0" lvl="0" indent="0" algn="just" rtl="0">
              <a:lnSpc>
                <a:spcPct val="150000"/>
              </a:lnSpc>
              <a:spcBef>
                <a:spcPts val="0"/>
              </a:spcBef>
              <a:spcAft>
                <a:spcPts val="0"/>
              </a:spcAft>
              <a:buNone/>
            </a:pPr>
            <a:r>
              <a:rPr lang="en" sz="1500">
                <a:solidFill>
                  <a:schemeClr val="dk1"/>
                </a:solidFill>
                <a:latin typeface="Proxima Nova Semibold"/>
                <a:ea typeface="Proxima Nova Semibold"/>
                <a:cs typeface="Proxima Nova Semibold"/>
                <a:sym typeface="Proxima Nova Semibold"/>
              </a:rPr>
              <a:t> Azure Home Page after registration looks as follows</a:t>
            </a:r>
            <a:endParaRPr sz="15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Clr>
                <a:schemeClr val="dk1"/>
              </a:buClr>
              <a:buSzPts val="1100"/>
              <a:buFont typeface="Arial"/>
              <a:buNone/>
            </a:pP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4000"/>
              <a:buNone/>
            </a:pPr>
            <a:endParaRPr sz="1600">
              <a:solidFill>
                <a:schemeClr val="dk1"/>
              </a:solidFill>
              <a:latin typeface="Proxima Nova Semibold"/>
              <a:ea typeface="Proxima Nova Semibold"/>
              <a:cs typeface="Proxima Nova Semibold"/>
              <a:sym typeface="Proxima Nova Semibold"/>
            </a:endParaRPr>
          </a:p>
        </p:txBody>
      </p:sp>
      <p:sp>
        <p:nvSpPr>
          <p:cNvPr id="541" name="Google Shape;541;g2b7af6b8592_0_485"/>
          <p:cNvSpPr txBox="1"/>
          <p:nvPr/>
        </p:nvSpPr>
        <p:spPr>
          <a:xfrm>
            <a:off x="381000" y="321000"/>
            <a:ext cx="55830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Creating Azure Free Account</a:t>
            </a:r>
            <a:endParaRPr sz="2400" b="1" i="0" u="none" strike="noStrike" cap="none">
              <a:solidFill>
                <a:srgbClr val="323F4F"/>
              </a:solidFill>
              <a:latin typeface="Proxima Nova"/>
              <a:ea typeface="Proxima Nova"/>
              <a:cs typeface="Proxima Nova"/>
              <a:sym typeface="Proxima Nova"/>
            </a:endParaRPr>
          </a:p>
        </p:txBody>
      </p:sp>
      <p:pic>
        <p:nvPicPr>
          <p:cNvPr id="542" name="Google Shape;542;g2b7af6b8592_0_485"/>
          <p:cNvPicPr preferRelativeResize="0"/>
          <p:nvPr/>
        </p:nvPicPr>
        <p:blipFill>
          <a:blip r:embed="rId3">
            <a:alphaModFix/>
          </a:blip>
          <a:stretch>
            <a:fillRect/>
          </a:stretch>
        </p:blipFill>
        <p:spPr>
          <a:xfrm>
            <a:off x="988675" y="1368927"/>
            <a:ext cx="7166651" cy="331737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g2b7af6b8592_0_448"/>
          <p:cNvSpPr txBox="1"/>
          <p:nvPr/>
        </p:nvSpPr>
        <p:spPr>
          <a:xfrm>
            <a:off x="1083325" y="2152000"/>
            <a:ext cx="7072500" cy="663600"/>
          </a:xfrm>
          <a:prstGeom prst="rect">
            <a:avLst/>
          </a:prstGeom>
          <a:solidFill>
            <a:srgbClr val="A64D79"/>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4000"/>
              <a:buFont typeface="Arial"/>
              <a:buNone/>
            </a:pPr>
            <a:r>
              <a:rPr lang="en" sz="4000" b="0" i="0" u="none" strike="noStrike" cap="none">
                <a:solidFill>
                  <a:schemeClr val="lt1"/>
                </a:solidFill>
                <a:latin typeface="Proxima Nova"/>
                <a:ea typeface="Proxima Nova"/>
                <a:cs typeface="Proxima Nova"/>
                <a:sym typeface="Proxima Nova"/>
              </a:rPr>
              <a:t>A</a:t>
            </a:r>
            <a:r>
              <a:rPr lang="en" sz="4000">
                <a:solidFill>
                  <a:schemeClr val="lt1"/>
                </a:solidFill>
                <a:latin typeface="Proxima Nova"/>
                <a:ea typeface="Proxima Nova"/>
                <a:cs typeface="Proxima Nova"/>
                <a:sym typeface="Proxima Nova"/>
              </a:rPr>
              <a:t>zure VM</a:t>
            </a:r>
            <a:endParaRPr sz="4000" b="0" i="0" u="none" strike="noStrike" cap="none">
              <a:solidFill>
                <a:schemeClr val="lt1"/>
              </a:solidFill>
              <a:latin typeface="Proxima Nova"/>
              <a:ea typeface="Proxima Nova"/>
              <a:cs typeface="Proxima Nova"/>
              <a:sym typeface="Proxima Nova"/>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g2b54b6cf2cd_0_4"/>
          <p:cNvSpPr txBox="1">
            <a:spLocks noGrp="1"/>
          </p:cNvSpPr>
          <p:nvPr>
            <p:ph type="title"/>
          </p:nvPr>
        </p:nvSpPr>
        <p:spPr>
          <a:xfrm>
            <a:off x="599850" y="1047100"/>
            <a:ext cx="7754400" cy="2555400"/>
          </a:xfrm>
          <a:prstGeom prst="rect">
            <a:avLst/>
          </a:prstGeom>
          <a:noFill/>
          <a:ln>
            <a:noFill/>
          </a:ln>
        </p:spPr>
        <p:txBody>
          <a:bodyPr spcFirstLastPara="1" wrap="square" lIns="0" tIns="0" rIns="0" bIns="0" anchor="t" anchorCtr="0">
            <a:noAutofit/>
          </a:bodyPr>
          <a:lstStyle/>
          <a:p>
            <a:pPr marL="0" lvl="0" indent="0" algn="just" rtl="0">
              <a:lnSpc>
                <a:spcPct val="150000"/>
              </a:lnSpc>
              <a:spcBef>
                <a:spcPts val="0"/>
              </a:spcBef>
              <a:spcAft>
                <a:spcPts val="0"/>
              </a:spcAft>
              <a:buClr>
                <a:schemeClr val="dk1"/>
              </a:buClr>
              <a:buSzPts val="1100"/>
              <a:buFont typeface="Arial"/>
              <a:buNone/>
            </a:pPr>
            <a:r>
              <a:rPr lang="en" sz="1500">
                <a:solidFill>
                  <a:schemeClr val="dk1"/>
                </a:solidFill>
                <a:latin typeface="Proxima Nova Semibold"/>
                <a:ea typeface="Proxima Nova Semibold"/>
                <a:cs typeface="Proxima Nova Semibold"/>
                <a:sym typeface="Proxima Nova Semibold"/>
              </a:rPr>
              <a:t>Azure virtual machines are one of several types of on-demand, scalable computing resources that Azure offers. Typically, you choose a virtual machine when you need more control over the computing environment than the other choices offer. </a:t>
            </a:r>
            <a:endParaRPr sz="1500">
              <a:solidFill>
                <a:schemeClr val="dk1"/>
              </a:solidFill>
              <a:latin typeface="Proxima Nova Semibold"/>
              <a:ea typeface="Proxima Nova Semibold"/>
              <a:cs typeface="Proxima Nova Semibold"/>
              <a:sym typeface="Proxima Nova Semibold"/>
            </a:endParaRPr>
          </a:p>
          <a:p>
            <a:pPr marL="0" lvl="0" indent="0" algn="just" rtl="0">
              <a:lnSpc>
                <a:spcPct val="150000"/>
              </a:lnSpc>
              <a:spcBef>
                <a:spcPts val="1000"/>
              </a:spcBef>
              <a:spcAft>
                <a:spcPts val="0"/>
              </a:spcAft>
              <a:buClr>
                <a:schemeClr val="dk1"/>
              </a:buClr>
              <a:buSzPts val="1100"/>
              <a:buFont typeface="Arial"/>
              <a:buNone/>
            </a:pPr>
            <a:r>
              <a:rPr lang="en" sz="1500">
                <a:solidFill>
                  <a:schemeClr val="dk1"/>
                </a:solidFill>
                <a:latin typeface="Proxima Nova Semibold"/>
                <a:ea typeface="Proxima Nova Semibold"/>
                <a:cs typeface="Proxima Nova Semibold"/>
                <a:sym typeface="Proxima Nova Semibold"/>
              </a:rPr>
              <a:t>An Azure virtual machine gives you the flexibility of virtualization without having to buy and maintain the physical hardware that runs it. However, you still need to maintain the virtual machine by performing tasks, such as configuring, patching, and installing the software that runs on it.</a:t>
            </a:r>
            <a:endParaRPr sz="1500">
              <a:solidFill>
                <a:schemeClr val="dk1"/>
              </a:solidFill>
              <a:latin typeface="Proxima Nova Semibold"/>
              <a:ea typeface="Proxima Nova Semibold"/>
              <a:cs typeface="Proxima Nova Semibold"/>
              <a:sym typeface="Proxima Nova Semibold"/>
            </a:endParaRPr>
          </a:p>
          <a:p>
            <a:pPr marL="0" lvl="0" indent="0" algn="just" rtl="0">
              <a:lnSpc>
                <a:spcPct val="150000"/>
              </a:lnSpc>
              <a:spcBef>
                <a:spcPts val="1000"/>
              </a:spcBef>
              <a:spcAft>
                <a:spcPts val="0"/>
              </a:spcAft>
              <a:buNone/>
            </a:pPr>
            <a:endParaRPr sz="15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Clr>
                <a:schemeClr val="dk1"/>
              </a:buClr>
              <a:buSzPts val="1100"/>
              <a:buFont typeface="Arial"/>
              <a:buNone/>
            </a:pP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4000"/>
              <a:buNone/>
            </a:pPr>
            <a:endParaRPr sz="1600">
              <a:solidFill>
                <a:schemeClr val="dk1"/>
              </a:solidFill>
              <a:latin typeface="Proxima Nova Semibold"/>
              <a:ea typeface="Proxima Nova Semibold"/>
              <a:cs typeface="Proxima Nova Semibold"/>
              <a:sym typeface="Proxima Nova Semibold"/>
            </a:endParaRPr>
          </a:p>
        </p:txBody>
      </p:sp>
      <p:sp>
        <p:nvSpPr>
          <p:cNvPr id="553" name="Google Shape;553;g2b54b6cf2cd_0_4"/>
          <p:cNvSpPr txBox="1"/>
          <p:nvPr/>
        </p:nvSpPr>
        <p:spPr>
          <a:xfrm>
            <a:off x="381000" y="321000"/>
            <a:ext cx="55830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i="0" u="none" strike="noStrike" cap="none">
                <a:solidFill>
                  <a:srgbClr val="323F4F"/>
                </a:solidFill>
                <a:latin typeface="Proxima Nova"/>
                <a:ea typeface="Proxima Nova"/>
                <a:cs typeface="Proxima Nova"/>
                <a:sym typeface="Proxima Nova"/>
              </a:rPr>
              <a:t>A</a:t>
            </a:r>
            <a:r>
              <a:rPr lang="en" sz="2400" b="1">
                <a:solidFill>
                  <a:srgbClr val="323F4F"/>
                </a:solidFill>
                <a:latin typeface="Proxima Nova"/>
                <a:ea typeface="Proxima Nova"/>
                <a:cs typeface="Proxima Nova"/>
                <a:sym typeface="Proxima Nova"/>
              </a:rPr>
              <a:t>zure</a:t>
            </a:r>
            <a:r>
              <a:rPr lang="en" sz="2400" b="1" i="0" u="none" strike="noStrike" cap="none">
                <a:solidFill>
                  <a:srgbClr val="323F4F"/>
                </a:solidFill>
                <a:latin typeface="Proxima Nova"/>
                <a:ea typeface="Proxima Nova"/>
                <a:cs typeface="Proxima Nova"/>
                <a:sym typeface="Proxima Nova"/>
              </a:rPr>
              <a:t> </a:t>
            </a:r>
            <a:r>
              <a:rPr lang="en" sz="2400" b="1">
                <a:solidFill>
                  <a:srgbClr val="323F4F"/>
                </a:solidFill>
                <a:latin typeface="Proxima Nova"/>
                <a:ea typeface="Proxima Nova"/>
                <a:cs typeface="Proxima Nova"/>
                <a:sym typeface="Proxima Nova"/>
              </a:rPr>
              <a:t>VM</a:t>
            </a:r>
            <a:r>
              <a:rPr lang="en" sz="2400" b="1" i="0" u="none" strike="noStrike" cap="none">
                <a:solidFill>
                  <a:srgbClr val="323F4F"/>
                </a:solidFill>
                <a:latin typeface="Proxima Nova"/>
                <a:ea typeface="Proxima Nova"/>
                <a:cs typeface="Proxima Nova"/>
                <a:sym typeface="Proxima Nova"/>
              </a:rPr>
              <a:t>:</a:t>
            </a:r>
            <a:endParaRPr sz="2400" b="1" i="0" u="none" strike="noStrike" cap="none">
              <a:solidFill>
                <a:srgbClr val="323F4F"/>
              </a:solidFill>
              <a:latin typeface="Proxima Nova"/>
              <a:ea typeface="Proxima Nova"/>
              <a:cs typeface="Proxima Nova"/>
              <a:sym typeface="Proxima Nova"/>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g2b54b6cf2cd_0_10"/>
          <p:cNvSpPr txBox="1">
            <a:spLocks noGrp="1"/>
          </p:cNvSpPr>
          <p:nvPr>
            <p:ph type="title"/>
          </p:nvPr>
        </p:nvSpPr>
        <p:spPr>
          <a:xfrm>
            <a:off x="590050" y="958750"/>
            <a:ext cx="7754400" cy="2555400"/>
          </a:xfrm>
          <a:prstGeom prst="rect">
            <a:avLst/>
          </a:prstGeom>
          <a:noFill/>
          <a:ln>
            <a:noFill/>
          </a:ln>
        </p:spPr>
        <p:txBody>
          <a:bodyPr spcFirstLastPara="1" wrap="square" lIns="0" tIns="0" rIns="0" bIns="0" anchor="t" anchorCtr="0">
            <a:noAutofit/>
          </a:bodyPr>
          <a:lstStyle/>
          <a:p>
            <a:pPr marL="0" lvl="0" indent="0" algn="just" rtl="0">
              <a:spcBef>
                <a:spcPts val="1500"/>
              </a:spcBef>
              <a:spcAft>
                <a:spcPts val="0"/>
              </a:spcAft>
              <a:buClr>
                <a:schemeClr val="dk1"/>
              </a:buClr>
              <a:buSzPts val="1100"/>
              <a:buFont typeface="Arial"/>
              <a:buNone/>
            </a:pPr>
            <a:r>
              <a:rPr lang="en" sz="1500" dirty="0">
                <a:solidFill>
                  <a:schemeClr val="dk1"/>
                </a:solidFill>
                <a:latin typeface="Proxima Nova Semibold"/>
                <a:ea typeface="Proxima Nova Semibold"/>
                <a:cs typeface="Proxima Nova Semibold"/>
                <a:sym typeface="Proxima Nova Semibold"/>
              </a:rPr>
              <a:t>Azure virtual machines can be used in various ways. Some examples are:</a:t>
            </a:r>
            <a:endParaRPr sz="1500" dirty="0">
              <a:solidFill>
                <a:schemeClr val="dk1"/>
              </a:solidFill>
              <a:latin typeface="Proxima Nova Semibold"/>
              <a:ea typeface="Proxima Nova Semibold"/>
              <a:cs typeface="Proxima Nova Semibold"/>
              <a:sym typeface="Proxima Nova Semibold"/>
            </a:endParaRPr>
          </a:p>
          <a:p>
            <a:pPr marL="457200" lvl="0" indent="-323850" algn="just" rtl="0">
              <a:spcBef>
                <a:spcPts val="1500"/>
              </a:spcBef>
              <a:spcAft>
                <a:spcPts val="0"/>
              </a:spcAft>
              <a:buClr>
                <a:schemeClr val="dk1"/>
              </a:buClr>
              <a:buSzPts val="1500"/>
              <a:buFont typeface="Proxima Nova Semibold"/>
              <a:buChar char="➔"/>
            </a:pPr>
            <a:r>
              <a:rPr lang="en" sz="1500" dirty="0">
                <a:solidFill>
                  <a:schemeClr val="dk1"/>
                </a:solidFill>
                <a:latin typeface="Proxima Nova Semibold"/>
                <a:ea typeface="Proxima Nova Semibold"/>
                <a:cs typeface="Proxima Nova Semibold"/>
                <a:sym typeface="Proxima Nova Semibold"/>
              </a:rPr>
              <a:t>Development and test </a:t>
            </a:r>
            <a:endParaRPr sz="1500" dirty="0">
              <a:solidFill>
                <a:schemeClr val="dk1"/>
              </a:solidFill>
              <a:latin typeface="Proxima Nova Semibold"/>
              <a:ea typeface="Proxima Nova Semibold"/>
              <a:cs typeface="Proxima Nova Semibold"/>
              <a:sym typeface="Proxima Nova Semibold"/>
            </a:endParaRPr>
          </a:p>
          <a:p>
            <a:pPr marL="914400" lvl="1" indent="-323850" algn="just" rtl="0">
              <a:spcBef>
                <a:spcPts val="1500"/>
              </a:spcBef>
              <a:spcAft>
                <a:spcPts val="0"/>
              </a:spcAft>
              <a:buClr>
                <a:schemeClr val="dk1"/>
              </a:buClr>
              <a:buSzPts val="1500"/>
              <a:buFont typeface="Proxima Nova Semibold"/>
              <a:buChar char="◆"/>
            </a:pPr>
            <a:r>
              <a:rPr lang="en" sz="1500" dirty="0">
                <a:solidFill>
                  <a:schemeClr val="dk1"/>
                </a:solidFill>
                <a:latin typeface="Proxima Nova Semibold"/>
                <a:ea typeface="Proxima Nova Semibold"/>
                <a:cs typeface="Proxima Nova Semibold"/>
                <a:sym typeface="Proxima Nova Semibold"/>
              </a:rPr>
              <a:t>Azure virtual machines offer a quick and easy way to create a computer with specific configurations required to code and test an application.</a:t>
            </a:r>
            <a:endParaRPr sz="1500" dirty="0">
              <a:solidFill>
                <a:schemeClr val="dk1"/>
              </a:solidFill>
              <a:latin typeface="Proxima Nova Semibold"/>
              <a:ea typeface="Proxima Nova Semibold"/>
              <a:cs typeface="Proxima Nova Semibold"/>
              <a:sym typeface="Proxima Nova Semibold"/>
            </a:endParaRPr>
          </a:p>
          <a:p>
            <a:pPr marL="457200" lvl="0" indent="-323850" algn="just" rtl="0">
              <a:spcBef>
                <a:spcPts val="1000"/>
              </a:spcBef>
              <a:spcAft>
                <a:spcPts val="0"/>
              </a:spcAft>
              <a:buClr>
                <a:schemeClr val="dk1"/>
              </a:buClr>
              <a:buSzPts val="1500"/>
              <a:buFont typeface="Proxima Nova Semibold"/>
              <a:buChar char="➔"/>
            </a:pPr>
            <a:r>
              <a:rPr lang="en" sz="1500" dirty="0">
                <a:solidFill>
                  <a:schemeClr val="dk1"/>
                </a:solidFill>
                <a:latin typeface="Proxima Nova Semibold"/>
                <a:ea typeface="Proxima Nova Semibold"/>
                <a:cs typeface="Proxima Nova Semibold"/>
                <a:sym typeface="Proxima Nova Semibold"/>
              </a:rPr>
              <a:t>Applications in the cloud </a:t>
            </a:r>
            <a:endParaRPr sz="1500" dirty="0">
              <a:solidFill>
                <a:schemeClr val="dk1"/>
              </a:solidFill>
              <a:latin typeface="Proxima Nova Semibold"/>
              <a:ea typeface="Proxima Nova Semibold"/>
              <a:cs typeface="Proxima Nova Semibold"/>
              <a:sym typeface="Proxima Nova Semibold"/>
            </a:endParaRPr>
          </a:p>
          <a:p>
            <a:pPr marL="914400" lvl="1" indent="-323850" algn="just" rtl="0">
              <a:spcBef>
                <a:spcPts val="1000"/>
              </a:spcBef>
              <a:spcAft>
                <a:spcPts val="0"/>
              </a:spcAft>
              <a:buClr>
                <a:schemeClr val="dk1"/>
              </a:buClr>
              <a:buSzPts val="1500"/>
              <a:buFont typeface="Proxima Nova Semibold"/>
              <a:buChar char="◆"/>
            </a:pPr>
            <a:r>
              <a:rPr lang="en" sz="1500" dirty="0">
                <a:solidFill>
                  <a:schemeClr val="dk1"/>
                </a:solidFill>
                <a:latin typeface="Proxima Nova Semibold"/>
                <a:ea typeface="Proxima Nova Semibold"/>
                <a:cs typeface="Proxima Nova Semibold"/>
                <a:sym typeface="Proxima Nova Semibold"/>
              </a:rPr>
              <a:t>Because demand for your application can fluctuate, it might make economic sense to run it on a virtual machine in Azure. You pay for extra virtual machines when you need them and shut them down when you don’t.</a:t>
            </a:r>
            <a:endParaRPr sz="1500" dirty="0">
              <a:solidFill>
                <a:schemeClr val="dk1"/>
              </a:solidFill>
              <a:latin typeface="Proxima Nova Semibold"/>
              <a:ea typeface="Proxima Nova Semibold"/>
              <a:cs typeface="Proxima Nova Semibold"/>
              <a:sym typeface="Proxima Nova Semibold"/>
            </a:endParaRPr>
          </a:p>
          <a:p>
            <a:pPr marL="457200" lvl="0" indent="-323850" algn="just" rtl="0">
              <a:spcBef>
                <a:spcPts val="1500"/>
              </a:spcBef>
              <a:spcAft>
                <a:spcPts val="0"/>
              </a:spcAft>
              <a:buClr>
                <a:schemeClr val="dk1"/>
              </a:buClr>
              <a:buSzPts val="1500"/>
              <a:buFont typeface="Proxima Nova Semibold"/>
              <a:buChar char="➔"/>
            </a:pPr>
            <a:r>
              <a:rPr lang="en" sz="1500" dirty="0">
                <a:solidFill>
                  <a:schemeClr val="dk1"/>
                </a:solidFill>
                <a:latin typeface="Proxima Nova Semibold"/>
                <a:ea typeface="Proxima Nova Semibold"/>
                <a:cs typeface="Proxima Nova Semibold"/>
                <a:sym typeface="Proxima Nova Semibold"/>
              </a:rPr>
              <a:t>Extended datacenter </a:t>
            </a:r>
            <a:endParaRPr sz="1500" dirty="0">
              <a:solidFill>
                <a:schemeClr val="dk1"/>
              </a:solidFill>
              <a:latin typeface="Proxima Nova Semibold"/>
              <a:ea typeface="Proxima Nova Semibold"/>
              <a:cs typeface="Proxima Nova Semibold"/>
              <a:sym typeface="Proxima Nova Semibold"/>
            </a:endParaRPr>
          </a:p>
          <a:p>
            <a:pPr marL="914400" lvl="1" indent="-323850" algn="just" rtl="0">
              <a:spcBef>
                <a:spcPts val="1500"/>
              </a:spcBef>
              <a:spcAft>
                <a:spcPts val="0"/>
              </a:spcAft>
              <a:buClr>
                <a:schemeClr val="dk1"/>
              </a:buClr>
              <a:buSzPts val="1500"/>
              <a:buFont typeface="Proxima Nova Semibold"/>
              <a:buChar char="◆"/>
            </a:pPr>
            <a:r>
              <a:rPr lang="en" sz="1500" dirty="0">
                <a:solidFill>
                  <a:schemeClr val="dk1"/>
                </a:solidFill>
                <a:latin typeface="Proxima Nova Semibold"/>
                <a:ea typeface="Proxima Nova Semibold"/>
                <a:cs typeface="Proxima Nova Semibold"/>
                <a:sym typeface="Proxima Nova Semibold"/>
              </a:rPr>
              <a:t> Virtual machines in an Azure virtual network can easily be connected to your organization’s network.</a:t>
            </a:r>
            <a:endParaRPr sz="1500" dirty="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4000"/>
              <a:buNone/>
            </a:pPr>
            <a:endParaRPr sz="1500">
              <a:solidFill>
                <a:schemeClr val="dk1"/>
              </a:solidFill>
              <a:latin typeface="Proxima Nova Semibold"/>
              <a:ea typeface="Proxima Nova Semibold"/>
              <a:cs typeface="Proxima Nova Semibold"/>
              <a:sym typeface="Proxima Nova Semibold"/>
            </a:endParaRPr>
          </a:p>
        </p:txBody>
      </p:sp>
      <p:sp>
        <p:nvSpPr>
          <p:cNvPr id="559" name="Google Shape;559;g2b54b6cf2cd_0_10"/>
          <p:cNvSpPr txBox="1"/>
          <p:nvPr/>
        </p:nvSpPr>
        <p:spPr>
          <a:xfrm>
            <a:off x="381000" y="321000"/>
            <a:ext cx="55830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i="0" u="none" strike="noStrike" cap="none" dirty="0">
                <a:solidFill>
                  <a:srgbClr val="323F4F"/>
                </a:solidFill>
                <a:latin typeface="Proxima Nova"/>
                <a:ea typeface="Proxima Nova"/>
                <a:cs typeface="Proxima Nova"/>
                <a:sym typeface="Proxima Nova"/>
              </a:rPr>
              <a:t>A</a:t>
            </a:r>
            <a:r>
              <a:rPr lang="en" sz="2400" b="1" dirty="0">
                <a:solidFill>
                  <a:srgbClr val="323F4F"/>
                </a:solidFill>
                <a:latin typeface="Proxima Nova"/>
                <a:ea typeface="Proxima Nova"/>
                <a:cs typeface="Proxima Nova"/>
                <a:sym typeface="Proxima Nova"/>
              </a:rPr>
              <a:t>zure</a:t>
            </a:r>
            <a:r>
              <a:rPr lang="en" sz="2400" b="1" i="0" u="none" strike="noStrike" cap="none" dirty="0">
                <a:solidFill>
                  <a:srgbClr val="323F4F"/>
                </a:solidFill>
                <a:latin typeface="Proxima Nova"/>
                <a:ea typeface="Proxima Nova"/>
                <a:cs typeface="Proxima Nova"/>
                <a:sym typeface="Proxima Nova"/>
              </a:rPr>
              <a:t> </a:t>
            </a:r>
            <a:r>
              <a:rPr lang="en" sz="2400" b="1" dirty="0">
                <a:solidFill>
                  <a:srgbClr val="323F4F"/>
                </a:solidFill>
                <a:latin typeface="Proxima Nova"/>
                <a:ea typeface="Proxima Nova"/>
                <a:cs typeface="Proxima Nova"/>
                <a:sym typeface="Proxima Nova"/>
              </a:rPr>
              <a:t>VM</a:t>
            </a:r>
            <a:r>
              <a:rPr lang="en" sz="2400" b="1" i="0" u="none" strike="noStrike" cap="none" dirty="0">
                <a:solidFill>
                  <a:srgbClr val="323F4F"/>
                </a:solidFill>
                <a:latin typeface="Proxima Nova"/>
                <a:ea typeface="Proxima Nova"/>
                <a:cs typeface="Proxima Nova"/>
                <a:sym typeface="Proxima Nova"/>
              </a:rPr>
              <a:t>:</a:t>
            </a:r>
            <a:endParaRPr sz="2400" b="1" i="0" u="none" strike="noStrike" cap="none" dirty="0">
              <a:solidFill>
                <a:srgbClr val="323F4F"/>
              </a:solidFill>
              <a:latin typeface="Proxima Nova"/>
              <a:ea typeface="Proxima Nova"/>
              <a:cs typeface="Proxima Nova"/>
              <a:sym typeface="Proxima Nova"/>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g2b54b6cf2cd_0_21"/>
          <p:cNvSpPr txBox="1">
            <a:spLocks noGrp="1"/>
          </p:cNvSpPr>
          <p:nvPr>
            <p:ph type="title"/>
          </p:nvPr>
        </p:nvSpPr>
        <p:spPr>
          <a:xfrm>
            <a:off x="590050" y="958750"/>
            <a:ext cx="7754400" cy="2555400"/>
          </a:xfrm>
          <a:prstGeom prst="rect">
            <a:avLst/>
          </a:prstGeom>
          <a:noFill/>
          <a:ln>
            <a:noFill/>
          </a:ln>
        </p:spPr>
        <p:txBody>
          <a:bodyPr spcFirstLastPara="1" wrap="square" lIns="0" tIns="0" rIns="0" bIns="0" anchor="t" anchorCtr="0">
            <a:noAutofit/>
          </a:bodyPr>
          <a:lstStyle/>
          <a:p>
            <a:pPr marL="0" lvl="0" indent="0" algn="just" rtl="0">
              <a:lnSpc>
                <a:spcPct val="100000"/>
              </a:lnSpc>
              <a:spcBef>
                <a:spcPts val="1500"/>
              </a:spcBef>
              <a:spcAft>
                <a:spcPts val="0"/>
              </a:spcAft>
              <a:buSzPts val="4000"/>
              <a:buNone/>
            </a:pPr>
            <a:r>
              <a:rPr lang="en" sz="1500">
                <a:solidFill>
                  <a:schemeClr val="dk1"/>
                </a:solidFill>
                <a:latin typeface="Proxima Nova Semibold"/>
                <a:ea typeface="Proxima Nova Semibold"/>
                <a:cs typeface="Proxima Nova Semibold"/>
                <a:sym typeface="Proxima Nova Semibold"/>
              </a:rPr>
              <a:t>There's always a multitude of design considerations when you build out an application infrastructure in Azure. These aspects of a virtual machine are important to think about before we start</a:t>
            </a:r>
            <a:endParaRPr sz="1500">
              <a:solidFill>
                <a:schemeClr val="dk1"/>
              </a:solidFill>
              <a:latin typeface="Proxima Nova Semibold"/>
              <a:ea typeface="Proxima Nova Semibold"/>
              <a:cs typeface="Proxima Nova Semibold"/>
              <a:sym typeface="Proxima Nova Semibold"/>
            </a:endParaRPr>
          </a:p>
          <a:p>
            <a:pPr marL="914400" lvl="0" indent="-323850" algn="just" rtl="0">
              <a:lnSpc>
                <a:spcPct val="100000"/>
              </a:lnSpc>
              <a:spcBef>
                <a:spcPts val="1500"/>
              </a:spcBef>
              <a:spcAft>
                <a:spcPts val="0"/>
              </a:spcAft>
              <a:buClr>
                <a:schemeClr val="dk1"/>
              </a:buClr>
              <a:buSzPts val="1500"/>
              <a:buFont typeface="Proxima Nova Semibold"/>
              <a:buChar char="➔"/>
            </a:pPr>
            <a:r>
              <a:rPr lang="en" sz="1500">
                <a:solidFill>
                  <a:schemeClr val="dk1"/>
                </a:solidFill>
                <a:latin typeface="Proxima Nova Semibold"/>
                <a:ea typeface="Proxima Nova Semibold"/>
                <a:cs typeface="Proxima Nova Semibold"/>
                <a:sym typeface="Proxima Nova Semibold"/>
              </a:rPr>
              <a:t>The names of your resources</a:t>
            </a:r>
            <a:endParaRPr sz="1500">
              <a:solidFill>
                <a:schemeClr val="dk1"/>
              </a:solidFill>
              <a:latin typeface="Proxima Nova Semibold"/>
              <a:ea typeface="Proxima Nova Semibold"/>
              <a:cs typeface="Proxima Nova Semibold"/>
              <a:sym typeface="Proxima Nova Semibold"/>
            </a:endParaRPr>
          </a:p>
          <a:p>
            <a:pPr marL="914400" lvl="0" indent="-323850" algn="just" rtl="0">
              <a:spcBef>
                <a:spcPts val="1000"/>
              </a:spcBef>
              <a:spcAft>
                <a:spcPts val="0"/>
              </a:spcAft>
              <a:buClr>
                <a:schemeClr val="dk1"/>
              </a:buClr>
              <a:buSzPts val="1500"/>
              <a:buFont typeface="Proxima Nova Semibold"/>
              <a:buChar char="➔"/>
            </a:pPr>
            <a:r>
              <a:rPr lang="en" sz="1500">
                <a:solidFill>
                  <a:schemeClr val="dk1"/>
                </a:solidFill>
                <a:latin typeface="Proxima Nova Semibold"/>
                <a:ea typeface="Proxima Nova Semibold"/>
                <a:cs typeface="Proxima Nova Semibold"/>
                <a:sym typeface="Proxima Nova Semibold"/>
              </a:rPr>
              <a:t>The location where the resources are stored</a:t>
            </a:r>
            <a:endParaRPr sz="1500">
              <a:solidFill>
                <a:schemeClr val="dk1"/>
              </a:solidFill>
              <a:latin typeface="Proxima Nova Semibold"/>
              <a:ea typeface="Proxima Nova Semibold"/>
              <a:cs typeface="Proxima Nova Semibold"/>
              <a:sym typeface="Proxima Nova Semibold"/>
            </a:endParaRPr>
          </a:p>
          <a:p>
            <a:pPr marL="914400" lvl="0" indent="-323850" algn="just" rtl="0">
              <a:spcBef>
                <a:spcPts val="1000"/>
              </a:spcBef>
              <a:spcAft>
                <a:spcPts val="0"/>
              </a:spcAft>
              <a:buClr>
                <a:schemeClr val="dk1"/>
              </a:buClr>
              <a:buSzPts val="1500"/>
              <a:buFont typeface="Proxima Nova Semibold"/>
              <a:buChar char="➔"/>
            </a:pPr>
            <a:r>
              <a:rPr lang="en" sz="1500">
                <a:solidFill>
                  <a:schemeClr val="dk1"/>
                </a:solidFill>
                <a:latin typeface="Proxima Nova Semibold"/>
                <a:ea typeface="Proxima Nova Semibold"/>
                <a:cs typeface="Proxima Nova Semibold"/>
                <a:sym typeface="Proxima Nova Semibold"/>
              </a:rPr>
              <a:t>The size of the virtual machine</a:t>
            </a:r>
            <a:endParaRPr sz="1500">
              <a:solidFill>
                <a:schemeClr val="dk1"/>
              </a:solidFill>
              <a:latin typeface="Proxima Nova Semibold"/>
              <a:ea typeface="Proxima Nova Semibold"/>
              <a:cs typeface="Proxima Nova Semibold"/>
              <a:sym typeface="Proxima Nova Semibold"/>
            </a:endParaRPr>
          </a:p>
          <a:p>
            <a:pPr marL="914400" lvl="0" indent="-323850" algn="just" rtl="0">
              <a:spcBef>
                <a:spcPts val="1000"/>
              </a:spcBef>
              <a:spcAft>
                <a:spcPts val="0"/>
              </a:spcAft>
              <a:buClr>
                <a:schemeClr val="dk1"/>
              </a:buClr>
              <a:buSzPts val="1500"/>
              <a:buFont typeface="Proxima Nova Semibold"/>
              <a:buChar char="➔"/>
            </a:pPr>
            <a:r>
              <a:rPr lang="en" sz="1500">
                <a:solidFill>
                  <a:schemeClr val="dk1"/>
                </a:solidFill>
                <a:latin typeface="Proxima Nova Semibold"/>
                <a:ea typeface="Proxima Nova Semibold"/>
                <a:cs typeface="Proxima Nova Semibold"/>
                <a:sym typeface="Proxima Nova Semibold"/>
              </a:rPr>
              <a:t>The maximum number of virtual machines that can be created</a:t>
            </a:r>
            <a:endParaRPr sz="1500">
              <a:solidFill>
                <a:schemeClr val="dk1"/>
              </a:solidFill>
              <a:latin typeface="Proxima Nova Semibold"/>
              <a:ea typeface="Proxima Nova Semibold"/>
              <a:cs typeface="Proxima Nova Semibold"/>
              <a:sym typeface="Proxima Nova Semibold"/>
            </a:endParaRPr>
          </a:p>
          <a:p>
            <a:pPr marL="914400" lvl="0" indent="-323850" algn="just" rtl="0">
              <a:spcBef>
                <a:spcPts val="1000"/>
              </a:spcBef>
              <a:spcAft>
                <a:spcPts val="0"/>
              </a:spcAft>
              <a:buClr>
                <a:schemeClr val="dk1"/>
              </a:buClr>
              <a:buSzPts val="1500"/>
              <a:buFont typeface="Proxima Nova Semibold"/>
              <a:buChar char="➔"/>
            </a:pPr>
            <a:r>
              <a:rPr lang="en" sz="1500">
                <a:solidFill>
                  <a:schemeClr val="dk1"/>
                </a:solidFill>
                <a:latin typeface="Proxima Nova Semibold"/>
                <a:ea typeface="Proxima Nova Semibold"/>
                <a:cs typeface="Proxima Nova Semibold"/>
                <a:sym typeface="Proxima Nova Semibold"/>
              </a:rPr>
              <a:t>The operating system that the virtual machine runs</a:t>
            </a:r>
            <a:endParaRPr sz="1500">
              <a:solidFill>
                <a:schemeClr val="dk1"/>
              </a:solidFill>
              <a:latin typeface="Proxima Nova Semibold"/>
              <a:ea typeface="Proxima Nova Semibold"/>
              <a:cs typeface="Proxima Nova Semibold"/>
              <a:sym typeface="Proxima Nova Semibold"/>
            </a:endParaRPr>
          </a:p>
          <a:p>
            <a:pPr marL="914400" lvl="0" indent="-323850" algn="just" rtl="0">
              <a:spcBef>
                <a:spcPts val="1000"/>
              </a:spcBef>
              <a:spcAft>
                <a:spcPts val="0"/>
              </a:spcAft>
              <a:buClr>
                <a:schemeClr val="dk1"/>
              </a:buClr>
              <a:buSzPts val="1500"/>
              <a:buFont typeface="Proxima Nova Semibold"/>
              <a:buChar char="➔"/>
            </a:pPr>
            <a:r>
              <a:rPr lang="en" sz="1500">
                <a:solidFill>
                  <a:schemeClr val="dk1"/>
                </a:solidFill>
                <a:latin typeface="Proxima Nova Semibold"/>
                <a:ea typeface="Proxima Nova Semibold"/>
                <a:cs typeface="Proxima Nova Semibold"/>
                <a:sym typeface="Proxima Nova Semibold"/>
              </a:rPr>
              <a:t>The configuration of the virtual machine after it starts</a:t>
            </a:r>
            <a:endParaRPr sz="1500">
              <a:solidFill>
                <a:schemeClr val="dk1"/>
              </a:solidFill>
              <a:latin typeface="Proxima Nova Semibold"/>
              <a:ea typeface="Proxima Nova Semibold"/>
              <a:cs typeface="Proxima Nova Semibold"/>
              <a:sym typeface="Proxima Nova Semibold"/>
            </a:endParaRPr>
          </a:p>
          <a:p>
            <a:pPr marL="914400" lvl="0" indent="-323850" algn="just" rtl="0">
              <a:spcBef>
                <a:spcPts val="1500"/>
              </a:spcBef>
              <a:spcAft>
                <a:spcPts val="0"/>
              </a:spcAft>
              <a:buClr>
                <a:schemeClr val="dk1"/>
              </a:buClr>
              <a:buSzPts val="1500"/>
              <a:buFont typeface="Proxima Nova Semibold"/>
              <a:buChar char="➔"/>
            </a:pPr>
            <a:r>
              <a:rPr lang="en" sz="1500">
                <a:solidFill>
                  <a:schemeClr val="dk1"/>
                </a:solidFill>
                <a:latin typeface="Proxima Nova Semibold"/>
                <a:ea typeface="Proxima Nova Semibold"/>
                <a:cs typeface="Proxima Nova Semibold"/>
                <a:sym typeface="Proxima Nova Semibold"/>
              </a:rPr>
              <a:t>The related resources that the virtual machine needs</a:t>
            </a:r>
            <a:endParaRPr sz="15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4000"/>
              <a:buNone/>
            </a:pPr>
            <a:endParaRPr sz="1500">
              <a:solidFill>
                <a:schemeClr val="dk1"/>
              </a:solidFill>
              <a:latin typeface="Proxima Nova Semibold"/>
              <a:ea typeface="Proxima Nova Semibold"/>
              <a:cs typeface="Proxima Nova Semibold"/>
              <a:sym typeface="Proxima Nova Semibold"/>
            </a:endParaRPr>
          </a:p>
        </p:txBody>
      </p:sp>
      <p:sp>
        <p:nvSpPr>
          <p:cNvPr id="565" name="Google Shape;565;g2b54b6cf2cd_0_21"/>
          <p:cNvSpPr txBox="1"/>
          <p:nvPr/>
        </p:nvSpPr>
        <p:spPr>
          <a:xfrm>
            <a:off x="381000" y="321000"/>
            <a:ext cx="55830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Choosing a VM</a:t>
            </a:r>
            <a:endParaRPr sz="2400" b="1" i="0" u="none" strike="noStrike" cap="none">
              <a:solidFill>
                <a:srgbClr val="323F4F"/>
              </a:solidFill>
              <a:latin typeface="Proxima Nova"/>
              <a:ea typeface="Proxima Nova"/>
              <a:cs typeface="Proxima Nova"/>
              <a:sym typeface="Proxima Nova"/>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g2b54b6cf2cd_0_0"/>
          <p:cNvSpPr txBox="1"/>
          <p:nvPr/>
        </p:nvSpPr>
        <p:spPr>
          <a:xfrm>
            <a:off x="1083325" y="2152000"/>
            <a:ext cx="7072500" cy="663600"/>
          </a:xfrm>
          <a:prstGeom prst="rect">
            <a:avLst/>
          </a:prstGeom>
          <a:solidFill>
            <a:srgbClr val="A64D79"/>
          </a:solid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000"/>
              <a:buFont typeface="Arial"/>
              <a:buNone/>
            </a:pPr>
            <a:r>
              <a:rPr lang="en" sz="4000" b="0" i="0" u="none" strike="noStrike" cap="none">
                <a:solidFill>
                  <a:schemeClr val="lt1"/>
                </a:solidFill>
                <a:latin typeface="Proxima Nova"/>
                <a:ea typeface="Proxima Nova"/>
                <a:cs typeface="Proxima Nova"/>
                <a:sym typeface="Proxima Nova"/>
              </a:rPr>
              <a:t>  </a:t>
            </a:r>
            <a:r>
              <a:rPr lang="en" sz="4000">
                <a:solidFill>
                  <a:schemeClr val="lt1"/>
                </a:solidFill>
                <a:latin typeface="Proxima Nova"/>
                <a:ea typeface="Proxima Nova"/>
                <a:cs typeface="Proxima Nova"/>
                <a:sym typeface="Proxima Nova"/>
              </a:rPr>
              <a:t>Demo : Azure VM creation</a:t>
            </a:r>
            <a:endParaRPr sz="4000" b="0" i="0" u="none" strike="noStrike" cap="none">
              <a:solidFill>
                <a:schemeClr val="lt1"/>
              </a:solidFill>
              <a:latin typeface="Proxima Nova"/>
              <a:ea typeface="Proxima Nova"/>
              <a:cs typeface="Proxima Nova"/>
              <a:sym typeface="Proxima Nov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g264b1bef015_0_48"/>
          <p:cNvSpPr txBox="1">
            <a:spLocks noGrp="1"/>
          </p:cNvSpPr>
          <p:nvPr>
            <p:ph type="title"/>
          </p:nvPr>
        </p:nvSpPr>
        <p:spPr>
          <a:xfrm>
            <a:off x="457200" y="917750"/>
            <a:ext cx="7986900" cy="2555400"/>
          </a:xfrm>
          <a:prstGeom prst="rect">
            <a:avLst/>
          </a:prstGeom>
          <a:noFill/>
          <a:ln>
            <a:noFill/>
          </a:ln>
        </p:spPr>
        <p:txBody>
          <a:bodyPr spcFirstLastPara="1" wrap="square" lIns="0" tIns="0" rIns="0" bIns="0" anchor="t" anchorCtr="0">
            <a:noAutofit/>
          </a:bodyPr>
          <a:lstStyle/>
          <a:p>
            <a:pPr marL="0" lvl="0" indent="0" algn="just" rtl="0">
              <a:lnSpc>
                <a:spcPct val="100000"/>
              </a:lnSpc>
              <a:spcBef>
                <a:spcPts val="1500"/>
              </a:spcBef>
              <a:spcAft>
                <a:spcPts val="0"/>
              </a:spcAft>
              <a:buSzPts val="4000"/>
              <a:buNone/>
            </a:pPr>
            <a:r>
              <a:rPr lang="en" sz="1600">
                <a:solidFill>
                  <a:schemeClr val="dk1"/>
                </a:solidFill>
                <a:latin typeface="Proxima Nova Semibold"/>
                <a:ea typeface="Proxima Nova Semibold"/>
                <a:cs typeface="Proxima Nova Semibold"/>
                <a:sym typeface="Proxima Nova Semibold"/>
              </a:rPr>
              <a:t>Login to Azure portal with your credentials:</a:t>
            </a: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4000"/>
              <a:buNone/>
            </a:pP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4000"/>
              <a:buNone/>
            </a:pPr>
            <a:endParaRPr sz="1600">
              <a:solidFill>
                <a:schemeClr val="dk1"/>
              </a:solidFill>
              <a:latin typeface="Proxima Nova Semibold"/>
              <a:ea typeface="Proxima Nova Semibold"/>
              <a:cs typeface="Proxima Nova Semibold"/>
              <a:sym typeface="Proxima Nova Semibold"/>
            </a:endParaRPr>
          </a:p>
        </p:txBody>
      </p:sp>
      <p:sp>
        <p:nvSpPr>
          <p:cNvPr id="576" name="Google Shape;576;g264b1bef015_0_48"/>
          <p:cNvSpPr txBox="1"/>
          <p:nvPr/>
        </p:nvSpPr>
        <p:spPr>
          <a:xfrm>
            <a:off x="381000" y="321000"/>
            <a:ext cx="55830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Demo : Creating Azure VM</a:t>
            </a:r>
            <a:endParaRPr sz="2400" b="1" i="0" u="none" strike="noStrike" cap="none">
              <a:solidFill>
                <a:srgbClr val="323F4F"/>
              </a:solidFill>
              <a:latin typeface="Proxima Nova"/>
              <a:ea typeface="Proxima Nova"/>
              <a:cs typeface="Proxima Nova"/>
              <a:sym typeface="Proxima Nova"/>
            </a:endParaRPr>
          </a:p>
        </p:txBody>
      </p:sp>
      <p:pic>
        <p:nvPicPr>
          <p:cNvPr id="577" name="Google Shape;577;g264b1bef015_0_48"/>
          <p:cNvPicPr preferRelativeResize="0"/>
          <p:nvPr/>
        </p:nvPicPr>
        <p:blipFill rotWithShape="1">
          <a:blip r:embed="rId3">
            <a:alphaModFix/>
          </a:blip>
          <a:srcRect l="21399" r="22122"/>
          <a:stretch/>
        </p:blipFill>
        <p:spPr>
          <a:xfrm>
            <a:off x="1223425" y="1356750"/>
            <a:ext cx="3348576" cy="3162024"/>
          </a:xfrm>
          <a:prstGeom prst="rect">
            <a:avLst/>
          </a:prstGeom>
          <a:noFill/>
          <a:ln>
            <a:noFill/>
          </a:ln>
        </p:spPr>
      </p:pic>
      <p:pic>
        <p:nvPicPr>
          <p:cNvPr id="578" name="Google Shape;578;g264b1bef015_0_48"/>
          <p:cNvPicPr preferRelativeResize="0"/>
          <p:nvPr/>
        </p:nvPicPr>
        <p:blipFill>
          <a:blip r:embed="rId4">
            <a:alphaModFix/>
          </a:blip>
          <a:stretch>
            <a:fillRect/>
          </a:stretch>
        </p:blipFill>
        <p:spPr>
          <a:xfrm>
            <a:off x="4860574" y="838190"/>
            <a:ext cx="3714451" cy="385988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g2677de2e5c3_1_1"/>
          <p:cNvSpPr txBox="1">
            <a:spLocks noGrp="1"/>
          </p:cNvSpPr>
          <p:nvPr>
            <p:ph type="title"/>
          </p:nvPr>
        </p:nvSpPr>
        <p:spPr>
          <a:xfrm>
            <a:off x="457200" y="917750"/>
            <a:ext cx="7986900" cy="2555400"/>
          </a:xfrm>
          <a:prstGeom prst="rect">
            <a:avLst/>
          </a:prstGeom>
          <a:noFill/>
          <a:ln>
            <a:noFill/>
          </a:ln>
        </p:spPr>
        <p:txBody>
          <a:bodyPr spcFirstLastPara="1" wrap="square" lIns="0" tIns="0" rIns="0" bIns="0" anchor="t" anchorCtr="0">
            <a:noAutofit/>
          </a:bodyPr>
          <a:lstStyle/>
          <a:p>
            <a:pPr marL="0" lvl="0" indent="0" algn="just" rtl="0">
              <a:lnSpc>
                <a:spcPct val="100000"/>
              </a:lnSpc>
              <a:spcBef>
                <a:spcPts val="1500"/>
              </a:spcBef>
              <a:spcAft>
                <a:spcPts val="0"/>
              </a:spcAft>
              <a:buSzPts val="4000"/>
              <a:buNone/>
            </a:pPr>
            <a:r>
              <a:rPr lang="en" sz="1600">
                <a:solidFill>
                  <a:schemeClr val="dk1"/>
                </a:solidFill>
                <a:latin typeface="Proxima Nova Semibold"/>
                <a:ea typeface="Proxima Nova Semibold"/>
                <a:cs typeface="Proxima Nova Semibold"/>
                <a:sym typeface="Proxima Nova Semibold"/>
              </a:rPr>
              <a:t>Azure Portal Home page Looks as follows: Select the Virtual Machines.</a:t>
            </a: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4000"/>
              <a:buNone/>
            </a:pP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4000"/>
              <a:buNone/>
            </a:pPr>
            <a:endParaRPr sz="1600">
              <a:solidFill>
                <a:schemeClr val="dk1"/>
              </a:solidFill>
              <a:latin typeface="Proxima Nova Semibold"/>
              <a:ea typeface="Proxima Nova Semibold"/>
              <a:cs typeface="Proxima Nova Semibold"/>
              <a:sym typeface="Proxima Nova Semibold"/>
            </a:endParaRPr>
          </a:p>
        </p:txBody>
      </p:sp>
      <p:sp>
        <p:nvSpPr>
          <p:cNvPr id="584" name="Google Shape;584;g2677de2e5c3_1_1"/>
          <p:cNvSpPr txBox="1"/>
          <p:nvPr/>
        </p:nvSpPr>
        <p:spPr>
          <a:xfrm>
            <a:off x="381000" y="321000"/>
            <a:ext cx="55830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Demo : Creating Azure VM</a:t>
            </a:r>
            <a:endParaRPr sz="2400" b="1" i="0" u="none" strike="noStrike" cap="none">
              <a:solidFill>
                <a:srgbClr val="323F4F"/>
              </a:solidFill>
              <a:latin typeface="Proxima Nova"/>
              <a:ea typeface="Proxima Nova"/>
              <a:cs typeface="Proxima Nova"/>
              <a:sym typeface="Proxima Nova"/>
            </a:endParaRPr>
          </a:p>
        </p:txBody>
      </p:sp>
      <p:pic>
        <p:nvPicPr>
          <p:cNvPr id="585" name="Google Shape;585;g2677de2e5c3_1_1"/>
          <p:cNvPicPr preferRelativeResize="0"/>
          <p:nvPr/>
        </p:nvPicPr>
        <p:blipFill>
          <a:blip r:embed="rId3">
            <a:alphaModFix/>
          </a:blip>
          <a:stretch>
            <a:fillRect/>
          </a:stretch>
        </p:blipFill>
        <p:spPr>
          <a:xfrm>
            <a:off x="514213" y="1367800"/>
            <a:ext cx="7872873" cy="331850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g2677de2e5c3_1_8"/>
          <p:cNvSpPr txBox="1">
            <a:spLocks noGrp="1"/>
          </p:cNvSpPr>
          <p:nvPr>
            <p:ph type="title"/>
          </p:nvPr>
        </p:nvSpPr>
        <p:spPr>
          <a:xfrm>
            <a:off x="506275" y="838200"/>
            <a:ext cx="7986900" cy="2555400"/>
          </a:xfrm>
          <a:prstGeom prst="rect">
            <a:avLst/>
          </a:prstGeom>
          <a:noFill/>
          <a:ln>
            <a:noFill/>
          </a:ln>
        </p:spPr>
        <p:txBody>
          <a:bodyPr spcFirstLastPara="1" wrap="square" lIns="0" tIns="0" rIns="0" bIns="0" anchor="t" anchorCtr="0">
            <a:noAutofit/>
          </a:bodyPr>
          <a:lstStyle/>
          <a:p>
            <a:pPr marL="0" lvl="0" indent="0" algn="just" rtl="0">
              <a:lnSpc>
                <a:spcPct val="100000"/>
              </a:lnSpc>
              <a:spcBef>
                <a:spcPts val="1500"/>
              </a:spcBef>
              <a:spcAft>
                <a:spcPts val="0"/>
              </a:spcAft>
              <a:buSzPts val="4000"/>
              <a:buNone/>
            </a:pP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4000"/>
              <a:buNone/>
            </a:pPr>
            <a:r>
              <a:rPr lang="en" sz="1600">
                <a:solidFill>
                  <a:schemeClr val="dk1"/>
                </a:solidFill>
                <a:latin typeface="Proxima Nova Semibold"/>
                <a:ea typeface="Proxima Nova Semibold"/>
                <a:cs typeface="Proxima Nova Semibold"/>
                <a:sym typeface="Proxima Nova Semibold"/>
              </a:rPr>
              <a:t>Click CREATE to create a new virtual machine.</a:t>
            </a: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4000"/>
              <a:buNone/>
            </a:pP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4000"/>
              <a:buNone/>
            </a:pPr>
            <a:endParaRPr sz="1600">
              <a:solidFill>
                <a:schemeClr val="dk1"/>
              </a:solidFill>
              <a:latin typeface="Proxima Nova Semibold"/>
              <a:ea typeface="Proxima Nova Semibold"/>
              <a:cs typeface="Proxima Nova Semibold"/>
              <a:sym typeface="Proxima Nova Semibold"/>
            </a:endParaRPr>
          </a:p>
        </p:txBody>
      </p:sp>
      <p:sp>
        <p:nvSpPr>
          <p:cNvPr id="591" name="Google Shape;591;g2677de2e5c3_1_8"/>
          <p:cNvSpPr txBox="1"/>
          <p:nvPr/>
        </p:nvSpPr>
        <p:spPr>
          <a:xfrm>
            <a:off x="381000" y="321000"/>
            <a:ext cx="55830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Demo : Creating Azure VM</a:t>
            </a:r>
            <a:endParaRPr sz="2400" b="1" i="0" u="none" strike="noStrike" cap="none">
              <a:solidFill>
                <a:srgbClr val="323F4F"/>
              </a:solidFill>
              <a:latin typeface="Proxima Nova"/>
              <a:ea typeface="Proxima Nova"/>
              <a:cs typeface="Proxima Nova"/>
              <a:sym typeface="Proxima Nova"/>
            </a:endParaRPr>
          </a:p>
        </p:txBody>
      </p:sp>
      <p:pic>
        <p:nvPicPr>
          <p:cNvPr id="592" name="Google Shape;592;g2677de2e5c3_1_8"/>
          <p:cNvPicPr preferRelativeResize="0"/>
          <p:nvPr/>
        </p:nvPicPr>
        <p:blipFill>
          <a:blip r:embed="rId3">
            <a:alphaModFix/>
          </a:blip>
          <a:stretch>
            <a:fillRect/>
          </a:stretch>
        </p:blipFill>
        <p:spPr>
          <a:xfrm>
            <a:off x="304800" y="1700400"/>
            <a:ext cx="8655409" cy="255540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g2677de2e5c3_1_13"/>
          <p:cNvSpPr txBox="1"/>
          <p:nvPr/>
        </p:nvSpPr>
        <p:spPr>
          <a:xfrm>
            <a:off x="381000" y="321000"/>
            <a:ext cx="55830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Demo : Creating Azure VM</a:t>
            </a:r>
            <a:endParaRPr sz="2400" b="1" i="0" u="none" strike="noStrike" cap="none">
              <a:solidFill>
                <a:srgbClr val="323F4F"/>
              </a:solidFill>
              <a:latin typeface="Proxima Nova"/>
              <a:ea typeface="Proxima Nova"/>
              <a:cs typeface="Proxima Nova"/>
              <a:sym typeface="Proxima Nova"/>
            </a:endParaRPr>
          </a:p>
        </p:txBody>
      </p:sp>
      <p:pic>
        <p:nvPicPr>
          <p:cNvPr id="598" name="Google Shape;598;g2677de2e5c3_1_13"/>
          <p:cNvPicPr preferRelativeResize="0"/>
          <p:nvPr/>
        </p:nvPicPr>
        <p:blipFill>
          <a:blip r:embed="rId3">
            <a:alphaModFix/>
          </a:blip>
          <a:stretch>
            <a:fillRect/>
          </a:stretch>
        </p:blipFill>
        <p:spPr>
          <a:xfrm>
            <a:off x="2373851" y="990600"/>
            <a:ext cx="6070250" cy="4098151"/>
          </a:xfrm>
          <a:prstGeom prst="rect">
            <a:avLst/>
          </a:prstGeom>
          <a:noFill/>
          <a:ln w="9525" cap="flat" cmpd="sng">
            <a:solidFill>
              <a:schemeClr val="dk1"/>
            </a:solidFill>
            <a:prstDash val="solid"/>
            <a:round/>
            <a:headEnd type="none" w="sm" len="sm"/>
            <a:tailEnd type="none" w="sm" len="sm"/>
          </a:ln>
        </p:spPr>
      </p:pic>
      <p:sp>
        <p:nvSpPr>
          <p:cNvPr id="599" name="Google Shape;599;g2677de2e5c3_1_13"/>
          <p:cNvSpPr/>
          <p:nvPr/>
        </p:nvSpPr>
        <p:spPr>
          <a:xfrm>
            <a:off x="295575" y="1523625"/>
            <a:ext cx="1786500" cy="1668600"/>
          </a:xfrm>
          <a:prstGeom prst="wedgeEllipseCallout">
            <a:avLst>
              <a:gd name="adj1" fmla="val 62636"/>
              <a:gd name="adj2" fmla="val 46476"/>
            </a:avLst>
          </a:prstGeom>
          <a:gradFill>
            <a:gsLst>
              <a:gs pos="0">
                <a:srgbClr val="DFEAFB"/>
              </a:gs>
              <a:gs pos="100000">
                <a:srgbClr val="6E9CE7"/>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Clr>
                <a:schemeClr val="dk1"/>
              </a:buClr>
              <a:buSzPts val="4000"/>
              <a:buFont typeface="Arial"/>
              <a:buNone/>
            </a:pPr>
            <a:r>
              <a:rPr lang="en" sz="1600">
                <a:solidFill>
                  <a:schemeClr val="dk1"/>
                </a:solidFill>
                <a:latin typeface="Proxima Nova Semibold"/>
                <a:ea typeface="Proxima Nova Semibold"/>
                <a:cs typeface="Proxima Nova Semibold"/>
                <a:sym typeface="Proxima Nova Semibold"/>
              </a:rPr>
              <a:t>Configure </a:t>
            </a:r>
            <a:endParaRPr sz="1600">
              <a:solidFill>
                <a:schemeClr val="dk1"/>
              </a:solidFill>
              <a:latin typeface="Proxima Nova Semibold"/>
              <a:ea typeface="Proxima Nova Semibold"/>
              <a:cs typeface="Proxima Nova Semibold"/>
              <a:sym typeface="Proxima Nova Semibold"/>
            </a:endParaRPr>
          </a:p>
          <a:p>
            <a:pPr marL="0" lvl="0" indent="0" algn="just" rtl="0">
              <a:spcBef>
                <a:spcPts val="0"/>
              </a:spcBef>
              <a:spcAft>
                <a:spcPts val="0"/>
              </a:spcAft>
              <a:buClr>
                <a:schemeClr val="dk1"/>
              </a:buClr>
              <a:buSzPts val="4000"/>
              <a:buFont typeface="Arial"/>
              <a:buNone/>
            </a:pPr>
            <a:r>
              <a:rPr lang="en" sz="1600">
                <a:solidFill>
                  <a:schemeClr val="dk1"/>
                </a:solidFill>
                <a:latin typeface="Proxima Nova Semibold"/>
                <a:ea typeface="Proxima Nova Semibold"/>
                <a:cs typeface="Proxima Nova Semibold"/>
                <a:sym typeface="Proxima Nova Semibold"/>
              </a:rPr>
              <a:t>the </a:t>
            </a:r>
            <a:endParaRPr sz="1600">
              <a:solidFill>
                <a:schemeClr val="dk1"/>
              </a:solidFill>
              <a:latin typeface="Proxima Nova Semibold"/>
              <a:ea typeface="Proxima Nova Semibold"/>
              <a:cs typeface="Proxima Nova Semibold"/>
              <a:sym typeface="Proxima Nova Semibold"/>
            </a:endParaRPr>
          </a:p>
          <a:p>
            <a:pPr marL="0" lvl="0" indent="0" algn="just" rtl="0">
              <a:spcBef>
                <a:spcPts val="0"/>
              </a:spcBef>
              <a:spcAft>
                <a:spcPts val="0"/>
              </a:spcAft>
              <a:buClr>
                <a:schemeClr val="dk1"/>
              </a:buClr>
              <a:buSzPts val="4000"/>
              <a:buFont typeface="Arial"/>
              <a:buNone/>
            </a:pPr>
            <a:r>
              <a:rPr lang="en" sz="1600">
                <a:solidFill>
                  <a:schemeClr val="dk1"/>
                </a:solidFill>
                <a:latin typeface="Proxima Nova Semibold"/>
                <a:ea typeface="Proxima Nova Semibold"/>
                <a:cs typeface="Proxima Nova Semibold"/>
                <a:sym typeface="Proxima Nova Semibold"/>
              </a:rPr>
              <a:t>Following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g24a84ead391_0_107"/>
          <p:cNvSpPr txBox="1"/>
          <p:nvPr/>
        </p:nvSpPr>
        <p:spPr>
          <a:xfrm>
            <a:off x="702325" y="1771000"/>
            <a:ext cx="6725400" cy="663600"/>
          </a:xfrm>
          <a:prstGeom prst="rect">
            <a:avLst/>
          </a:prstGeom>
          <a:solidFill>
            <a:srgbClr val="A64D79"/>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4000"/>
              <a:buFont typeface="Arial"/>
              <a:buNone/>
            </a:pPr>
            <a:r>
              <a:rPr lang="en" sz="4000" b="0" i="0" u="none" strike="noStrike" cap="none">
                <a:solidFill>
                  <a:schemeClr val="lt1"/>
                </a:solidFill>
                <a:latin typeface="Proxima Nova"/>
                <a:ea typeface="Proxima Nova"/>
                <a:cs typeface="Proxima Nova"/>
                <a:sym typeface="Proxima Nova"/>
              </a:rPr>
              <a:t>Cloud Computing Basics</a:t>
            </a:r>
            <a:endParaRPr sz="4000" b="0" i="0" u="none" strike="noStrike" cap="none">
              <a:solidFill>
                <a:schemeClr val="lt1"/>
              </a:solidFill>
              <a:latin typeface="Proxima Nova"/>
              <a:ea typeface="Proxima Nova"/>
              <a:cs typeface="Proxima Nova"/>
              <a:sym typeface="Proxima Nova"/>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g2677de2e5c3_1_18"/>
          <p:cNvSpPr txBox="1">
            <a:spLocks noGrp="1"/>
          </p:cNvSpPr>
          <p:nvPr>
            <p:ph type="title"/>
          </p:nvPr>
        </p:nvSpPr>
        <p:spPr>
          <a:xfrm>
            <a:off x="457200" y="917750"/>
            <a:ext cx="7986900" cy="2555400"/>
          </a:xfrm>
          <a:prstGeom prst="rect">
            <a:avLst/>
          </a:prstGeom>
          <a:noFill/>
          <a:ln>
            <a:noFill/>
          </a:ln>
        </p:spPr>
        <p:txBody>
          <a:bodyPr spcFirstLastPara="1" wrap="square" lIns="0" tIns="0" rIns="0" bIns="0" anchor="t" anchorCtr="0">
            <a:noAutofit/>
          </a:bodyPr>
          <a:lstStyle/>
          <a:p>
            <a:pPr marL="457200" lvl="0" indent="0" algn="just" rtl="0">
              <a:spcBef>
                <a:spcPts val="1500"/>
              </a:spcBef>
              <a:spcAft>
                <a:spcPts val="0"/>
              </a:spcAft>
              <a:buNone/>
            </a:pPr>
            <a:endParaRPr sz="1600">
              <a:solidFill>
                <a:schemeClr val="dk1"/>
              </a:solidFill>
              <a:latin typeface="Proxima Nova Semibold"/>
              <a:ea typeface="Proxima Nova Semibold"/>
              <a:cs typeface="Proxima Nova Semibold"/>
              <a:sym typeface="Proxima Nova Semibold"/>
            </a:endParaRPr>
          </a:p>
          <a:p>
            <a:pPr marL="457200" lvl="0" indent="-330200" algn="just" rtl="0">
              <a:spcBef>
                <a:spcPts val="150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Under “Size,” select the appropriate configuration for your VM based on CPU, memory, and storage requirements.</a:t>
            </a:r>
            <a:endParaRPr sz="1600">
              <a:solidFill>
                <a:schemeClr val="dk1"/>
              </a:solidFill>
              <a:latin typeface="Proxima Nova Semibold"/>
              <a:ea typeface="Proxima Nova Semibold"/>
              <a:cs typeface="Proxima Nova Semibold"/>
              <a:sym typeface="Proxima Nova Semibold"/>
            </a:endParaRPr>
          </a:p>
          <a:p>
            <a:pPr marL="457200" lvl="0" indent="-330200" algn="just" rtl="0">
              <a:spcBef>
                <a:spcPts val="150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Carefully review the available sizes and consider your workload needs.</a:t>
            </a: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4000"/>
              <a:buNone/>
            </a:pPr>
            <a:endParaRPr sz="1600">
              <a:solidFill>
                <a:schemeClr val="dk1"/>
              </a:solidFill>
              <a:latin typeface="Proxima Nova Semibold"/>
              <a:ea typeface="Proxima Nova Semibold"/>
              <a:cs typeface="Proxima Nova Semibold"/>
              <a:sym typeface="Proxima Nova Semibold"/>
            </a:endParaRPr>
          </a:p>
        </p:txBody>
      </p:sp>
      <p:sp>
        <p:nvSpPr>
          <p:cNvPr id="605" name="Google Shape;605;g2677de2e5c3_1_18"/>
          <p:cNvSpPr txBox="1"/>
          <p:nvPr/>
        </p:nvSpPr>
        <p:spPr>
          <a:xfrm>
            <a:off x="381000" y="321000"/>
            <a:ext cx="55830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Demo : Choosing  VM Configuration</a:t>
            </a:r>
            <a:endParaRPr sz="2400" b="1" i="0" u="none" strike="noStrike" cap="none">
              <a:solidFill>
                <a:srgbClr val="323F4F"/>
              </a:solidFill>
              <a:latin typeface="Proxima Nova"/>
              <a:ea typeface="Proxima Nova"/>
              <a:cs typeface="Proxima Nova"/>
              <a:sym typeface="Proxima Nova"/>
            </a:endParaRPr>
          </a:p>
        </p:txBody>
      </p:sp>
      <p:pic>
        <p:nvPicPr>
          <p:cNvPr id="606" name="Google Shape;606;g2677de2e5c3_1_18"/>
          <p:cNvPicPr preferRelativeResize="0"/>
          <p:nvPr/>
        </p:nvPicPr>
        <p:blipFill>
          <a:blip r:embed="rId3">
            <a:alphaModFix/>
          </a:blip>
          <a:stretch>
            <a:fillRect/>
          </a:stretch>
        </p:blipFill>
        <p:spPr>
          <a:xfrm>
            <a:off x="628650" y="3066050"/>
            <a:ext cx="7886700" cy="6000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g2677de2e5c3_1_23"/>
          <p:cNvSpPr txBox="1">
            <a:spLocks noGrp="1"/>
          </p:cNvSpPr>
          <p:nvPr>
            <p:ph type="title"/>
          </p:nvPr>
        </p:nvSpPr>
        <p:spPr>
          <a:xfrm>
            <a:off x="457200" y="917750"/>
            <a:ext cx="3578100" cy="2555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700"/>
              </a:spcBef>
              <a:spcAft>
                <a:spcPts val="0"/>
              </a:spcAft>
              <a:buNone/>
            </a:pPr>
            <a:endParaRPr sz="1500">
              <a:solidFill>
                <a:srgbClr val="242424"/>
              </a:solidFill>
              <a:highlight>
                <a:srgbClr val="FFFFFF"/>
              </a:highlight>
              <a:latin typeface="Proxima Nova Semibold"/>
              <a:ea typeface="Proxima Nova Semibold"/>
              <a:cs typeface="Proxima Nova Semibold"/>
              <a:sym typeface="Proxima Nova Semibold"/>
            </a:endParaRPr>
          </a:p>
          <a:p>
            <a:pPr marL="457200" lvl="0" indent="-323850" algn="l" rtl="0">
              <a:lnSpc>
                <a:spcPct val="100000"/>
              </a:lnSpc>
              <a:spcBef>
                <a:spcPts val="1700"/>
              </a:spcBef>
              <a:spcAft>
                <a:spcPts val="0"/>
              </a:spcAft>
              <a:buClr>
                <a:srgbClr val="242424"/>
              </a:buClr>
              <a:buSzPts val="1500"/>
              <a:buFont typeface="Proxima Nova Semibold"/>
              <a:buChar char="➔"/>
            </a:pPr>
            <a:r>
              <a:rPr lang="en" sz="1500">
                <a:solidFill>
                  <a:srgbClr val="242424"/>
                </a:solidFill>
                <a:highlight>
                  <a:srgbClr val="FFFFFF"/>
                </a:highlight>
                <a:latin typeface="Proxima Nova Semibold"/>
                <a:ea typeface="Proxima Nova Semibold"/>
                <a:cs typeface="Proxima Nova Semibold"/>
                <a:sym typeface="Proxima Nova Semibold"/>
              </a:rPr>
              <a:t>Under “Authentication type,” choose either an SSH public key or a password.</a:t>
            </a:r>
            <a:endParaRPr sz="1500">
              <a:solidFill>
                <a:srgbClr val="242424"/>
              </a:solidFill>
              <a:highlight>
                <a:srgbClr val="FFFFFF"/>
              </a:highlight>
              <a:latin typeface="Proxima Nova Semibold"/>
              <a:ea typeface="Proxima Nova Semibold"/>
              <a:cs typeface="Proxima Nova Semibold"/>
              <a:sym typeface="Proxima Nova Semibold"/>
            </a:endParaRPr>
          </a:p>
          <a:p>
            <a:pPr marL="457200" lvl="0" indent="-323850" algn="l" rtl="0">
              <a:lnSpc>
                <a:spcPct val="100000"/>
              </a:lnSpc>
              <a:spcBef>
                <a:spcPts val="1000"/>
              </a:spcBef>
              <a:spcAft>
                <a:spcPts val="0"/>
              </a:spcAft>
              <a:buClr>
                <a:srgbClr val="242424"/>
              </a:buClr>
              <a:buSzPts val="1500"/>
              <a:buFont typeface="Proxima Nova Semibold"/>
              <a:buChar char="➔"/>
            </a:pPr>
            <a:r>
              <a:rPr lang="en" sz="1500">
                <a:solidFill>
                  <a:srgbClr val="242424"/>
                </a:solidFill>
                <a:highlight>
                  <a:srgbClr val="FFFFFF"/>
                </a:highlight>
                <a:latin typeface="Proxima Nova Semibold"/>
                <a:ea typeface="Proxima Nova Semibold"/>
                <a:cs typeface="Proxima Nova Semibold"/>
                <a:sym typeface="Proxima Nova Semibold"/>
              </a:rPr>
              <a:t>Depending on your choice, provide the necessary credentials.</a:t>
            </a:r>
            <a:endParaRPr sz="1500">
              <a:solidFill>
                <a:srgbClr val="242424"/>
              </a:solidFill>
              <a:highlight>
                <a:srgbClr val="FFFFFF"/>
              </a:highlight>
              <a:latin typeface="Proxima Nova Semibold"/>
              <a:ea typeface="Proxima Nova Semibold"/>
              <a:cs typeface="Proxima Nova Semibold"/>
              <a:sym typeface="Proxima Nova Semibold"/>
            </a:endParaRPr>
          </a:p>
          <a:p>
            <a:pPr marL="457200" lvl="0" indent="-323850" algn="l" rtl="0">
              <a:lnSpc>
                <a:spcPct val="100000"/>
              </a:lnSpc>
              <a:spcBef>
                <a:spcPts val="1000"/>
              </a:spcBef>
              <a:spcAft>
                <a:spcPts val="0"/>
              </a:spcAft>
              <a:buClr>
                <a:srgbClr val="242424"/>
              </a:buClr>
              <a:buSzPts val="1500"/>
              <a:buFont typeface="Proxima Nova Semibold"/>
              <a:buChar char="➔"/>
            </a:pPr>
            <a:r>
              <a:rPr lang="en" sz="1500">
                <a:solidFill>
                  <a:srgbClr val="242424"/>
                </a:solidFill>
                <a:highlight>
                  <a:srgbClr val="FFFFFF"/>
                </a:highlight>
                <a:latin typeface="Proxima Nova Semibold"/>
                <a:ea typeface="Proxima Nova Semibold"/>
                <a:cs typeface="Proxima Nova Semibold"/>
                <a:sym typeface="Proxima Nova Semibold"/>
              </a:rPr>
              <a:t>Configure inbound port rules to allow remote access via SSH or RDP.</a:t>
            </a:r>
            <a:endParaRPr sz="1500">
              <a:solidFill>
                <a:srgbClr val="242424"/>
              </a:solidFill>
              <a:highlight>
                <a:srgbClr val="FFFFFF"/>
              </a:highlight>
              <a:latin typeface="Proxima Nova Semibold"/>
              <a:ea typeface="Proxima Nova Semibold"/>
              <a:cs typeface="Proxima Nova Semibold"/>
              <a:sym typeface="Proxima Nova Semibold"/>
            </a:endParaRPr>
          </a:p>
          <a:p>
            <a:pPr marL="457200" lvl="0" indent="-323850" algn="l" rtl="0">
              <a:lnSpc>
                <a:spcPct val="100000"/>
              </a:lnSpc>
              <a:spcBef>
                <a:spcPts val="1700"/>
              </a:spcBef>
              <a:spcAft>
                <a:spcPts val="0"/>
              </a:spcAft>
              <a:buClr>
                <a:srgbClr val="242424"/>
              </a:buClr>
              <a:buSzPts val="1500"/>
              <a:buFont typeface="Proxima Nova Semibold"/>
              <a:buChar char="➔"/>
            </a:pPr>
            <a:r>
              <a:rPr lang="en" sz="1500">
                <a:solidFill>
                  <a:srgbClr val="242424"/>
                </a:solidFill>
                <a:highlight>
                  <a:srgbClr val="FFFFFF"/>
                </a:highlight>
                <a:latin typeface="Proxima Nova Semibold"/>
                <a:ea typeface="Proxima Nova Semibold"/>
                <a:cs typeface="Proxima Nova Semibold"/>
                <a:sym typeface="Proxima Nova Semibold"/>
              </a:rPr>
              <a:t>Define public inbound ports for external connectivity.</a:t>
            </a:r>
            <a:endParaRPr sz="1500">
              <a:solidFill>
                <a:srgbClr val="242424"/>
              </a:solidFill>
              <a:highlight>
                <a:srgbClr val="FFFFFF"/>
              </a:highlight>
              <a:latin typeface="Proxima Nova Semibold"/>
              <a:ea typeface="Proxima Nova Semibold"/>
              <a:cs typeface="Proxima Nova Semibold"/>
              <a:sym typeface="Proxima Nova Semibold"/>
            </a:endParaRPr>
          </a:p>
          <a:p>
            <a:pPr marL="0" lvl="0" indent="0" algn="l" rtl="0">
              <a:lnSpc>
                <a:spcPct val="100000"/>
              </a:lnSpc>
              <a:spcBef>
                <a:spcPts val="1700"/>
              </a:spcBef>
              <a:spcAft>
                <a:spcPts val="0"/>
              </a:spcAft>
              <a:buNone/>
            </a:pPr>
            <a:endParaRPr sz="1500">
              <a:solidFill>
                <a:srgbClr val="242424"/>
              </a:solidFill>
              <a:highlight>
                <a:srgbClr val="FFFFFF"/>
              </a:highlight>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4000"/>
              <a:buNone/>
            </a:pP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4000"/>
              <a:buNone/>
            </a:pP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4000"/>
              <a:buNone/>
            </a:pPr>
            <a:endParaRPr sz="1600">
              <a:solidFill>
                <a:schemeClr val="dk1"/>
              </a:solidFill>
              <a:latin typeface="Proxima Nova Semibold"/>
              <a:ea typeface="Proxima Nova Semibold"/>
              <a:cs typeface="Proxima Nova Semibold"/>
              <a:sym typeface="Proxima Nova Semibold"/>
            </a:endParaRPr>
          </a:p>
        </p:txBody>
      </p:sp>
      <p:sp>
        <p:nvSpPr>
          <p:cNvPr id="612" name="Google Shape;612;g2677de2e5c3_1_23"/>
          <p:cNvSpPr txBox="1"/>
          <p:nvPr/>
        </p:nvSpPr>
        <p:spPr>
          <a:xfrm>
            <a:off x="381000" y="321000"/>
            <a:ext cx="73746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Demo : Setting Up Authentication and Security</a:t>
            </a:r>
            <a:endParaRPr sz="2400" b="1" i="0" u="none" strike="noStrike" cap="none">
              <a:solidFill>
                <a:srgbClr val="323F4F"/>
              </a:solidFill>
              <a:latin typeface="Proxima Nova"/>
              <a:ea typeface="Proxima Nova"/>
              <a:cs typeface="Proxima Nova"/>
              <a:sym typeface="Proxima Nova"/>
            </a:endParaRPr>
          </a:p>
        </p:txBody>
      </p:sp>
      <p:pic>
        <p:nvPicPr>
          <p:cNvPr id="613" name="Google Shape;613;g2677de2e5c3_1_23"/>
          <p:cNvPicPr preferRelativeResize="0"/>
          <p:nvPr/>
        </p:nvPicPr>
        <p:blipFill>
          <a:blip r:embed="rId3">
            <a:alphaModFix/>
          </a:blip>
          <a:stretch>
            <a:fillRect/>
          </a:stretch>
        </p:blipFill>
        <p:spPr>
          <a:xfrm>
            <a:off x="4079725" y="1177100"/>
            <a:ext cx="4803901" cy="30401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g2677de2e5c3_1_28"/>
          <p:cNvSpPr txBox="1">
            <a:spLocks noGrp="1"/>
          </p:cNvSpPr>
          <p:nvPr>
            <p:ph type="title"/>
          </p:nvPr>
        </p:nvSpPr>
        <p:spPr>
          <a:xfrm>
            <a:off x="457200" y="985050"/>
            <a:ext cx="3036000" cy="3612900"/>
          </a:xfrm>
          <a:prstGeom prst="rect">
            <a:avLst/>
          </a:prstGeom>
          <a:noFill/>
          <a:ln>
            <a:noFill/>
          </a:ln>
        </p:spPr>
        <p:txBody>
          <a:bodyPr spcFirstLastPara="1" wrap="square" lIns="0" tIns="0" rIns="0" bIns="0" anchor="t" anchorCtr="0">
            <a:noAutofit/>
          </a:bodyPr>
          <a:lstStyle/>
          <a:p>
            <a:pPr marL="0" lvl="0" indent="0" algn="just" rtl="0">
              <a:spcBef>
                <a:spcPts val="1500"/>
              </a:spcBef>
              <a:spcAft>
                <a:spcPts val="0"/>
              </a:spcAft>
              <a:buSzPts val="1100"/>
              <a:buNone/>
            </a:pPr>
            <a:r>
              <a:rPr lang="en" sz="1600">
                <a:solidFill>
                  <a:schemeClr val="dk1"/>
                </a:solidFill>
                <a:latin typeface="Proxima Nova Semibold"/>
                <a:ea typeface="Proxima Nova Semibold"/>
                <a:cs typeface="Proxima Nova Semibold"/>
                <a:sym typeface="Proxima Nova Semibold"/>
              </a:rPr>
              <a:t>Under “Disks,”</a:t>
            </a:r>
            <a:endParaRPr sz="1600">
              <a:solidFill>
                <a:schemeClr val="dk1"/>
              </a:solidFill>
              <a:latin typeface="Proxima Nova Semibold"/>
              <a:ea typeface="Proxima Nova Semibold"/>
              <a:cs typeface="Proxima Nova Semibold"/>
              <a:sym typeface="Proxima Nova Semibold"/>
            </a:endParaRPr>
          </a:p>
          <a:p>
            <a:pPr marL="0" lvl="0" indent="0" algn="just" rtl="0">
              <a:spcBef>
                <a:spcPts val="1500"/>
              </a:spcBef>
              <a:spcAft>
                <a:spcPts val="0"/>
              </a:spcAft>
              <a:buSzPts val="1100"/>
              <a:buNone/>
            </a:pPr>
            <a:r>
              <a:rPr lang="en" sz="1600">
                <a:solidFill>
                  <a:schemeClr val="dk1"/>
                </a:solidFill>
                <a:latin typeface="Proxima Nova Semibold"/>
                <a:ea typeface="Proxima Nova Semibold"/>
                <a:cs typeface="Proxima Nova Semibold"/>
                <a:sym typeface="Proxima Nova Semibold"/>
              </a:rPr>
              <a:t>choose the OS disk type (Standard HDD, Standard SSD, Premium SSD).</a:t>
            </a:r>
            <a:endParaRPr sz="1600">
              <a:solidFill>
                <a:schemeClr val="dk1"/>
              </a:solidFill>
              <a:latin typeface="Proxima Nova Semibold"/>
              <a:ea typeface="Proxima Nova Semibold"/>
              <a:cs typeface="Proxima Nova Semibold"/>
              <a:sym typeface="Proxima Nova Semibold"/>
            </a:endParaRPr>
          </a:p>
          <a:p>
            <a:pPr marL="0" lvl="0" indent="0" algn="just" rtl="0">
              <a:spcBef>
                <a:spcPts val="1500"/>
              </a:spcBef>
              <a:spcAft>
                <a:spcPts val="0"/>
              </a:spcAft>
              <a:buSzPts val="1100"/>
              <a:buNone/>
            </a:pPr>
            <a:r>
              <a:rPr lang="en" sz="1600">
                <a:solidFill>
                  <a:schemeClr val="dk1"/>
                </a:solidFill>
                <a:latin typeface="Proxima Nova Semibold"/>
                <a:ea typeface="Proxima Nova Semibold"/>
                <a:cs typeface="Proxima Nova Semibold"/>
                <a:sym typeface="Proxima Nova Semibold"/>
              </a:rPr>
              <a:t>Adjust the OS disk size according to your needs.</a:t>
            </a:r>
            <a:endParaRPr sz="1600">
              <a:solidFill>
                <a:schemeClr val="dk1"/>
              </a:solidFill>
              <a:latin typeface="Proxima Nova Semibold"/>
              <a:ea typeface="Proxima Nova Semibold"/>
              <a:cs typeface="Proxima Nova Semibold"/>
              <a:sym typeface="Proxima Nova Semibold"/>
            </a:endParaRPr>
          </a:p>
          <a:p>
            <a:pPr marL="0" lvl="0" indent="0" algn="just" rtl="0">
              <a:spcBef>
                <a:spcPts val="1500"/>
              </a:spcBef>
              <a:spcAft>
                <a:spcPts val="0"/>
              </a:spcAft>
              <a:buSzPts val="1100"/>
              <a:buNone/>
            </a:pPr>
            <a:r>
              <a:rPr lang="en" sz="1600">
                <a:solidFill>
                  <a:schemeClr val="dk1"/>
                </a:solidFill>
                <a:latin typeface="Proxima Nova Semibold"/>
                <a:ea typeface="Proxima Nova Semibold"/>
                <a:cs typeface="Proxima Nova Semibold"/>
                <a:sym typeface="Proxima Nova Semibold"/>
              </a:rPr>
              <a:t>Note: Choose Standard SSD for practice purposes</a:t>
            </a:r>
            <a:endParaRPr sz="1600">
              <a:solidFill>
                <a:schemeClr val="dk1"/>
              </a:solidFill>
              <a:latin typeface="Proxima Nova Semibold"/>
              <a:ea typeface="Proxima Nova Semibold"/>
              <a:cs typeface="Proxima Nova Semibold"/>
              <a:sym typeface="Proxima Nova Semibold"/>
            </a:endParaRPr>
          </a:p>
          <a:p>
            <a:pPr marL="0" lvl="0" indent="0" algn="just" rtl="0">
              <a:spcBef>
                <a:spcPts val="1500"/>
              </a:spcBef>
              <a:spcAft>
                <a:spcPts val="0"/>
              </a:spcAft>
              <a:buClr>
                <a:schemeClr val="dk1"/>
              </a:buClr>
              <a:buSzPts val="1100"/>
              <a:buFont typeface="Arial"/>
              <a:buNone/>
            </a:pP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4000"/>
              <a:buNone/>
            </a:pP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4000"/>
              <a:buNone/>
            </a:pP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4000"/>
              <a:buNone/>
            </a:pPr>
            <a:endParaRPr sz="1600">
              <a:solidFill>
                <a:schemeClr val="dk1"/>
              </a:solidFill>
              <a:latin typeface="Proxima Nova Semibold"/>
              <a:ea typeface="Proxima Nova Semibold"/>
              <a:cs typeface="Proxima Nova Semibold"/>
              <a:sym typeface="Proxima Nova Semibold"/>
            </a:endParaRPr>
          </a:p>
        </p:txBody>
      </p:sp>
      <p:sp>
        <p:nvSpPr>
          <p:cNvPr id="619" name="Google Shape;619;g2677de2e5c3_1_28"/>
          <p:cNvSpPr txBox="1"/>
          <p:nvPr/>
        </p:nvSpPr>
        <p:spPr>
          <a:xfrm>
            <a:off x="381000" y="321000"/>
            <a:ext cx="55830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Demo : Configuring Disks and Storage</a:t>
            </a:r>
            <a:endParaRPr sz="2400" b="1" i="0" u="none" strike="noStrike" cap="none">
              <a:solidFill>
                <a:srgbClr val="323F4F"/>
              </a:solidFill>
              <a:latin typeface="Proxima Nova"/>
              <a:ea typeface="Proxima Nova"/>
              <a:cs typeface="Proxima Nova"/>
              <a:sym typeface="Proxima Nova"/>
            </a:endParaRPr>
          </a:p>
        </p:txBody>
      </p:sp>
      <p:pic>
        <p:nvPicPr>
          <p:cNvPr id="620" name="Google Shape;620;g2677de2e5c3_1_28"/>
          <p:cNvPicPr preferRelativeResize="0"/>
          <p:nvPr/>
        </p:nvPicPr>
        <p:blipFill>
          <a:blip r:embed="rId3">
            <a:alphaModFix/>
          </a:blip>
          <a:stretch>
            <a:fillRect/>
          </a:stretch>
        </p:blipFill>
        <p:spPr>
          <a:xfrm>
            <a:off x="3645600" y="990600"/>
            <a:ext cx="5346001" cy="345752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g2677de2e5c3_1_53"/>
          <p:cNvSpPr txBox="1">
            <a:spLocks noGrp="1"/>
          </p:cNvSpPr>
          <p:nvPr>
            <p:ph type="title"/>
          </p:nvPr>
        </p:nvSpPr>
        <p:spPr>
          <a:xfrm>
            <a:off x="457200" y="985050"/>
            <a:ext cx="3036000" cy="3612900"/>
          </a:xfrm>
          <a:prstGeom prst="rect">
            <a:avLst/>
          </a:prstGeom>
          <a:noFill/>
          <a:ln>
            <a:noFill/>
          </a:ln>
        </p:spPr>
        <p:txBody>
          <a:bodyPr spcFirstLastPara="1" wrap="square" lIns="0" tIns="0" rIns="0" bIns="0" anchor="t" anchorCtr="0">
            <a:noAutofit/>
          </a:bodyPr>
          <a:lstStyle/>
          <a:p>
            <a:pPr marL="0" lvl="0" indent="0" algn="just" rtl="0">
              <a:spcBef>
                <a:spcPts val="1500"/>
              </a:spcBef>
              <a:spcAft>
                <a:spcPts val="0"/>
              </a:spcAft>
              <a:buSzPts val="1100"/>
              <a:buNone/>
            </a:pPr>
            <a:r>
              <a:rPr lang="en" sz="1600">
                <a:solidFill>
                  <a:schemeClr val="dk1"/>
                </a:solidFill>
                <a:latin typeface="Proxima Nova Semibold"/>
                <a:ea typeface="Proxima Nova Semibold"/>
                <a:cs typeface="Proxima Nova Semibold"/>
                <a:sym typeface="Proxima Nova Semibold"/>
              </a:rPr>
              <a:t>In the “Networking” section:</a:t>
            </a:r>
            <a:endParaRPr sz="1600">
              <a:solidFill>
                <a:schemeClr val="dk1"/>
              </a:solidFill>
              <a:latin typeface="Proxima Nova Semibold"/>
              <a:ea typeface="Proxima Nova Semibold"/>
              <a:cs typeface="Proxima Nova Semibold"/>
              <a:sym typeface="Proxima Nova Semibold"/>
            </a:endParaRPr>
          </a:p>
          <a:p>
            <a:pPr marL="0" lvl="0" indent="0" algn="just" rtl="0">
              <a:spcBef>
                <a:spcPts val="1500"/>
              </a:spcBef>
              <a:spcAft>
                <a:spcPts val="0"/>
              </a:spcAft>
              <a:buSzPts val="1100"/>
              <a:buNone/>
            </a:pPr>
            <a:r>
              <a:rPr lang="en" sz="1600">
                <a:solidFill>
                  <a:schemeClr val="dk1"/>
                </a:solidFill>
                <a:latin typeface="Proxima Nova Semibold"/>
                <a:ea typeface="Proxima Nova Semibold"/>
                <a:cs typeface="Proxima Nova Semibold"/>
                <a:sym typeface="Proxima Nova Semibold"/>
              </a:rPr>
              <a:t>Choose an existing virtual network and subnet or create new ones.</a:t>
            </a:r>
            <a:endParaRPr sz="1600">
              <a:solidFill>
                <a:schemeClr val="dk1"/>
              </a:solidFill>
              <a:latin typeface="Proxima Nova Semibold"/>
              <a:ea typeface="Proxima Nova Semibold"/>
              <a:cs typeface="Proxima Nova Semibold"/>
              <a:sym typeface="Proxima Nova Semibold"/>
            </a:endParaRPr>
          </a:p>
          <a:p>
            <a:pPr marL="0" lvl="0" indent="0" algn="just" rtl="0">
              <a:spcBef>
                <a:spcPts val="1500"/>
              </a:spcBef>
              <a:spcAft>
                <a:spcPts val="0"/>
              </a:spcAft>
              <a:buSzPts val="1100"/>
              <a:buNone/>
            </a:pPr>
            <a:r>
              <a:rPr lang="en" sz="1600">
                <a:solidFill>
                  <a:schemeClr val="dk1"/>
                </a:solidFill>
                <a:latin typeface="Proxima Nova Semibold"/>
                <a:ea typeface="Proxima Nova Semibold"/>
                <a:cs typeface="Proxima Nova Semibold"/>
                <a:sym typeface="Proxima Nova Semibold"/>
              </a:rPr>
              <a:t>Assign a public IP address if needed.</a:t>
            </a:r>
            <a:endParaRPr sz="1600">
              <a:solidFill>
                <a:schemeClr val="dk1"/>
              </a:solidFill>
              <a:latin typeface="Proxima Nova Semibold"/>
              <a:ea typeface="Proxima Nova Semibold"/>
              <a:cs typeface="Proxima Nova Semibold"/>
              <a:sym typeface="Proxima Nova Semibold"/>
            </a:endParaRPr>
          </a:p>
          <a:p>
            <a:pPr marL="0" lvl="0" indent="0" algn="just" rtl="0">
              <a:spcBef>
                <a:spcPts val="1500"/>
              </a:spcBef>
              <a:spcAft>
                <a:spcPts val="0"/>
              </a:spcAft>
              <a:buSzPts val="1100"/>
              <a:buNone/>
            </a:pPr>
            <a:r>
              <a:rPr lang="en" sz="1600">
                <a:solidFill>
                  <a:schemeClr val="dk1"/>
                </a:solidFill>
                <a:latin typeface="Proxima Nova Semibold"/>
                <a:ea typeface="Proxima Nova Semibold"/>
                <a:cs typeface="Proxima Nova Semibold"/>
                <a:sym typeface="Proxima Nova Semibold"/>
              </a:rPr>
              <a:t>Configure network security groups to control traffic.</a:t>
            </a:r>
            <a:endParaRPr sz="1600">
              <a:solidFill>
                <a:schemeClr val="dk1"/>
              </a:solidFill>
              <a:latin typeface="Proxima Nova Semibold"/>
              <a:ea typeface="Proxima Nova Semibold"/>
              <a:cs typeface="Proxima Nova Semibold"/>
              <a:sym typeface="Proxima Nova Semibold"/>
            </a:endParaRPr>
          </a:p>
          <a:p>
            <a:pPr marL="0" lvl="0" indent="0" algn="just" rtl="0">
              <a:spcBef>
                <a:spcPts val="1500"/>
              </a:spcBef>
              <a:spcAft>
                <a:spcPts val="0"/>
              </a:spcAft>
              <a:buSzPts val="1100"/>
              <a:buNone/>
            </a:pPr>
            <a:endParaRPr sz="1600">
              <a:solidFill>
                <a:schemeClr val="dk1"/>
              </a:solidFill>
              <a:latin typeface="Proxima Nova Semibold"/>
              <a:ea typeface="Proxima Nova Semibold"/>
              <a:cs typeface="Proxima Nova Semibold"/>
              <a:sym typeface="Proxima Nova Semibold"/>
            </a:endParaRPr>
          </a:p>
          <a:p>
            <a:pPr marL="0" lvl="0" indent="0" algn="just" rtl="0">
              <a:spcBef>
                <a:spcPts val="1500"/>
              </a:spcBef>
              <a:spcAft>
                <a:spcPts val="0"/>
              </a:spcAft>
              <a:buSzPts val="1100"/>
              <a:buNone/>
            </a:pP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4000"/>
              <a:buNone/>
            </a:pP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4000"/>
              <a:buNone/>
            </a:pP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4000"/>
              <a:buNone/>
            </a:pPr>
            <a:endParaRPr sz="1600">
              <a:solidFill>
                <a:schemeClr val="dk1"/>
              </a:solidFill>
              <a:latin typeface="Proxima Nova Semibold"/>
              <a:ea typeface="Proxima Nova Semibold"/>
              <a:cs typeface="Proxima Nova Semibold"/>
              <a:sym typeface="Proxima Nova Semibold"/>
            </a:endParaRPr>
          </a:p>
        </p:txBody>
      </p:sp>
      <p:sp>
        <p:nvSpPr>
          <p:cNvPr id="626" name="Google Shape;626;g2677de2e5c3_1_53"/>
          <p:cNvSpPr txBox="1"/>
          <p:nvPr/>
        </p:nvSpPr>
        <p:spPr>
          <a:xfrm>
            <a:off x="381000" y="321000"/>
            <a:ext cx="55830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Demo : Network Configuration</a:t>
            </a:r>
            <a:endParaRPr sz="2400" b="1" i="0" u="none" strike="noStrike" cap="none">
              <a:solidFill>
                <a:srgbClr val="323F4F"/>
              </a:solidFill>
              <a:latin typeface="Proxima Nova"/>
              <a:ea typeface="Proxima Nova"/>
              <a:cs typeface="Proxima Nova"/>
              <a:sym typeface="Proxima Nova"/>
            </a:endParaRPr>
          </a:p>
        </p:txBody>
      </p:sp>
      <p:pic>
        <p:nvPicPr>
          <p:cNvPr id="627" name="Google Shape;627;g2677de2e5c3_1_53"/>
          <p:cNvPicPr preferRelativeResize="0"/>
          <p:nvPr/>
        </p:nvPicPr>
        <p:blipFill>
          <a:blip r:embed="rId3">
            <a:alphaModFix/>
          </a:blip>
          <a:stretch>
            <a:fillRect/>
          </a:stretch>
        </p:blipFill>
        <p:spPr>
          <a:xfrm>
            <a:off x="3645600" y="990600"/>
            <a:ext cx="5346000" cy="3279994"/>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g2677de2e5c3_1_63"/>
          <p:cNvSpPr txBox="1">
            <a:spLocks noGrp="1"/>
          </p:cNvSpPr>
          <p:nvPr>
            <p:ph type="title"/>
          </p:nvPr>
        </p:nvSpPr>
        <p:spPr>
          <a:xfrm>
            <a:off x="457200" y="985050"/>
            <a:ext cx="3036000" cy="3612900"/>
          </a:xfrm>
          <a:prstGeom prst="rect">
            <a:avLst/>
          </a:prstGeom>
          <a:noFill/>
          <a:ln>
            <a:noFill/>
          </a:ln>
        </p:spPr>
        <p:txBody>
          <a:bodyPr spcFirstLastPara="1" wrap="square" lIns="0" tIns="0" rIns="0" bIns="0" anchor="t" anchorCtr="0">
            <a:noAutofit/>
          </a:bodyPr>
          <a:lstStyle/>
          <a:p>
            <a:pPr marL="0" lvl="0" indent="0" algn="just" rtl="0">
              <a:spcBef>
                <a:spcPts val="1500"/>
              </a:spcBef>
              <a:spcAft>
                <a:spcPts val="0"/>
              </a:spcAft>
              <a:buSzPts val="1100"/>
              <a:buNone/>
            </a:pPr>
            <a:endParaRPr sz="1600">
              <a:solidFill>
                <a:schemeClr val="dk1"/>
              </a:solidFill>
              <a:latin typeface="Proxima Nova Semibold"/>
              <a:ea typeface="Proxima Nova Semibold"/>
              <a:cs typeface="Proxima Nova Semibold"/>
              <a:sym typeface="Proxima Nova Semibold"/>
            </a:endParaRPr>
          </a:p>
          <a:p>
            <a:pPr marL="0" lvl="0" indent="0" algn="just" rtl="0">
              <a:spcBef>
                <a:spcPts val="1500"/>
              </a:spcBef>
              <a:spcAft>
                <a:spcPts val="0"/>
              </a:spcAft>
              <a:buSzPts val="1100"/>
              <a:buNone/>
            </a:pPr>
            <a:endParaRPr sz="1600">
              <a:solidFill>
                <a:schemeClr val="dk1"/>
              </a:solidFill>
              <a:latin typeface="Proxima Nova Semibold"/>
              <a:ea typeface="Proxima Nova Semibold"/>
              <a:cs typeface="Proxima Nova Semibold"/>
              <a:sym typeface="Proxima Nova Semibold"/>
            </a:endParaRPr>
          </a:p>
          <a:p>
            <a:pPr marL="0" lvl="0" indent="0" algn="just" rtl="0">
              <a:spcBef>
                <a:spcPts val="1500"/>
              </a:spcBef>
              <a:spcAft>
                <a:spcPts val="0"/>
              </a:spcAft>
              <a:buSzPts val="1100"/>
              <a:buNone/>
            </a:pPr>
            <a:r>
              <a:rPr lang="en" sz="1600">
                <a:solidFill>
                  <a:schemeClr val="dk1"/>
                </a:solidFill>
                <a:latin typeface="Proxima Nova Semibold"/>
                <a:ea typeface="Proxima Nova Semibold"/>
                <a:cs typeface="Proxima Nova Semibold"/>
                <a:sym typeface="Proxima Nova Semibold"/>
              </a:rPr>
              <a:t>Configure management options for your VM.</a:t>
            </a:r>
            <a:endParaRPr sz="1600">
              <a:solidFill>
                <a:schemeClr val="dk1"/>
              </a:solidFill>
              <a:latin typeface="Proxima Nova Semibold"/>
              <a:ea typeface="Proxima Nova Semibold"/>
              <a:cs typeface="Proxima Nova Semibold"/>
              <a:sym typeface="Proxima Nova Semibold"/>
            </a:endParaRPr>
          </a:p>
          <a:p>
            <a:pPr marL="0" lvl="0" indent="0" algn="just" rtl="0">
              <a:spcBef>
                <a:spcPts val="1500"/>
              </a:spcBef>
              <a:spcAft>
                <a:spcPts val="0"/>
              </a:spcAft>
              <a:buSzPts val="1100"/>
              <a:buNone/>
            </a:pPr>
            <a:endParaRPr sz="1600">
              <a:solidFill>
                <a:schemeClr val="dk1"/>
              </a:solidFill>
              <a:latin typeface="Proxima Nova Semibold"/>
              <a:ea typeface="Proxima Nova Semibold"/>
              <a:cs typeface="Proxima Nova Semibold"/>
              <a:sym typeface="Proxima Nova Semibold"/>
            </a:endParaRPr>
          </a:p>
          <a:p>
            <a:pPr marL="0" lvl="0" indent="0" algn="just" rtl="0">
              <a:spcBef>
                <a:spcPts val="1500"/>
              </a:spcBef>
              <a:spcAft>
                <a:spcPts val="0"/>
              </a:spcAft>
              <a:buSzPts val="1100"/>
              <a:buNone/>
            </a:pP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4000"/>
              <a:buNone/>
            </a:pP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4000"/>
              <a:buNone/>
            </a:pP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4000"/>
              <a:buNone/>
            </a:pPr>
            <a:endParaRPr sz="1600">
              <a:solidFill>
                <a:schemeClr val="dk1"/>
              </a:solidFill>
              <a:latin typeface="Proxima Nova Semibold"/>
              <a:ea typeface="Proxima Nova Semibold"/>
              <a:cs typeface="Proxima Nova Semibold"/>
              <a:sym typeface="Proxima Nova Semibold"/>
            </a:endParaRPr>
          </a:p>
        </p:txBody>
      </p:sp>
      <p:sp>
        <p:nvSpPr>
          <p:cNvPr id="633" name="Google Shape;633;g2677de2e5c3_1_63"/>
          <p:cNvSpPr txBox="1"/>
          <p:nvPr/>
        </p:nvSpPr>
        <p:spPr>
          <a:xfrm>
            <a:off x="381000" y="321000"/>
            <a:ext cx="55830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Demo : Management </a:t>
            </a:r>
            <a:endParaRPr sz="2400" b="1" i="0" u="none" strike="noStrike" cap="none">
              <a:solidFill>
                <a:srgbClr val="323F4F"/>
              </a:solidFill>
              <a:latin typeface="Proxima Nova"/>
              <a:ea typeface="Proxima Nova"/>
              <a:cs typeface="Proxima Nova"/>
              <a:sym typeface="Proxima Nova"/>
            </a:endParaRPr>
          </a:p>
        </p:txBody>
      </p:sp>
      <p:pic>
        <p:nvPicPr>
          <p:cNvPr id="634" name="Google Shape;634;g2677de2e5c3_1_63"/>
          <p:cNvPicPr preferRelativeResize="0"/>
          <p:nvPr/>
        </p:nvPicPr>
        <p:blipFill>
          <a:blip r:embed="rId3">
            <a:alphaModFix/>
          </a:blip>
          <a:stretch>
            <a:fillRect/>
          </a:stretch>
        </p:blipFill>
        <p:spPr>
          <a:xfrm>
            <a:off x="3665225" y="864725"/>
            <a:ext cx="5346002" cy="3528361"/>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g2677de2e5c3_1_72"/>
          <p:cNvSpPr txBox="1">
            <a:spLocks noGrp="1"/>
          </p:cNvSpPr>
          <p:nvPr>
            <p:ph type="title"/>
          </p:nvPr>
        </p:nvSpPr>
        <p:spPr>
          <a:xfrm>
            <a:off x="457200" y="985050"/>
            <a:ext cx="3036000" cy="3612900"/>
          </a:xfrm>
          <a:prstGeom prst="rect">
            <a:avLst/>
          </a:prstGeom>
          <a:noFill/>
          <a:ln>
            <a:noFill/>
          </a:ln>
        </p:spPr>
        <p:txBody>
          <a:bodyPr spcFirstLastPara="1" wrap="square" lIns="0" tIns="0" rIns="0" bIns="0" anchor="t" anchorCtr="0">
            <a:noAutofit/>
          </a:bodyPr>
          <a:lstStyle/>
          <a:p>
            <a:pPr marL="0" lvl="0" indent="0" algn="just" rtl="0">
              <a:spcBef>
                <a:spcPts val="1500"/>
              </a:spcBef>
              <a:spcAft>
                <a:spcPts val="0"/>
              </a:spcAft>
              <a:buSzPts val="1100"/>
              <a:buNone/>
            </a:pPr>
            <a:endParaRPr sz="1600">
              <a:solidFill>
                <a:schemeClr val="dk1"/>
              </a:solidFill>
              <a:latin typeface="Proxima Nova Semibold"/>
              <a:ea typeface="Proxima Nova Semibold"/>
              <a:cs typeface="Proxima Nova Semibold"/>
              <a:sym typeface="Proxima Nova Semibold"/>
            </a:endParaRPr>
          </a:p>
          <a:p>
            <a:pPr marL="457200" lvl="0" indent="-330200" algn="just" rtl="0">
              <a:spcBef>
                <a:spcPts val="150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Enable diagnostic settings for monitoring.</a:t>
            </a:r>
            <a:endParaRPr sz="1600">
              <a:solidFill>
                <a:schemeClr val="dk1"/>
              </a:solidFill>
              <a:latin typeface="Proxima Nova Semibold"/>
              <a:ea typeface="Proxima Nova Semibold"/>
              <a:cs typeface="Proxima Nova Semibold"/>
              <a:sym typeface="Proxima Nova Semibold"/>
            </a:endParaRPr>
          </a:p>
          <a:p>
            <a:pPr marL="457200" lvl="0" indent="-330200" algn="just" rtl="0">
              <a:spcBef>
                <a:spcPts val="100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Configure boot diagnostics for troubleshooting.</a:t>
            </a:r>
            <a:endParaRPr sz="1600">
              <a:solidFill>
                <a:schemeClr val="dk1"/>
              </a:solidFill>
              <a:latin typeface="Proxima Nova Semibold"/>
              <a:ea typeface="Proxima Nova Semibold"/>
              <a:cs typeface="Proxima Nova Semibold"/>
              <a:sym typeface="Proxima Nova Semibold"/>
            </a:endParaRPr>
          </a:p>
          <a:p>
            <a:pPr marL="457200" lvl="0" indent="-330200" algn="just" rtl="0">
              <a:spcBef>
                <a:spcPts val="150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Explore extensions for adding extra functionality.</a:t>
            </a:r>
            <a:endParaRPr sz="1600">
              <a:solidFill>
                <a:schemeClr val="dk1"/>
              </a:solidFill>
              <a:latin typeface="Proxima Nova Semibold"/>
              <a:ea typeface="Proxima Nova Semibold"/>
              <a:cs typeface="Proxima Nova Semibold"/>
              <a:sym typeface="Proxima Nova Semibold"/>
            </a:endParaRPr>
          </a:p>
          <a:p>
            <a:pPr marL="0" lvl="0" indent="0" algn="just" rtl="0">
              <a:spcBef>
                <a:spcPts val="1500"/>
              </a:spcBef>
              <a:spcAft>
                <a:spcPts val="0"/>
              </a:spcAft>
              <a:buSzPts val="1100"/>
              <a:buNone/>
            </a:pPr>
            <a:endParaRPr sz="1600">
              <a:solidFill>
                <a:schemeClr val="dk1"/>
              </a:solidFill>
              <a:latin typeface="Proxima Nova Semibold"/>
              <a:ea typeface="Proxima Nova Semibold"/>
              <a:cs typeface="Proxima Nova Semibold"/>
              <a:sym typeface="Proxima Nova Semibold"/>
            </a:endParaRPr>
          </a:p>
          <a:p>
            <a:pPr marL="0" lvl="0" indent="0" algn="just" rtl="0">
              <a:spcBef>
                <a:spcPts val="1500"/>
              </a:spcBef>
              <a:spcAft>
                <a:spcPts val="0"/>
              </a:spcAft>
              <a:buSzPts val="1100"/>
              <a:buNone/>
            </a:pPr>
            <a:endParaRPr sz="1600">
              <a:solidFill>
                <a:schemeClr val="dk1"/>
              </a:solidFill>
              <a:latin typeface="Proxima Nova Semibold"/>
              <a:ea typeface="Proxima Nova Semibold"/>
              <a:cs typeface="Proxima Nova Semibold"/>
              <a:sym typeface="Proxima Nova Semibold"/>
            </a:endParaRPr>
          </a:p>
          <a:p>
            <a:pPr marL="0" lvl="0" indent="0" algn="just" rtl="0">
              <a:spcBef>
                <a:spcPts val="1500"/>
              </a:spcBef>
              <a:spcAft>
                <a:spcPts val="0"/>
              </a:spcAft>
              <a:buSzPts val="1100"/>
              <a:buNone/>
            </a:pP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4000"/>
              <a:buNone/>
            </a:pP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4000"/>
              <a:buNone/>
            </a:pP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4000"/>
              <a:buNone/>
            </a:pPr>
            <a:endParaRPr sz="1600">
              <a:solidFill>
                <a:schemeClr val="dk1"/>
              </a:solidFill>
              <a:latin typeface="Proxima Nova Semibold"/>
              <a:ea typeface="Proxima Nova Semibold"/>
              <a:cs typeface="Proxima Nova Semibold"/>
              <a:sym typeface="Proxima Nova Semibold"/>
            </a:endParaRPr>
          </a:p>
        </p:txBody>
      </p:sp>
      <p:sp>
        <p:nvSpPr>
          <p:cNvPr id="640" name="Google Shape;640;g2677de2e5c3_1_72"/>
          <p:cNvSpPr txBox="1"/>
          <p:nvPr/>
        </p:nvSpPr>
        <p:spPr>
          <a:xfrm>
            <a:off x="381000" y="321000"/>
            <a:ext cx="55830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Demo : Monitoring</a:t>
            </a:r>
            <a:endParaRPr sz="2400" b="1" i="0" u="none" strike="noStrike" cap="none">
              <a:solidFill>
                <a:srgbClr val="323F4F"/>
              </a:solidFill>
              <a:latin typeface="Proxima Nova"/>
              <a:ea typeface="Proxima Nova"/>
              <a:cs typeface="Proxima Nova"/>
              <a:sym typeface="Proxima Nova"/>
            </a:endParaRPr>
          </a:p>
        </p:txBody>
      </p:sp>
      <p:pic>
        <p:nvPicPr>
          <p:cNvPr id="641" name="Google Shape;641;g2677de2e5c3_1_72"/>
          <p:cNvPicPr preferRelativeResize="0"/>
          <p:nvPr/>
        </p:nvPicPr>
        <p:blipFill>
          <a:blip r:embed="rId3">
            <a:alphaModFix/>
          </a:blip>
          <a:stretch>
            <a:fillRect/>
          </a:stretch>
        </p:blipFill>
        <p:spPr>
          <a:xfrm>
            <a:off x="3606325" y="914400"/>
            <a:ext cx="5346000" cy="3825467"/>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g2677de2e5c3_1_81"/>
          <p:cNvSpPr txBox="1">
            <a:spLocks noGrp="1"/>
          </p:cNvSpPr>
          <p:nvPr>
            <p:ph type="title"/>
          </p:nvPr>
        </p:nvSpPr>
        <p:spPr>
          <a:xfrm>
            <a:off x="457200" y="985050"/>
            <a:ext cx="3036000" cy="3612900"/>
          </a:xfrm>
          <a:prstGeom prst="rect">
            <a:avLst/>
          </a:prstGeom>
          <a:noFill/>
          <a:ln>
            <a:noFill/>
          </a:ln>
        </p:spPr>
        <p:txBody>
          <a:bodyPr spcFirstLastPara="1" wrap="square" lIns="0" tIns="0" rIns="0" bIns="0" anchor="t" anchorCtr="0">
            <a:noAutofit/>
          </a:bodyPr>
          <a:lstStyle/>
          <a:p>
            <a:pPr marL="0" lvl="0" indent="0" algn="just" rtl="0">
              <a:spcBef>
                <a:spcPts val="1500"/>
              </a:spcBef>
              <a:spcAft>
                <a:spcPts val="0"/>
              </a:spcAft>
              <a:buSzPts val="1100"/>
              <a:buNone/>
            </a:pPr>
            <a:endParaRPr sz="1600">
              <a:solidFill>
                <a:schemeClr val="dk1"/>
              </a:solidFill>
              <a:latin typeface="Proxima Nova Semibold"/>
              <a:ea typeface="Proxima Nova Semibold"/>
              <a:cs typeface="Proxima Nova Semibold"/>
              <a:sym typeface="Proxima Nova Semibold"/>
            </a:endParaRPr>
          </a:p>
          <a:p>
            <a:pPr marL="457200" lvl="0" indent="-330200" algn="just" rtl="0">
              <a:spcBef>
                <a:spcPts val="150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Review all your configuration settings to ensure accuracy.</a:t>
            </a:r>
            <a:endParaRPr sz="1600">
              <a:solidFill>
                <a:schemeClr val="dk1"/>
              </a:solidFill>
              <a:latin typeface="Proxima Nova Semibold"/>
              <a:ea typeface="Proxima Nova Semibold"/>
              <a:cs typeface="Proxima Nova Semibold"/>
              <a:sym typeface="Proxima Nova Semibold"/>
            </a:endParaRPr>
          </a:p>
          <a:p>
            <a:pPr marL="457200" lvl="0" indent="-330200" algn="just" rtl="0">
              <a:spcBef>
                <a:spcPts val="150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Validate that your selections align with your intended VM setup.</a:t>
            </a:r>
            <a:endParaRPr sz="1600">
              <a:solidFill>
                <a:schemeClr val="dk1"/>
              </a:solidFill>
              <a:latin typeface="Proxima Nova Semibold"/>
              <a:ea typeface="Proxima Nova Semibold"/>
              <a:cs typeface="Proxima Nova Semibold"/>
              <a:sym typeface="Proxima Nova Semibold"/>
            </a:endParaRPr>
          </a:p>
          <a:p>
            <a:pPr marL="457200" lvl="0" indent="0" algn="just" rtl="0">
              <a:spcBef>
                <a:spcPts val="1500"/>
              </a:spcBef>
              <a:spcAft>
                <a:spcPts val="0"/>
              </a:spcAft>
              <a:buNone/>
            </a:pPr>
            <a:endParaRPr sz="1600">
              <a:solidFill>
                <a:schemeClr val="dk1"/>
              </a:solidFill>
              <a:latin typeface="Proxima Nova Semibold"/>
              <a:ea typeface="Proxima Nova Semibold"/>
              <a:cs typeface="Proxima Nova Semibold"/>
              <a:sym typeface="Proxima Nova Semibold"/>
            </a:endParaRPr>
          </a:p>
          <a:p>
            <a:pPr marL="0" lvl="0" indent="0" algn="just" rtl="0">
              <a:spcBef>
                <a:spcPts val="1500"/>
              </a:spcBef>
              <a:spcAft>
                <a:spcPts val="0"/>
              </a:spcAft>
              <a:buSzPts val="1100"/>
              <a:buNone/>
            </a:pPr>
            <a:endParaRPr sz="1600">
              <a:solidFill>
                <a:schemeClr val="dk1"/>
              </a:solidFill>
              <a:latin typeface="Proxima Nova Semibold"/>
              <a:ea typeface="Proxima Nova Semibold"/>
              <a:cs typeface="Proxima Nova Semibold"/>
              <a:sym typeface="Proxima Nova Semibold"/>
            </a:endParaRPr>
          </a:p>
          <a:p>
            <a:pPr marL="0" lvl="0" indent="0" algn="just" rtl="0">
              <a:spcBef>
                <a:spcPts val="1500"/>
              </a:spcBef>
              <a:spcAft>
                <a:spcPts val="0"/>
              </a:spcAft>
              <a:buSzPts val="1100"/>
              <a:buNone/>
            </a:pPr>
            <a:endParaRPr sz="1600">
              <a:solidFill>
                <a:schemeClr val="dk1"/>
              </a:solidFill>
              <a:latin typeface="Proxima Nova Semibold"/>
              <a:ea typeface="Proxima Nova Semibold"/>
              <a:cs typeface="Proxima Nova Semibold"/>
              <a:sym typeface="Proxima Nova Semibold"/>
            </a:endParaRPr>
          </a:p>
          <a:p>
            <a:pPr marL="0" lvl="0" indent="0" algn="just" rtl="0">
              <a:spcBef>
                <a:spcPts val="1500"/>
              </a:spcBef>
              <a:spcAft>
                <a:spcPts val="0"/>
              </a:spcAft>
              <a:buSzPts val="1100"/>
              <a:buNone/>
            </a:pP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4000"/>
              <a:buNone/>
            </a:pP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4000"/>
              <a:buNone/>
            </a:pP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4000"/>
              <a:buNone/>
            </a:pPr>
            <a:endParaRPr sz="1600">
              <a:solidFill>
                <a:schemeClr val="dk1"/>
              </a:solidFill>
              <a:latin typeface="Proxima Nova Semibold"/>
              <a:ea typeface="Proxima Nova Semibold"/>
              <a:cs typeface="Proxima Nova Semibold"/>
              <a:sym typeface="Proxima Nova Semibold"/>
            </a:endParaRPr>
          </a:p>
        </p:txBody>
      </p:sp>
      <p:sp>
        <p:nvSpPr>
          <p:cNvPr id="647" name="Google Shape;647;g2677de2e5c3_1_81"/>
          <p:cNvSpPr txBox="1"/>
          <p:nvPr/>
        </p:nvSpPr>
        <p:spPr>
          <a:xfrm>
            <a:off x="381000" y="321000"/>
            <a:ext cx="5583000" cy="84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Demo : </a:t>
            </a:r>
            <a:r>
              <a:rPr lang="en" sz="1800" b="1">
                <a:solidFill>
                  <a:srgbClr val="242424"/>
                </a:solidFill>
                <a:highlight>
                  <a:srgbClr val="FFFFFF"/>
                </a:highlight>
              </a:rPr>
              <a:t>Review and Validation</a:t>
            </a:r>
            <a:endParaRPr sz="1800" b="1">
              <a:solidFill>
                <a:srgbClr val="242424"/>
              </a:solidFill>
              <a:highlight>
                <a:srgbClr val="FFFFFF"/>
              </a:highlight>
            </a:endParaRPr>
          </a:p>
          <a:p>
            <a:pPr marL="0" marR="0" lvl="0" indent="0" algn="l" rtl="0">
              <a:lnSpc>
                <a:spcPct val="90000"/>
              </a:lnSpc>
              <a:spcBef>
                <a:spcPts val="0"/>
              </a:spcBef>
              <a:spcAft>
                <a:spcPts val="0"/>
              </a:spcAft>
              <a:buClr>
                <a:srgbClr val="000000"/>
              </a:buClr>
              <a:buSzPts val="2400"/>
              <a:buFont typeface="Arial"/>
              <a:buNone/>
            </a:pPr>
            <a:endParaRPr sz="2400" b="1">
              <a:solidFill>
                <a:srgbClr val="323F4F"/>
              </a:solidFill>
              <a:latin typeface="Proxima Nova"/>
              <a:ea typeface="Proxima Nova"/>
              <a:cs typeface="Proxima Nova"/>
              <a:sym typeface="Proxima Nova"/>
            </a:endParaRPr>
          </a:p>
        </p:txBody>
      </p:sp>
      <p:pic>
        <p:nvPicPr>
          <p:cNvPr id="648" name="Google Shape;648;g2677de2e5c3_1_81"/>
          <p:cNvPicPr preferRelativeResize="0"/>
          <p:nvPr/>
        </p:nvPicPr>
        <p:blipFill>
          <a:blip r:embed="rId3">
            <a:alphaModFix/>
          </a:blip>
          <a:stretch>
            <a:fillRect/>
          </a:stretch>
        </p:blipFill>
        <p:spPr>
          <a:xfrm>
            <a:off x="3635800" y="1170338"/>
            <a:ext cx="5345998" cy="280283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g2656ab85982_0_41"/>
          <p:cNvSpPr txBox="1"/>
          <p:nvPr/>
        </p:nvSpPr>
        <p:spPr>
          <a:xfrm>
            <a:off x="1083325" y="2152000"/>
            <a:ext cx="6265200" cy="663600"/>
          </a:xfrm>
          <a:prstGeom prst="rect">
            <a:avLst/>
          </a:prstGeom>
          <a:solidFill>
            <a:srgbClr val="A64D79"/>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4000"/>
              <a:buFont typeface="Arial"/>
              <a:buNone/>
            </a:pPr>
            <a:r>
              <a:rPr lang="en" sz="4000" b="0" i="0" u="none" strike="noStrike" cap="none">
                <a:solidFill>
                  <a:schemeClr val="lt1"/>
                </a:solidFill>
                <a:latin typeface="Proxima Nova"/>
                <a:ea typeface="Proxima Nova"/>
                <a:cs typeface="Proxima Nova"/>
                <a:sym typeface="Proxima Nova"/>
              </a:rPr>
              <a:t>  A</a:t>
            </a:r>
            <a:r>
              <a:rPr lang="en" sz="4000">
                <a:solidFill>
                  <a:schemeClr val="lt1"/>
                </a:solidFill>
                <a:latin typeface="Proxima Nova"/>
                <a:ea typeface="Proxima Nova"/>
                <a:cs typeface="Proxima Nova"/>
                <a:sym typeface="Proxima Nova"/>
              </a:rPr>
              <a:t>zure SQL</a:t>
            </a:r>
            <a:endParaRPr sz="4000" b="0" i="0" u="none" strike="noStrike" cap="none">
              <a:solidFill>
                <a:schemeClr val="lt1"/>
              </a:solidFill>
              <a:latin typeface="Proxima Nova"/>
              <a:ea typeface="Proxima Nova"/>
              <a:cs typeface="Proxima Nova"/>
              <a:sym typeface="Proxima Nova"/>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g264b1bef015_0_60"/>
          <p:cNvSpPr txBox="1">
            <a:spLocks noGrp="1"/>
          </p:cNvSpPr>
          <p:nvPr>
            <p:ph type="title"/>
          </p:nvPr>
        </p:nvSpPr>
        <p:spPr>
          <a:xfrm>
            <a:off x="457200" y="1070150"/>
            <a:ext cx="7986900" cy="826500"/>
          </a:xfrm>
          <a:prstGeom prst="rect">
            <a:avLst/>
          </a:prstGeom>
          <a:noFill/>
          <a:ln>
            <a:noFill/>
          </a:ln>
        </p:spPr>
        <p:txBody>
          <a:bodyPr spcFirstLastPara="1" wrap="square" lIns="0" tIns="0" rIns="0" bIns="0" anchor="t" anchorCtr="0">
            <a:noAutofit/>
          </a:bodyPr>
          <a:lstStyle/>
          <a:p>
            <a:pPr marL="0" lvl="0" indent="0" algn="just" rtl="0">
              <a:lnSpc>
                <a:spcPct val="100000"/>
              </a:lnSpc>
              <a:spcBef>
                <a:spcPts val="1500"/>
              </a:spcBef>
              <a:spcAft>
                <a:spcPts val="0"/>
              </a:spcAft>
              <a:buSzPts val="1100"/>
              <a:buNone/>
            </a:pPr>
            <a:r>
              <a:rPr lang="en" sz="1600">
                <a:solidFill>
                  <a:schemeClr val="dk1"/>
                </a:solidFill>
                <a:latin typeface="Proxima Nova Semibold"/>
                <a:ea typeface="Proxima Nova Semibold"/>
                <a:cs typeface="Proxima Nova Semibold"/>
                <a:sym typeface="Proxima Nova Semibold"/>
              </a:rPr>
              <a:t>Microsoft Azure SQL Database is a relational database-as-a-service that is reliable and secure, and it gives high performance without having to worry about any infrastructure.It supports relational, JSON, XML data structures.</a:t>
            </a:r>
            <a:endParaRPr sz="1600">
              <a:solidFill>
                <a:schemeClr val="dk1"/>
              </a:solidFill>
              <a:latin typeface="Proxima Nova Semibold"/>
              <a:ea typeface="Proxima Nova Semibold"/>
              <a:cs typeface="Proxima Nova Semibold"/>
              <a:sym typeface="Proxima Nova Semibold"/>
            </a:endParaRPr>
          </a:p>
        </p:txBody>
      </p:sp>
      <p:sp>
        <p:nvSpPr>
          <p:cNvPr id="659" name="Google Shape;659;g264b1bef015_0_60"/>
          <p:cNvSpPr txBox="1"/>
          <p:nvPr/>
        </p:nvSpPr>
        <p:spPr>
          <a:xfrm>
            <a:off x="381000" y="321000"/>
            <a:ext cx="73254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What is Microsoft Azure SQL Database?</a:t>
            </a:r>
            <a:endParaRPr sz="2400" b="1" i="0" u="none" strike="noStrike" cap="none">
              <a:solidFill>
                <a:srgbClr val="323F4F"/>
              </a:solidFill>
              <a:latin typeface="Proxima Nova"/>
              <a:ea typeface="Proxima Nova"/>
              <a:cs typeface="Proxima Nova"/>
              <a:sym typeface="Proxima Nova"/>
            </a:endParaRPr>
          </a:p>
        </p:txBody>
      </p:sp>
      <p:sp>
        <p:nvSpPr>
          <p:cNvPr id="660" name="Google Shape;660;g264b1bef015_0_60"/>
          <p:cNvSpPr txBox="1">
            <a:spLocks noGrp="1"/>
          </p:cNvSpPr>
          <p:nvPr>
            <p:ph type="title"/>
          </p:nvPr>
        </p:nvSpPr>
        <p:spPr>
          <a:xfrm>
            <a:off x="558925" y="1896650"/>
            <a:ext cx="2779500" cy="2419500"/>
          </a:xfrm>
          <a:prstGeom prst="rect">
            <a:avLst/>
          </a:prstGeom>
          <a:noFill/>
          <a:ln>
            <a:noFill/>
          </a:ln>
        </p:spPr>
        <p:txBody>
          <a:bodyPr spcFirstLastPara="1" wrap="square" lIns="0" tIns="0" rIns="0" bIns="0" anchor="t" anchorCtr="0">
            <a:noAutofit/>
          </a:bodyPr>
          <a:lstStyle/>
          <a:p>
            <a:pPr marL="0" lvl="0" indent="0" algn="just" rtl="0">
              <a:spcBef>
                <a:spcPts val="0"/>
              </a:spcBef>
              <a:spcAft>
                <a:spcPts val="0"/>
              </a:spcAft>
              <a:buClr>
                <a:schemeClr val="dk1"/>
              </a:buClr>
              <a:buSzPts val="1100"/>
              <a:buFont typeface="Arial"/>
              <a:buNone/>
            </a:pPr>
            <a:endParaRPr sz="1600">
              <a:solidFill>
                <a:schemeClr val="dk1"/>
              </a:solidFill>
              <a:latin typeface="Proxima Nova Semibold"/>
              <a:ea typeface="Proxima Nova Semibold"/>
              <a:cs typeface="Proxima Nova Semibold"/>
              <a:sym typeface="Proxima Nova Semibold"/>
            </a:endParaRPr>
          </a:p>
          <a:p>
            <a:pPr marL="0" lvl="0" indent="0" algn="just" rtl="0">
              <a:spcBef>
                <a:spcPts val="0"/>
              </a:spcBef>
              <a:spcAft>
                <a:spcPts val="0"/>
              </a:spcAft>
              <a:buClr>
                <a:schemeClr val="dk1"/>
              </a:buClr>
              <a:buSzPts val="1100"/>
              <a:buFont typeface="Arial"/>
              <a:buNone/>
            </a:pPr>
            <a:r>
              <a:rPr lang="en" sz="1600">
                <a:solidFill>
                  <a:schemeClr val="dk1"/>
                </a:solidFill>
                <a:latin typeface="Proxima Nova Semibold"/>
                <a:ea typeface="Proxima Nova Semibold"/>
                <a:cs typeface="Proxima Nova Semibold"/>
                <a:sym typeface="Proxima Nova Semibold"/>
              </a:rPr>
              <a:t>Microsoft Azure SQL Database has three deployment options:</a:t>
            </a:r>
            <a:endParaRPr sz="1600">
              <a:solidFill>
                <a:schemeClr val="dk1"/>
              </a:solidFill>
              <a:latin typeface="Proxima Nova Semibold"/>
              <a:ea typeface="Proxima Nova Semibold"/>
              <a:cs typeface="Proxima Nova Semibold"/>
              <a:sym typeface="Proxima Nova Semibold"/>
            </a:endParaRPr>
          </a:p>
          <a:p>
            <a:pPr marL="0" lvl="0" indent="0" algn="just" rtl="0">
              <a:spcBef>
                <a:spcPts val="0"/>
              </a:spcBef>
              <a:spcAft>
                <a:spcPts val="0"/>
              </a:spcAft>
              <a:buClr>
                <a:schemeClr val="dk1"/>
              </a:buClr>
              <a:buSzPts val="1100"/>
              <a:buFont typeface="Arial"/>
              <a:buNone/>
            </a:pPr>
            <a:endParaRPr sz="1600">
              <a:solidFill>
                <a:schemeClr val="dk1"/>
              </a:solidFill>
              <a:latin typeface="Proxima Nova Semibold"/>
              <a:ea typeface="Proxima Nova Semibold"/>
              <a:cs typeface="Proxima Nova Semibold"/>
              <a:sym typeface="Proxima Nova Semibold"/>
            </a:endParaRPr>
          </a:p>
          <a:p>
            <a:pPr marL="457200" lvl="0" indent="-330200" algn="just" rtl="0">
              <a:spcBef>
                <a:spcPts val="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Single database</a:t>
            </a:r>
            <a:endParaRPr sz="1600">
              <a:solidFill>
                <a:schemeClr val="dk1"/>
              </a:solidFill>
              <a:latin typeface="Proxima Nova Semibold"/>
              <a:ea typeface="Proxima Nova Semibold"/>
              <a:cs typeface="Proxima Nova Semibold"/>
              <a:sym typeface="Proxima Nova Semibold"/>
            </a:endParaRPr>
          </a:p>
          <a:p>
            <a:pPr marL="457200" lvl="0" indent="-330200" algn="just" rtl="0">
              <a:spcBef>
                <a:spcPts val="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Elastic pool</a:t>
            </a:r>
            <a:endParaRPr sz="1600">
              <a:solidFill>
                <a:schemeClr val="dk1"/>
              </a:solidFill>
              <a:latin typeface="Proxima Nova Semibold"/>
              <a:ea typeface="Proxima Nova Semibold"/>
              <a:cs typeface="Proxima Nova Semibold"/>
              <a:sym typeface="Proxima Nova Semibold"/>
            </a:endParaRPr>
          </a:p>
          <a:p>
            <a:pPr marL="457200" lvl="0" indent="-330200" algn="just" rtl="0">
              <a:spcBef>
                <a:spcPts val="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Managed instances</a:t>
            </a:r>
            <a:endParaRPr sz="1600">
              <a:solidFill>
                <a:schemeClr val="dk1"/>
              </a:solidFill>
              <a:latin typeface="Proxima Nova Semibold"/>
              <a:ea typeface="Proxima Nova Semibold"/>
              <a:cs typeface="Proxima Nova Semibold"/>
              <a:sym typeface="Proxima Nova Semibold"/>
            </a:endParaRPr>
          </a:p>
          <a:p>
            <a:pPr marL="0" lvl="0" indent="0" algn="just" rtl="0">
              <a:spcBef>
                <a:spcPts val="0"/>
              </a:spcBef>
              <a:spcAft>
                <a:spcPts val="0"/>
              </a:spcAft>
              <a:buClr>
                <a:schemeClr val="dk1"/>
              </a:buClr>
              <a:buSzPts val="1100"/>
              <a:buFont typeface="Arial"/>
              <a:buNone/>
            </a:pP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0"/>
              </a:spcBef>
              <a:spcAft>
                <a:spcPts val="0"/>
              </a:spcAft>
              <a:buSzPts val="1100"/>
              <a:buNone/>
            </a:pPr>
            <a:endParaRPr sz="1600">
              <a:solidFill>
                <a:schemeClr val="dk1"/>
              </a:solidFill>
              <a:latin typeface="Proxima Nova Semibold"/>
              <a:ea typeface="Proxima Nova Semibold"/>
              <a:cs typeface="Proxima Nova Semibold"/>
              <a:sym typeface="Proxima Nova Semibold"/>
            </a:endParaRPr>
          </a:p>
        </p:txBody>
      </p:sp>
      <p:pic>
        <p:nvPicPr>
          <p:cNvPr id="661" name="Google Shape;661;g264b1bef015_0_60"/>
          <p:cNvPicPr preferRelativeResize="0"/>
          <p:nvPr/>
        </p:nvPicPr>
        <p:blipFill rotWithShape="1">
          <a:blip r:embed="rId3">
            <a:alphaModFix/>
          </a:blip>
          <a:srcRect l="30953" r="17120"/>
          <a:stretch/>
        </p:blipFill>
        <p:spPr>
          <a:xfrm>
            <a:off x="4732300" y="2412250"/>
            <a:ext cx="2856426" cy="18565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g2656ab85982_0_57"/>
          <p:cNvSpPr txBox="1">
            <a:spLocks noGrp="1"/>
          </p:cNvSpPr>
          <p:nvPr>
            <p:ph type="title"/>
          </p:nvPr>
        </p:nvSpPr>
        <p:spPr>
          <a:xfrm>
            <a:off x="457200" y="1070150"/>
            <a:ext cx="7986900" cy="2946600"/>
          </a:xfrm>
          <a:prstGeom prst="rect">
            <a:avLst/>
          </a:prstGeom>
          <a:noFill/>
          <a:ln>
            <a:noFill/>
          </a:ln>
        </p:spPr>
        <p:txBody>
          <a:bodyPr spcFirstLastPara="1" wrap="square" lIns="0" tIns="0" rIns="0" bIns="0" anchor="t" anchorCtr="0">
            <a:noAutofit/>
          </a:bodyPr>
          <a:lstStyle/>
          <a:p>
            <a:pPr marL="457200" lvl="0" indent="-330200" algn="just" rtl="0">
              <a:lnSpc>
                <a:spcPct val="100000"/>
              </a:lnSpc>
              <a:spcBef>
                <a:spcPts val="150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Azure SQL Database offers many benefits over traditional on-premises databases, including cost savings, increased flexibility, and scalability.</a:t>
            </a:r>
            <a:endParaRPr sz="1600">
              <a:solidFill>
                <a:schemeClr val="dk1"/>
              </a:solidFill>
              <a:latin typeface="Proxima Nova Semibold"/>
              <a:ea typeface="Proxima Nova Semibold"/>
              <a:cs typeface="Proxima Nova Semibold"/>
              <a:sym typeface="Proxima Nova Semibold"/>
            </a:endParaRPr>
          </a:p>
          <a:p>
            <a:pPr marL="457200" lvl="0" indent="-330200" algn="just" rtl="0">
              <a:lnSpc>
                <a:spcPct val="100000"/>
              </a:lnSpc>
              <a:spcBef>
                <a:spcPts val="100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Perhaps the most significant advantage of Azure SQL Database is its pay-as-you-go pricing model, which can help organizations save money on their database costs.</a:t>
            </a:r>
            <a:endParaRPr sz="1600">
              <a:solidFill>
                <a:schemeClr val="dk1"/>
              </a:solidFill>
              <a:latin typeface="Proxima Nova Semibold"/>
              <a:ea typeface="Proxima Nova Semibold"/>
              <a:cs typeface="Proxima Nova Semibold"/>
              <a:sym typeface="Proxima Nova Semibold"/>
            </a:endParaRPr>
          </a:p>
          <a:p>
            <a:pPr marL="457200" lvl="0" indent="-330200" algn="just" rtl="0">
              <a:lnSpc>
                <a:spcPct val="100000"/>
              </a:lnSpc>
              <a:spcBef>
                <a:spcPts val="100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Azure SQL Database can be scaled up or down as needed, making it a more flexible solution than an on-premises database.</a:t>
            </a:r>
            <a:endParaRPr sz="1600">
              <a:solidFill>
                <a:schemeClr val="dk1"/>
              </a:solidFill>
              <a:latin typeface="Proxima Nova Semibold"/>
              <a:ea typeface="Proxima Nova Semibold"/>
              <a:cs typeface="Proxima Nova Semibold"/>
              <a:sym typeface="Proxima Nova Semibold"/>
            </a:endParaRPr>
          </a:p>
          <a:p>
            <a:pPr marL="457200" lvl="0" indent="-330200" algn="just" rtl="0">
              <a:lnSpc>
                <a:spcPct val="100000"/>
              </a:lnSpc>
              <a:spcBef>
                <a:spcPts val="150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Azure SQL Database is highly available and provides built-in disaster recovery capabilities, ensuring that your data is always safe and accessible.</a:t>
            </a: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1100"/>
              <a:buNone/>
            </a:pP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1100"/>
              <a:buNone/>
            </a:pP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1100"/>
              <a:buNone/>
            </a:pP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1100"/>
              <a:buNone/>
            </a:pP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1100"/>
              <a:buNone/>
            </a:pPr>
            <a:endParaRPr sz="1600">
              <a:solidFill>
                <a:schemeClr val="dk1"/>
              </a:solidFill>
              <a:latin typeface="Proxima Nova Semibold"/>
              <a:ea typeface="Proxima Nova Semibold"/>
              <a:cs typeface="Proxima Nova Semibold"/>
              <a:sym typeface="Proxima Nova Semibold"/>
            </a:endParaRPr>
          </a:p>
        </p:txBody>
      </p:sp>
      <p:sp>
        <p:nvSpPr>
          <p:cNvPr id="667" name="Google Shape;667;g2656ab85982_0_57"/>
          <p:cNvSpPr txBox="1"/>
          <p:nvPr/>
        </p:nvSpPr>
        <p:spPr>
          <a:xfrm>
            <a:off x="381000" y="321000"/>
            <a:ext cx="55830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Why Azure SQL ?</a:t>
            </a:r>
            <a:endParaRPr sz="2400" b="1" i="0" u="none" strike="noStrike" cap="none">
              <a:solidFill>
                <a:srgbClr val="323F4F"/>
              </a:solidFill>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g12719cf4802_0_0"/>
          <p:cNvSpPr txBox="1">
            <a:spLocks noGrp="1"/>
          </p:cNvSpPr>
          <p:nvPr>
            <p:ph type="title"/>
          </p:nvPr>
        </p:nvSpPr>
        <p:spPr>
          <a:xfrm>
            <a:off x="457200" y="1070150"/>
            <a:ext cx="8079300" cy="33285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0"/>
              </a:spcBef>
              <a:spcAft>
                <a:spcPts val="0"/>
              </a:spcAft>
              <a:buSzPts val="4000"/>
              <a:buNone/>
            </a:pPr>
            <a:r>
              <a:rPr lang="en" sz="1600">
                <a:solidFill>
                  <a:srgbClr val="313131"/>
                </a:solidFill>
                <a:highlight>
                  <a:srgbClr val="FFFFFF"/>
                </a:highlight>
                <a:latin typeface="Proxima Nova Semibold"/>
                <a:ea typeface="Proxima Nova Semibold"/>
                <a:cs typeface="Proxima Nova Semibold"/>
                <a:sym typeface="Proxima Nova Semibold"/>
              </a:rPr>
              <a:t>Cloud computing is the on-demand, pay-as-you-go service distribution model over the Internet. Instead of purchasing, operating, and maintaining physical data centres and servers, you may rent computing power, storage, and databases from a cloud provider.</a:t>
            </a:r>
            <a:endParaRPr sz="1600">
              <a:solidFill>
                <a:srgbClr val="313131"/>
              </a:solidFill>
              <a:highlight>
                <a:srgbClr val="FFFFFF"/>
              </a:highlight>
              <a:latin typeface="Proxima Nova Semibold"/>
              <a:ea typeface="Proxima Nova Semibold"/>
              <a:cs typeface="Proxima Nova Semibold"/>
              <a:sym typeface="Proxima Nova Semibold"/>
            </a:endParaRPr>
          </a:p>
          <a:p>
            <a:pPr marL="0" lvl="0" indent="0" algn="just" rtl="0">
              <a:lnSpc>
                <a:spcPct val="115000"/>
              </a:lnSpc>
              <a:spcBef>
                <a:spcPts val="0"/>
              </a:spcBef>
              <a:spcAft>
                <a:spcPts val="0"/>
              </a:spcAft>
              <a:buSzPts val="4000"/>
              <a:buNone/>
            </a:pPr>
            <a:endParaRPr sz="1600">
              <a:solidFill>
                <a:srgbClr val="313131"/>
              </a:solidFill>
              <a:highlight>
                <a:srgbClr val="FFFFFF"/>
              </a:highlight>
              <a:latin typeface="Proxima Nova Semibold"/>
              <a:ea typeface="Proxima Nova Semibold"/>
              <a:cs typeface="Proxima Nova Semibold"/>
              <a:sym typeface="Proxima Nova Semibold"/>
            </a:endParaRPr>
          </a:p>
          <a:p>
            <a:pPr marL="0" lvl="0" indent="0" algn="just" rtl="0">
              <a:lnSpc>
                <a:spcPct val="115000"/>
              </a:lnSpc>
              <a:spcBef>
                <a:spcPts val="0"/>
              </a:spcBef>
              <a:spcAft>
                <a:spcPts val="0"/>
              </a:spcAft>
              <a:buSzPts val="4000"/>
              <a:buNone/>
            </a:pPr>
            <a:r>
              <a:rPr lang="en" sz="1600">
                <a:solidFill>
                  <a:srgbClr val="313131"/>
                </a:solidFill>
                <a:highlight>
                  <a:srgbClr val="FFFFFF"/>
                </a:highlight>
                <a:latin typeface="Proxima Nova Semibold"/>
                <a:ea typeface="Proxima Nova Semibold"/>
                <a:cs typeface="Proxima Nova Semibold"/>
                <a:sym typeface="Proxima Nova Semibold"/>
              </a:rPr>
              <a:t>The term "</a:t>
            </a:r>
            <a:r>
              <a:rPr lang="en" sz="1600" b="1">
                <a:solidFill>
                  <a:srgbClr val="313131"/>
                </a:solidFill>
                <a:highlight>
                  <a:srgbClr val="FFFFFF"/>
                </a:highlight>
              </a:rPr>
              <a:t>Cloud</a:t>
            </a:r>
            <a:r>
              <a:rPr lang="en" sz="1600">
                <a:solidFill>
                  <a:srgbClr val="313131"/>
                </a:solidFill>
                <a:highlight>
                  <a:srgbClr val="FFFFFF"/>
                </a:highlight>
                <a:latin typeface="Proxima Nova Semibold"/>
                <a:ea typeface="Proxima Nova Semibold"/>
                <a:cs typeface="Proxima Nova Semibold"/>
                <a:sym typeface="Proxima Nova Semibold"/>
              </a:rPr>
              <a:t>" simply refers to the internet. Computing is the architecture and techniques that allow a computer to execute, create, distribute, and interact with data.</a:t>
            </a:r>
            <a:endParaRPr sz="1600">
              <a:solidFill>
                <a:srgbClr val="313131"/>
              </a:solidFill>
              <a:highlight>
                <a:srgbClr val="FFFFFF"/>
              </a:highlight>
              <a:latin typeface="Proxima Nova Semibold"/>
              <a:ea typeface="Proxima Nova Semibold"/>
              <a:cs typeface="Proxima Nova Semibold"/>
              <a:sym typeface="Proxima Nova Semibold"/>
            </a:endParaRPr>
          </a:p>
          <a:p>
            <a:pPr marL="0" lvl="0" indent="0" algn="just" rtl="0">
              <a:lnSpc>
                <a:spcPct val="115000"/>
              </a:lnSpc>
              <a:spcBef>
                <a:spcPts val="0"/>
              </a:spcBef>
              <a:spcAft>
                <a:spcPts val="0"/>
              </a:spcAft>
              <a:buClr>
                <a:schemeClr val="dk1"/>
              </a:buClr>
              <a:buSzPts val="1100"/>
              <a:buFont typeface="Arial"/>
              <a:buNone/>
            </a:pPr>
            <a:endParaRPr sz="1600">
              <a:solidFill>
                <a:srgbClr val="313131"/>
              </a:solidFill>
              <a:highlight>
                <a:srgbClr val="FFFFFF"/>
              </a:highlight>
              <a:latin typeface="Proxima Nova Semibold"/>
              <a:ea typeface="Proxima Nova Semibold"/>
              <a:cs typeface="Proxima Nova Semibold"/>
              <a:sym typeface="Proxima Nova Semibold"/>
            </a:endParaRPr>
          </a:p>
          <a:p>
            <a:pPr marL="0" lvl="0" indent="0" algn="just" rtl="0">
              <a:lnSpc>
                <a:spcPct val="115000"/>
              </a:lnSpc>
              <a:spcBef>
                <a:spcPts val="0"/>
              </a:spcBef>
              <a:spcAft>
                <a:spcPts val="0"/>
              </a:spcAft>
              <a:buClr>
                <a:schemeClr val="dk1"/>
              </a:buClr>
              <a:buSzPts val="1100"/>
              <a:buFont typeface="Arial"/>
              <a:buNone/>
            </a:pPr>
            <a:r>
              <a:rPr lang="en" sz="1600">
                <a:solidFill>
                  <a:srgbClr val="313131"/>
                </a:solidFill>
                <a:highlight>
                  <a:srgbClr val="FFFFFF"/>
                </a:highlight>
                <a:latin typeface="Proxima Nova Semibold"/>
                <a:ea typeface="Proxima Nova Semibold"/>
                <a:cs typeface="Proxima Nova Semibold"/>
                <a:sym typeface="Proxima Nova Semibold"/>
              </a:rPr>
              <a:t>This means that, rather than hosting infrastructure, systems, or programs on your hard drive or on an on-site server, you host them on virtual/online servers that connect to your computer via secure networks.</a:t>
            </a:r>
            <a:endParaRPr sz="1600">
              <a:solidFill>
                <a:srgbClr val="313131"/>
              </a:solidFill>
              <a:highlight>
                <a:srgbClr val="FFFFFF"/>
              </a:highlight>
              <a:latin typeface="Proxima Nova Semibold"/>
              <a:ea typeface="Proxima Nova Semibold"/>
              <a:cs typeface="Proxima Nova Semibold"/>
              <a:sym typeface="Proxima Nova Semibold"/>
            </a:endParaRPr>
          </a:p>
          <a:p>
            <a:pPr marL="0" lvl="0" indent="0" algn="just" rtl="0">
              <a:lnSpc>
                <a:spcPct val="115000"/>
              </a:lnSpc>
              <a:spcBef>
                <a:spcPts val="1300"/>
              </a:spcBef>
              <a:spcAft>
                <a:spcPts val="0"/>
              </a:spcAft>
              <a:buSzPts val="4000"/>
              <a:buNone/>
            </a:pPr>
            <a:endParaRPr sz="1600">
              <a:solidFill>
                <a:srgbClr val="313131"/>
              </a:solidFill>
              <a:highlight>
                <a:srgbClr val="FFFFFF"/>
              </a:highlight>
              <a:latin typeface="Proxima Nova Semibold"/>
              <a:ea typeface="Proxima Nova Semibold"/>
              <a:cs typeface="Proxima Nova Semibold"/>
              <a:sym typeface="Proxima Nova Semibold"/>
            </a:endParaRPr>
          </a:p>
        </p:txBody>
      </p:sp>
      <p:sp>
        <p:nvSpPr>
          <p:cNvPr id="188" name="Google Shape;188;g12719cf4802_0_0"/>
          <p:cNvSpPr txBox="1"/>
          <p:nvPr/>
        </p:nvSpPr>
        <p:spPr>
          <a:xfrm>
            <a:off x="381000" y="321000"/>
            <a:ext cx="55830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i="0" u="none" strike="noStrike" cap="none">
                <a:solidFill>
                  <a:srgbClr val="323F4F"/>
                </a:solidFill>
                <a:latin typeface="Proxima Nova"/>
                <a:ea typeface="Proxima Nova"/>
                <a:cs typeface="Proxima Nova"/>
                <a:sym typeface="Proxima Nova"/>
              </a:rPr>
              <a:t>What is Cloud Computing ?</a:t>
            </a:r>
            <a:endParaRPr sz="2400" b="1" i="0" u="none" strike="noStrike" cap="none">
              <a:solidFill>
                <a:srgbClr val="323F4F"/>
              </a:solidFill>
              <a:latin typeface="Proxima Nova"/>
              <a:ea typeface="Proxima Nova"/>
              <a:cs typeface="Proxima Nova"/>
              <a:sym typeface="Proxima Nova"/>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g2677de2e5c3_1_101"/>
          <p:cNvSpPr txBox="1"/>
          <p:nvPr/>
        </p:nvSpPr>
        <p:spPr>
          <a:xfrm>
            <a:off x="1083325" y="2152000"/>
            <a:ext cx="6265200" cy="663600"/>
          </a:xfrm>
          <a:prstGeom prst="rect">
            <a:avLst/>
          </a:prstGeom>
          <a:solidFill>
            <a:srgbClr val="A64D79"/>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4000"/>
              <a:buFont typeface="Arial"/>
              <a:buNone/>
            </a:pPr>
            <a:r>
              <a:rPr lang="en" sz="4000" b="0" i="0" u="none" strike="noStrike" cap="none">
                <a:solidFill>
                  <a:schemeClr val="lt1"/>
                </a:solidFill>
                <a:latin typeface="Proxima Nova"/>
                <a:ea typeface="Proxima Nova"/>
                <a:cs typeface="Proxima Nova"/>
                <a:sym typeface="Proxima Nova"/>
              </a:rPr>
              <a:t>  Demo : A</a:t>
            </a:r>
            <a:r>
              <a:rPr lang="en" sz="4000">
                <a:solidFill>
                  <a:schemeClr val="lt1"/>
                </a:solidFill>
                <a:latin typeface="Proxima Nova"/>
                <a:ea typeface="Proxima Nova"/>
                <a:cs typeface="Proxima Nova"/>
                <a:sym typeface="Proxima Nova"/>
              </a:rPr>
              <a:t>zure SQL</a:t>
            </a:r>
            <a:endParaRPr sz="4000" b="0" i="0" u="none" strike="noStrike" cap="none">
              <a:solidFill>
                <a:schemeClr val="lt1"/>
              </a:solidFill>
              <a:latin typeface="Proxima Nova"/>
              <a:ea typeface="Proxima Nova"/>
              <a:cs typeface="Proxima Nova"/>
              <a:sym typeface="Proxima Nova"/>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g264b1bef015_0_66"/>
          <p:cNvSpPr txBox="1">
            <a:spLocks noGrp="1"/>
          </p:cNvSpPr>
          <p:nvPr>
            <p:ph type="title"/>
          </p:nvPr>
        </p:nvSpPr>
        <p:spPr>
          <a:xfrm>
            <a:off x="323325" y="1351200"/>
            <a:ext cx="2812500" cy="2555400"/>
          </a:xfrm>
          <a:prstGeom prst="rect">
            <a:avLst/>
          </a:prstGeom>
          <a:noFill/>
          <a:ln>
            <a:noFill/>
          </a:ln>
        </p:spPr>
        <p:txBody>
          <a:bodyPr spcFirstLastPara="1" wrap="square" lIns="0" tIns="0" rIns="0" bIns="0" anchor="t" anchorCtr="0">
            <a:noAutofit/>
          </a:bodyPr>
          <a:lstStyle/>
          <a:p>
            <a:pPr marL="0" lvl="0" indent="0" algn="just" rtl="0">
              <a:lnSpc>
                <a:spcPct val="100000"/>
              </a:lnSpc>
              <a:spcBef>
                <a:spcPts val="1500"/>
              </a:spcBef>
              <a:spcAft>
                <a:spcPts val="0"/>
              </a:spcAft>
              <a:buSzPts val="4000"/>
              <a:buNone/>
            </a:pPr>
            <a:r>
              <a:rPr lang="en" sz="1600">
                <a:solidFill>
                  <a:schemeClr val="dk1"/>
                </a:solidFill>
                <a:latin typeface="Proxima Nova Semibold"/>
                <a:ea typeface="Proxima Nova Semibold"/>
                <a:cs typeface="Proxima Nova Semibold"/>
                <a:sym typeface="Proxima Nova Semibold"/>
              </a:rPr>
              <a:t>The first step is to navigate to the Azure portal and sign in with your Azure account credentials. </a:t>
            </a: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4000"/>
              <a:buNone/>
            </a:pPr>
            <a:r>
              <a:rPr lang="en" sz="1600">
                <a:solidFill>
                  <a:schemeClr val="dk1"/>
                </a:solidFill>
                <a:latin typeface="Proxima Nova Semibold"/>
                <a:ea typeface="Proxima Nova Semibold"/>
                <a:cs typeface="Proxima Nova Semibold"/>
                <a:sym typeface="Proxima Nova Semibold"/>
              </a:rPr>
              <a:t>Once you're signed in, you'll see the following page:</a:t>
            </a:r>
            <a:endParaRPr sz="1600">
              <a:solidFill>
                <a:schemeClr val="dk1"/>
              </a:solidFill>
              <a:latin typeface="Proxima Nova Semibold"/>
              <a:ea typeface="Proxima Nova Semibold"/>
              <a:cs typeface="Proxima Nova Semibold"/>
              <a:sym typeface="Proxima Nova Semibold"/>
            </a:endParaRPr>
          </a:p>
        </p:txBody>
      </p:sp>
      <p:sp>
        <p:nvSpPr>
          <p:cNvPr id="678" name="Google Shape;678;g264b1bef015_0_66"/>
          <p:cNvSpPr txBox="1"/>
          <p:nvPr/>
        </p:nvSpPr>
        <p:spPr>
          <a:xfrm>
            <a:off x="323325" y="344050"/>
            <a:ext cx="55830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Demo : Create Azure SQL  Database</a:t>
            </a:r>
            <a:endParaRPr sz="2400" b="1" i="0" u="none" strike="noStrike" cap="none">
              <a:solidFill>
                <a:srgbClr val="323F4F"/>
              </a:solidFill>
              <a:latin typeface="Proxima Nova"/>
              <a:ea typeface="Proxima Nova"/>
              <a:cs typeface="Proxima Nova"/>
              <a:sym typeface="Proxima Nova"/>
            </a:endParaRPr>
          </a:p>
        </p:txBody>
      </p:sp>
      <p:pic>
        <p:nvPicPr>
          <p:cNvPr id="679" name="Google Shape;679;g264b1bef015_0_66"/>
          <p:cNvPicPr preferRelativeResize="0"/>
          <p:nvPr/>
        </p:nvPicPr>
        <p:blipFill>
          <a:blip r:embed="rId3">
            <a:alphaModFix/>
          </a:blip>
          <a:stretch>
            <a:fillRect/>
          </a:stretch>
        </p:blipFill>
        <p:spPr>
          <a:xfrm>
            <a:off x="3365899" y="993425"/>
            <a:ext cx="5427200" cy="37842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g2677de2e5c3_1_107"/>
          <p:cNvSpPr txBox="1">
            <a:spLocks noGrp="1"/>
          </p:cNvSpPr>
          <p:nvPr>
            <p:ph type="title"/>
          </p:nvPr>
        </p:nvSpPr>
        <p:spPr>
          <a:xfrm>
            <a:off x="423900" y="1066550"/>
            <a:ext cx="8296200" cy="2555400"/>
          </a:xfrm>
          <a:prstGeom prst="rect">
            <a:avLst/>
          </a:prstGeom>
          <a:noFill/>
          <a:ln>
            <a:noFill/>
          </a:ln>
        </p:spPr>
        <p:txBody>
          <a:bodyPr spcFirstLastPara="1" wrap="square" lIns="0" tIns="0" rIns="0" bIns="0" anchor="t" anchorCtr="0">
            <a:noAutofit/>
          </a:bodyPr>
          <a:lstStyle/>
          <a:p>
            <a:pPr marL="0" lvl="0" indent="0" algn="just" rtl="0">
              <a:lnSpc>
                <a:spcPct val="100000"/>
              </a:lnSpc>
              <a:spcBef>
                <a:spcPts val="1500"/>
              </a:spcBef>
              <a:spcAft>
                <a:spcPts val="0"/>
              </a:spcAft>
              <a:buSzPts val="4000"/>
              <a:buNone/>
            </a:pPr>
            <a:r>
              <a:rPr lang="en" sz="1600">
                <a:solidFill>
                  <a:schemeClr val="dk1"/>
                </a:solidFill>
                <a:latin typeface="Proxima Nova Semibold"/>
                <a:ea typeface="Proxima Nova Semibold"/>
                <a:cs typeface="Proxima Nova Semibold"/>
                <a:sym typeface="Proxima Nova Semibold"/>
              </a:rPr>
              <a:t>Click on the + Create new resource button, located on the left-hand side of the screen. This will open up the Create a resource blade. Under the Database pane, you can see SQL Database. Click on the Create button located below it.</a:t>
            </a:r>
            <a:endParaRPr sz="1600">
              <a:solidFill>
                <a:schemeClr val="dk1"/>
              </a:solidFill>
              <a:latin typeface="Proxima Nova Semibold"/>
              <a:ea typeface="Proxima Nova Semibold"/>
              <a:cs typeface="Proxima Nova Semibold"/>
              <a:sym typeface="Proxima Nova Semibold"/>
            </a:endParaRPr>
          </a:p>
        </p:txBody>
      </p:sp>
      <p:sp>
        <p:nvSpPr>
          <p:cNvPr id="685" name="Google Shape;685;g2677de2e5c3_1_107"/>
          <p:cNvSpPr txBox="1"/>
          <p:nvPr/>
        </p:nvSpPr>
        <p:spPr>
          <a:xfrm>
            <a:off x="323325" y="344050"/>
            <a:ext cx="55830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Demo : Create Azure SQL  Database</a:t>
            </a:r>
            <a:endParaRPr sz="2400" b="1" i="0" u="none" strike="noStrike" cap="none">
              <a:solidFill>
                <a:srgbClr val="323F4F"/>
              </a:solidFill>
              <a:latin typeface="Proxima Nova"/>
              <a:ea typeface="Proxima Nova"/>
              <a:cs typeface="Proxima Nova"/>
              <a:sym typeface="Proxima Nova"/>
            </a:endParaRPr>
          </a:p>
        </p:txBody>
      </p:sp>
      <p:pic>
        <p:nvPicPr>
          <p:cNvPr id="686" name="Google Shape;686;g2677de2e5c3_1_107"/>
          <p:cNvPicPr preferRelativeResize="0"/>
          <p:nvPr/>
        </p:nvPicPr>
        <p:blipFill>
          <a:blip r:embed="rId3">
            <a:alphaModFix/>
          </a:blip>
          <a:stretch>
            <a:fillRect/>
          </a:stretch>
        </p:blipFill>
        <p:spPr>
          <a:xfrm>
            <a:off x="1543274" y="1796850"/>
            <a:ext cx="6830725" cy="31151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g2677de2e5c3_1_113"/>
          <p:cNvSpPr txBox="1">
            <a:spLocks noGrp="1"/>
          </p:cNvSpPr>
          <p:nvPr>
            <p:ph type="title"/>
          </p:nvPr>
        </p:nvSpPr>
        <p:spPr>
          <a:xfrm>
            <a:off x="323325" y="1351200"/>
            <a:ext cx="2812500" cy="2555400"/>
          </a:xfrm>
          <a:prstGeom prst="rect">
            <a:avLst/>
          </a:prstGeom>
          <a:noFill/>
          <a:ln>
            <a:noFill/>
          </a:ln>
        </p:spPr>
        <p:txBody>
          <a:bodyPr spcFirstLastPara="1" wrap="square" lIns="0" tIns="0" rIns="0" bIns="0" anchor="t" anchorCtr="0">
            <a:noAutofit/>
          </a:bodyPr>
          <a:lstStyle/>
          <a:p>
            <a:pPr marL="0" lvl="0" indent="0" algn="just" rtl="0">
              <a:lnSpc>
                <a:spcPct val="100000"/>
              </a:lnSpc>
              <a:spcBef>
                <a:spcPts val="1500"/>
              </a:spcBef>
              <a:spcAft>
                <a:spcPts val="0"/>
              </a:spcAft>
              <a:buSzPts val="4000"/>
              <a:buNone/>
            </a:pPr>
            <a:r>
              <a:rPr lang="en" sz="1600">
                <a:solidFill>
                  <a:schemeClr val="dk1"/>
                </a:solidFill>
                <a:latin typeface="Proxima Nova Semibold"/>
                <a:ea typeface="Proxima Nova Semibold"/>
                <a:cs typeface="Proxima Nova Semibold"/>
                <a:sym typeface="Proxima Nova Semibold"/>
              </a:rPr>
              <a:t>On Create SQL Database blade specify</a:t>
            </a:r>
            <a:endParaRPr sz="1600">
              <a:solidFill>
                <a:schemeClr val="dk1"/>
              </a:solidFill>
              <a:latin typeface="Proxima Nova Semibold"/>
              <a:ea typeface="Proxima Nova Semibold"/>
              <a:cs typeface="Proxima Nova Semibold"/>
              <a:sym typeface="Proxima Nova Semibold"/>
            </a:endParaRPr>
          </a:p>
          <a:p>
            <a:pPr marL="457200" lvl="0" indent="-330200" algn="just" rtl="0">
              <a:lnSpc>
                <a:spcPct val="100000"/>
              </a:lnSpc>
              <a:spcBef>
                <a:spcPts val="150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Subscription</a:t>
            </a:r>
            <a:endParaRPr sz="1600">
              <a:solidFill>
                <a:schemeClr val="dk1"/>
              </a:solidFill>
              <a:latin typeface="Proxima Nova Semibold"/>
              <a:ea typeface="Proxima Nova Semibold"/>
              <a:cs typeface="Proxima Nova Semibold"/>
              <a:sym typeface="Proxima Nova Semibold"/>
            </a:endParaRPr>
          </a:p>
          <a:p>
            <a:pPr marL="457200" lvl="0" indent="-330200" algn="just" rtl="0">
              <a:lnSpc>
                <a:spcPct val="100000"/>
              </a:lnSpc>
              <a:spcBef>
                <a:spcPts val="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Resource Group</a:t>
            </a:r>
            <a:endParaRPr sz="1600">
              <a:solidFill>
                <a:schemeClr val="dk1"/>
              </a:solidFill>
              <a:latin typeface="Proxima Nova Semibold"/>
              <a:ea typeface="Proxima Nova Semibold"/>
              <a:cs typeface="Proxima Nova Semibold"/>
              <a:sym typeface="Proxima Nova Semibold"/>
            </a:endParaRPr>
          </a:p>
          <a:p>
            <a:pPr marL="457200" lvl="0" indent="-330200" algn="just" rtl="0">
              <a:lnSpc>
                <a:spcPct val="100000"/>
              </a:lnSpc>
              <a:spcBef>
                <a:spcPts val="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Database Name</a:t>
            </a:r>
            <a:endParaRPr sz="1600">
              <a:solidFill>
                <a:schemeClr val="dk1"/>
              </a:solidFill>
              <a:latin typeface="Proxima Nova Semibold"/>
              <a:ea typeface="Proxima Nova Semibold"/>
              <a:cs typeface="Proxima Nova Semibold"/>
              <a:sym typeface="Proxima Nova Semibold"/>
            </a:endParaRPr>
          </a:p>
          <a:p>
            <a:pPr marL="457200" lvl="0" indent="-330200" algn="just" rtl="0">
              <a:lnSpc>
                <a:spcPct val="100000"/>
              </a:lnSpc>
              <a:spcBef>
                <a:spcPts val="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Server</a:t>
            </a:r>
            <a:endParaRPr sz="1600">
              <a:solidFill>
                <a:schemeClr val="dk1"/>
              </a:solidFill>
              <a:latin typeface="Proxima Nova Semibold"/>
              <a:ea typeface="Proxima Nova Semibold"/>
              <a:cs typeface="Proxima Nova Semibold"/>
              <a:sym typeface="Proxima Nova Semibold"/>
            </a:endParaRPr>
          </a:p>
        </p:txBody>
      </p:sp>
      <p:sp>
        <p:nvSpPr>
          <p:cNvPr id="692" name="Google Shape;692;g2677de2e5c3_1_113"/>
          <p:cNvSpPr txBox="1"/>
          <p:nvPr/>
        </p:nvSpPr>
        <p:spPr>
          <a:xfrm>
            <a:off x="323325" y="344050"/>
            <a:ext cx="55830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Demo : Create Azure SQL  Database</a:t>
            </a:r>
            <a:endParaRPr sz="2400" b="1" i="0" u="none" strike="noStrike" cap="none">
              <a:solidFill>
                <a:srgbClr val="323F4F"/>
              </a:solidFill>
              <a:latin typeface="Proxima Nova"/>
              <a:ea typeface="Proxima Nova"/>
              <a:cs typeface="Proxima Nova"/>
              <a:sym typeface="Proxima Nova"/>
            </a:endParaRPr>
          </a:p>
        </p:txBody>
      </p:sp>
      <p:pic>
        <p:nvPicPr>
          <p:cNvPr id="693" name="Google Shape;693;g2677de2e5c3_1_113"/>
          <p:cNvPicPr preferRelativeResize="0"/>
          <p:nvPr/>
        </p:nvPicPr>
        <p:blipFill>
          <a:blip r:embed="rId3">
            <a:alphaModFix/>
          </a:blip>
          <a:stretch>
            <a:fillRect/>
          </a:stretch>
        </p:blipFill>
        <p:spPr>
          <a:xfrm>
            <a:off x="3818250" y="994025"/>
            <a:ext cx="4072909" cy="39774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g2677de2e5c3_1_119"/>
          <p:cNvSpPr txBox="1">
            <a:spLocks noGrp="1"/>
          </p:cNvSpPr>
          <p:nvPr>
            <p:ph type="title"/>
          </p:nvPr>
        </p:nvSpPr>
        <p:spPr>
          <a:xfrm>
            <a:off x="457200" y="1164700"/>
            <a:ext cx="3754800" cy="2555400"/>
          </a:xfrm>
          <a:prstGeom prst="rect">
            <a:avLst/>
          </a:prstGeom>
          <a:noFill/>
          <a:ln>
            <a:noFill/>
          </a:ln>
        </p:spPr>
        <p:txBody>
          <a:bodyPr spcFirstLastPara="1" wrap="square" lIns="0" tIns="0" rIns="0" bIns="0" anchor="t" anchorCtr="0">
            <a:noAutofit/>
          </a:bodyPr>
          <a:lstStyle/>
          <a:p>
            <a:pPr marL="0" lvl="0" indent="0" algn="just" rtl="0">
              <a:lnSpc>
                <a:spcPct val="100000"/>
              </a:lnSpc>
              <a:spcBef>
                <a:spcPts val="1500"/>
              </a:spcBef>
              <a:spcAft>
                <a:spcPts val="0"/>
              </a:spcAft>
              <a:buSzPts val="4000"/>
              <a:buNone/>
            </a:pPr>
            <a:r>
              <a:rPr lang="en" sz="1600">
                <a:solidFill>
                  <a:schemeClr val="dk1"/>
                </a:solidFill>
                <a:latin typeface="Proxima Nova Semibold"/>
                <a:ea typeface="Proxima Nova Semibold"/>
                <a:cs typeface="Proxima Nova Semibold"/>
                <a:sym typeface="Proxima Nova Semibold"/>
              </a:rPr>
              <a:t>If you do not have a server, you can create one by clicking on the Create new link, which will open the following page. Fill in the details as follows:</a:t>
            </a:r>
            <a:endParaRPr sz="1600">
              <a:solidFill>
                <a:schemeClr val="dk1"/>
              </a:solidFill>
              <a:latin typeface="Proxima Nova Semibold"/>
              <a:ea typeface="Proxima Nova Semibold"/>
              <a:cs typeface="Proxima Nova Semibold"/>
              <a:sym typeface="Proxima Nova Semibold"/>
            </a:endParaRPr>
          </a:p>
          <a:p>
            <a:pPr marL="0" lvl="0" indent="0" algn="just" rtl="0">
              <a:spcBef>
                <a:spcPts val="1500"/>
              </a:spcBef>
              <a:spcAft>
                <a:spcPts val="0"/>
              </a:spcAft>
              <a:buClr>
                <a:schemeClr val="dk1"/>
              </a:buClr>
              <a:buSzPts val="1100"/>
              <a:buFont typeface="Arial"/>
              <a:buNone/>
            </a:pPr>
            <a:endParaRPr sz="1600">
              <a:solidFill>
                <a:schemeClr val="dk1"/>
              </a:solidFill>
              <a:latin typeface="Proxima Nova Semibold"/>
              <a:ea typeface="Proxima Nova Semibold"/>
              <a:cs typeface="Proxima Nova Semibold"/>
              <a:sym typeface="Proxima Nova Semibold"/>
            </a:endParaRPr>
          </a:p>
          <a:p>
            <a:pPr marL="457200" lvl="0" indent="-311150" algn="just" rtl="0">
              <a:spcBef>
                <a:spcPts val="0"/>
              </a:spcBef>
              <a:spcAft>
                <a:spcPts val="0"/>
              </a:spcAft>
              <a:buClr>
                <a:schemeClr val="dk1"/>
              </a:buClr>
              <a:buSzPts val="1300"/>
              <a:buFont typeface="Proxima Nova Semibold"/>
              <a:buChar char="➔"/>
            </a:pPr>
            <a:r>
              <a:rPr lang="en" sz="1300">
                <a:solidFill>
                  <a:schemeClr val="dk1"/>
                </a:solidFill>
                <a:latin typeface="Proxima Nova Semibold"/>
                <a:ea typeface="Proxima Nova Semibold"/>
                <a:cs typeface="Proxima Nova Semibold"/>
                <a:sym typeface="Proxima Nova Semibold"/>
              </a:rPr>
              <a:t>Give a unique Server name and select the Location of your choice.</a:t>
            </a:r>
            <a:endParaRPr sz="1300">
              <a:solidFill>
                <a:schemeClr val="dk1"/>
              </a:solidFill>
              <a:latin typeface="Proxima Nova Semibold"/>
              <a:ea typeface="Proxima Nova Semibold"/>
              <a:cs typeface="Proxima Nova Semibold"/>
              <a:sym typeface="Proxima Nova Semibold"/>
            </a:endParaRPr>
          </a:p>
          <a:p>
            <a:pPr marL="457200" lvl="0" indent="0" algn="just" rtl="0">
              <a:spcBef>
                <a:spcPts val="0"/>
              </a:spcBef>
              <a:spcAft>
                <a:spcPts val="0"/>
              </a:spcAft>
              <a:buNone/>
            </a:pPr>
            <a:endParaRPr sz="1300">
              <a:solidFill>
                <a:schemeClr val="dk1"/>
              </a:solidFill>
              <a:latin typeface="Proxima Nova Semibold"/>
              <a:ea typeface="Proxima Nova Semibold"/>
              <a:cs typeface="Proxima Nova Semibold"/>
              <a:sym typeface="Proxima Nova Semibold"/>
            </a:endParaRPr>
          </a:p>
          <a:p>
            <a:pPr marL="457200" lvl="0" indent="-311150" algn="just" rtl="0">
              <a:spcBef>
                <a:spcPts val="0"/>
              </a:spcBef>
              <a:spcAft>
                <a:spcPts val="0"/>
              </a:spcAft>
              <a:buClr>
                <a:schemeClr val="dk1"/>
              </a:buClr>
              <a:buSzPts val="1300"/>
              <a:buFont typeface="Proxima Nova Semibold"/>
              <a:buChar char="➔"/>
            </a:pPr>
            <a:r>
              <a:rPr lang="en" sz="1300">
                <a:solidFill>
                  <a:schemeClr val="dk1"/>
                </a:solidFill>
                <a:latin typeface="Proxima Nova Semibold"/>
                <a:ea typeface="Proxima Nova Semibold"/>
                <a:cs typeface="Proxima Nova Semibold"/>
                <a:sym typeface="Proxima Nova Semibold"/>
              </a:rPr>
              <a:t>Under Authentication method, select Use SQL authentication option, and create unique Server admin login and Password configurations.</a:t>
            </a:r>
            <a:endParaRPr sz="13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4000"/>
              <a:buNone/>
            </a:pP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4000"/>
              <a:buNone/>
            </a:pPr>
            <a:endParaRPr sz="1600">
              <a:solidFill>
                <a:schemeClr val="dk1"/>
              </a:solidFill>
              <a:latin typeface="Proxima Nova Semibold"/>
              <a:ea typeface="Proxima Nova Semibold"/>
              <a:cs typeface="Proxima Nova Semibold"/>
              <a:sym typeface="Proxima Nova Semibold"/>
            </a:endParaRPr>
          </a:p>
        </p:txBody>
      </p:sp>
      <p:sp>
        <p:nvSpPr>
          <p:cNvPr id="699" name="Google Shape;699;g2677de2e5c3_1_119"/>
          <p:cNvSpPr txBox="1"/>
          <p:nvPr/>
        </p:nvSpPr>
        <p:spPr>
          <a:xfrm>
            <a:off x="323325" y="344050"/>
            <a:ext cx="55830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Demo : Create Azure SQL  Database</a:t>
            </a:r>
            <a:endParaRPr sz="2400" b="1" i="0" u="none" strike="noStrike" cap="none">
              <a:solidFill>
                <a:srgbClr val="323F4F"/>
              </a:solidFill>
              <a:latin typeface="Proxima Nova"/>
              <a:ea typeface="Proxima Nova"/>
              <a:cs typeface="Proxima Nova"/>
              <a:sym typeface="Proxima Nova"/>
            </a:endParaRPr>
          </a:p>
        </p:txBody>
      </p:sp>
      <p:pic>
        <p:nvPicPr>
          <p:cNvPr id="700" name="Google Shape;700;g2677de2e5c3_1_119"/>
          <p:cNvPicPr preferRelativeResize="0"/>
          <p:nvPr/>
        </p:nvPicPr>
        <p:blipFill>
          <a:blip r:embed="rId3">
            <a:alphaModFix/>
          </a:blip>
          <a:stretch>
            <a:fillRect/>
          </a:stretch>
        </p:blipFill>
        <p:spPr>
          <a:xfrm>
            <a:off x="4482200" y="861250"/>
            <a:ext cx="4039050" cy="41862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g2677de2e5c3_1_133"/>
          <p:cNvSpPr txBox="1">
            <a:spLocks noGrp="1"/>
          </p:cNvSpPr>
          <p:nvPr>
            <p:ph type="title"/>
          </p:nvPr>
        </p:nvSpPr>
        <p:spPr>
          <a:xfrm>
            <a:off x="457200" y="1164700"/>
            <a:ext cx="3431100" cy="2555400"/>
          </a:xfrm>
          <a:prstGeom prst="rect">
            <a:avLst/>
          </a:prstGeom>
          <a:noFill/>
          <a:ln>
            <a:noFill/>
          </a:ln>
        </p:spPr>
        <p:txBody>
          <a:bodyPr spcFirstLastPara="1" wrap="square" lIns="0" tIns="0" rIns="0" bIns="0" anchor="t" anchorCtr="0">
            <a:noAutofit/>
          </a:bodyPr>
          <a:lstStyle/>
          <a:p>
            <a:pPr marL="0" lvl="0" indent="0" algn="just" rtl="0">
              <a:spcBef>
                <a:spcPts val="1500"/>
              </a:spcBef>
              <a:spcAft>
                <a:spcPts val="0"/>
              </a:spcAft>
              <a:buSzPts val="1100"/>
              <a:buNone/>
            </a:pPr>
            <a:r>
              <a:rPr lang="en" sz="1600">
                <a:solidFill>
                  <a:schemeClr val="dk1"/>
                </a:solidFill>
                <a:latin typeface="Proxima Nova Semibold"/>
                <a:ea typeface="Proxima Nova Semibold"/>
                <a:cs typeface="Proxima Nova Semibold"/>
                <a:sym typeface="Proxima Nova Semibold"/>
              </a:rPr>
              <a:t>After filling in the details, click OK, which will bring you to the page shown here .</a:t>
            </a:r>
            <a:endParaRPr sz="1600">
              <a:solidFill>
                <a:schemeClr val="dk1"/>
              </a:solidFill>
              <a:latin typeface="Proxima Nova Semibold"/>
              <a:ea typeface="Proxima Nova Semibold"/>
              <a:cs typeface="Proxima Nova Semibold"/>
              <a:sym typeface="Proxima Nova Semibold"/>
            </a:endParaRPr>
          </a:p>
          <a:p>
            <a:pPr marL="0" lvl="0" indent="0" algn="just" rtl="0">
              <a:spcBef>
                <a:spcPts val="1500"/>
              </a:spcBef>
              <a:spcAft>
                <a:spcPts val="0"/>
              </a:spcAft>
              <a:buClr>
                <a:schemeClr val="dk1"/>
              </a:buClr>
              <a:buSzPts val="1100"/>
              <a:buFont typeface="Arial"/>
              <a:buNone/>
            </a:pPr>
            <a:r>
              <a:rPr lang="en" sz="1600">
                <a:solidFill>
                  <a:schemeClr val="dk1"/>
                </a:solidFill>
                <a:latin typeface="Proxima Nova Semibold"/>
                <a:ea typeface="Proxima Nova Semibold"/>
                <a:cs typeface="Proxima Nova Semibold"/>
                <a:sym typeface="Proxima Nova Semibold"/>
              </a:rPr>
              <a:t>Keep the default settings of No for Want to use SQL elastic pool, and Development for the Workload environment setting.</a:t>
            </a: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4000"/>
              <a:buNone/>
            </a:pPr>
            <a:endParaRPr sz="1600">
              <a:solidFill>
                <a:schemeClr val="dk1"/>
              </a:solidFill>
              <a:latin typeface="Proxima Nova Semibold"/>
              <a:ea typeface="Proxima Nova Semibold"/>
              <a:cs typeface="Proxima Nova Semibold"/>
              <a:sym typeface="Proxima Nova Semibold"/>
            </a:endParaRPr>
          </a:p>
        </p:txBody>
      </p:sp>
      <p:sp>
        <p:nvSpPr>
          <p:cNvPr id="706" name="Google Shape;706;g2677de2e5c3_1_133"/>
          <p:cNvSpPr txBox="1"/>
          <p:nvPr/>
        </p:nvSpPr>
        <p:spPr>
          <a:xfrm>
            <a:off x="323325" y="344050"/>
            <a:ext cx="55830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Demo : Create Azure SQL  Database</a:t>
            </a:r>
            <a:endParaRPr sz="2400" b="1" i="0" u="none" strike="noStrike" cap="none">
              <a:solidFill>
                <a:srgbClr val="323F4F"/>
              </a:solidFill>
              <a:latin typeface="Proxima Nova"/>
              <a:ea typeface="Proxima Nova"/>
              <a:cs typeface="Proxima Nova"/>
              <a:sym typeface="Proxima Nova"/>
            </a:endParaRPr>
          </a:p>
        </p:txBody>
      </p:sp>
      <p:pic>
        <p:nvPicPr>
          <p:cNvPr id="707" name="Google Shape;707;g2677de2e5c3_1_133"/>
          <p:cNvPicPr preferRelativeResize="0"/>
          <p:nvPr/>
        </p:nvPicPr>
        <p:blipFill>
          <a:blip r:embed="rId3">
            <a:alphaModFix/>
          </a:blip>
          <a:stretch>
            <a:fillRect/>
          </a:stretch>
        </p:blipFill>
        <p:spPr>
          <a:xfrm>
            <a:off x="4021050" y="914400"/>
            <a:ext cx="4950899" cy="3664826"/>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g2677de2e5c3_1_139"/>
          <p:cNvSpPr txBox="1">
            <a:spLocks noGrp="1"/>
          </p:cNvSpPr>
          <p:nvPr>
            <p:ph type="title"/>
          </p:nvPr>
        </p:nvSpPr>
        <p:spPr>
          <a:xfrm>
            <a:off x="457200" y="1616388"/>
            <a:ext cx="2586900" cy="2555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500"/>
              </a:spcBef>
              <a:spcAft>
                <a:spcPts val="0"/>
              </a:spcAft>
              <a:buSzPts val="4000"/>
              <a:buNone/>
            </a:pPr>
            <a:r>
              <a:rPr lang="en" sz="1600">
                <a:solidFill>
                  <a:schemeClr val="dk1"/>
                </a:solidFill>
                <a:latin typeface="Proxima Nova Semibold"/>
                <a:ea typeface="Proxima Nova Semibold"/>
                <a:cs typeface="Proxima Nova Semibold"/>
                <a:sym typeface="Proxima Nova Semibold"/>
              </a:rPr>
              <a:t>Networking and Configuring settings are as follows.</a:t>
            </a:r>
            <a:endParaRPr sz="1600">
              <a:solidFill>
                <a:schemeClr val="dk1"/>
              </a:solidFill>
              <a:latin typeface="Proxima Nova Semibold"/>
              <a:ea typeface="Proxima Nova Semibold"/>
              <a:cs typeface="Proxima Nova Semibold"/>
              <a:sym typeface="Proxima Nova Semibold"/>
            </a:endParaRPr>
          </a:p>
        </p:txBody>
      </p:sp>
      <p:sp>
        <p:nvSpPr>
          <p:cNvPr id="713" name="Google Shape;713;g2677de2e5c3_1_139"/>
          <p:cNvSpPr txBox="1"/>
          <p:nvPr/>
        </p:nvSpPr>
        <p:spPr>
          <a:xfrm>
            <a:off x="323325" y="344050"/>
            <a:ext cx="55830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Demo : Create Azure SQL  Database </a:t>
            </a:r>
            <a:endParaRPr sz="2400" b="1" i="0" u="none" strike="noStrike" cap="none">
              <a:solidFill>
                <a:srgbClr val="323F4F"/>
              </a:solidFill>
              <a:latin typeface="Proxima Nova"/>
              <a:ea typeface="Proxima Nova"/>
              <a:cs typeface="Proxima Nova"/>
              <a:sym typeface="Proxima Nova"/>
            </a:endParaRPr>
          </a:p>
        </p:txBody>
      </p:sp>
      <p:pic>
        <p:nvPicPr>
          <p:cNvPr id="714" name="Google Shape;714;g2677de2e5c3_1_139"/>
          <p:cNvPicPr preferRelativeResize="0"/>
          <p:nvPr/>
        </p:nvPicPr>
        <p:blipFill>
          <a:blip r:embed="rId3">
            <a:alphaModFix/>
          </a:blip>
          <a:stretch>
            <a:fillRect/>
          </a:stretch>
        </p:blipFill>
        <p:spPr>
          <a:xfrm>
            <a:off x="3412275" y="984225"/>
            <a:ext cx="4872151" cy="40633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g2677de2e5c3_1_144"/>
          <p:cNvSpPr txBox="1">
            <a:spLocks noGrp="1"/>
          </p:cNvSpPr>
          <p:nvPr>
            <p:ph type="title"/>
          </p:nvPr>
        </p:nvSpPr>
        <p:spPr>
          <a:xfrm>
            <a:off x="457200" y="1164700"/>
            <a:ext cx="3754800" cy="2555400"/>
          </a:xfrm>
          <a:prstGeom prst="rect">
            <a:avLst/>
          </a:prstGeom>
          <a:noFill/>
          <a:ln>
            <a:noFill/>
          </a:ln>
        </p:spPr>
        <p:txBody>
          <a:bodyPr spcFirstLastPara="1" wrap="square" lIns="0" tIns="0" rIns="0" bIns="0" anchor="t" anchorCtr="0">
            <a:noAutofit/>
          </a:bodyPr>
          <a:lstStyle/>
          <a:p>
            <a:pPr marL="0" lvl="0" indent="0" algn="just" rtl="0">
              <a:lnSpc>
                <a:spcPct val="100000"/>
              </a:lnSpc>
              <a:spcBef>
                <a:spcPts val="1500"/>
              </a:spcBef>
              <a:spcAft>
                <a:spcPts val="0"/>
              </a:spcAft>
              <a:buSzPts val="4000"/>
              <a:buNone/>
            </a:pPr>
            <a:r>
              <a:rPr lang="en" sz="1600">
                <a:solidFill>
                  <a:schemeClr val="dk1"/>
                </a:solidFill>
                <a:latin typeface="Proxima Nova Semibold"/>
                <a:ea typeface="Proxima Nova Semibold"/>
                <a:cs typeface="Proxima Nova Semibold"/>
                <a:sym typeface="Proxima Nova Semibold"/>
              </a:rPr>
              <a:t>Security:</a:t>
            </a: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4000"/>
              <a:buNone/>
            </a:pPr>
            <a:r>
              <a:rPr lang="en" sz="1600">
                <a:solidFill>
                  <a:schemeClr val="dk1"/>
                </a:solidFill>
                <a:latin typeface="Proxima Nova Semibold"/>
                <a:ea typeface="Proxima Nova Semibold"/>
                <a:cs typeface="Proxima Nova Semibold"/>
                <a:sym typeface="Proxima Nova Semibold"/>
              </a:rPr>
              <a:t> Leave all other settings to default except Enable Azure Defender for SQL, for which you should choose Not now.</a:t>
            </a:r>
            <a:endParaRPr sz="1600">
              <a:solidFill>
                <a:schemeClr val="dk1"/>
              </a:solidFill>
              <a:latin typeface="Proxima Nova Semibold"/>
              <a:ea typeface="Proxima Nova Semibold"/>
              <a:cs typeface="Proxima Nova Semibold"/>
              <a:sym typeface="Proxima Nova Semibold"/>
            </a:endParaRPr>
          </a:p>
        </p:txBody>
      </p:sp>
      <p:sp>
        <p:nvSpPr>
          <p:cNvPr id="720" name="Google Shape;720;g2677de2e5c3_1_144"/>
          <p:cNvSpPr txBox="1"/>
          <p:nvPr/>
        </p:nvSpPr>
        <p:spPr>
          <a:xfrm>
            <a:off x="323325" y="344050"/>
            <a:ext cx="55830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Demo : Create Azure SQL  Database</a:t>
            </a:r>
            <a:endParaRPr sz="2400" b="1" i="0" u="none" strike="noStrike" cap="none">
              <a:solidFill>
                <a:srgbClr val="323F4F"/>
              </a:solidFill>
              <a:latin typeface="Proxima Nova"/>
              <a:ea typeface="Proxima Nova"/>
              <a:cs typeface="Proxima Nova"/>
              <a:sym typeface="Proxima Nova"/>
            </a:endParaRPr>
          </a:p>
        </p:txBody>
      </p:sp>
      <p:pic>
        <p:nvPicPr>
          <p:cNvPr id="721" name="Google Shape;721;g2677de2e5c3_1_144"/>
          <p:cNvPicPr preferRelativeResize="0"/>
          <p:nvPr/>
        </p:nvPicPr>
        <p:blipFill>
          <a:blip r:embed="rId3">
            <a:alphaModFix/>
          </a:blip>
          <a:stretch>
            <a:fillRect/>
          </a:stretch>
        </p:blipFill>
        <p:spPr>
          <a:xfrm>
            <a:off x="4511650" y="787875"/>
            <a:ext cx="3931076" cy="43006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g2677de2e5c3_1_149"/>
          <p:cNvSpPr txBox="1">
            <a:spLocks noGrp="1"/>
          </p:cNvSpPr>
          <p:nvPr>
            <p:ph type="title"/>
          </p:nvPr>
        </p:nvSpPr>
        <p:spPr>
          <a:xfrm>
            <a:off x="457200" y="1164700"/>
            <a:ext cx="3754800" cy="2555400"/>
          </a:xfrm>
          <a:prstGeom prst="rect">
            <a:avLst/>
          </a:prstGeom>
          <a:noFill/>
          <a:ln>
            <a:noFill/>
          </a:ln>
        </p:spPr>
        <p:txBody>
          <a:bodyPr spcFirstLastPara="1" wrap="square" lIns="0" tIns="0" rIns="0" bIns="0" anchor="t" anchorCtr="0">
            <a:noAutofit/>
          </a:bodyPr>
          <a:lstStyle/>
          <a:p>
            <a:pPr marL="0" lvl="0" indent="0" algn="just" rtl="0">
              <a:lnSpc>
                <a:spcPct val="100000"/>
              </a:lnSpc>
              <a:spcBef>
                <a:spcPts val="1500"/>
              </a:spcBef>
              <a:spcAft>
                <a:spcPts val="0"/>
              </a:spcAft>
              <a:buSzPts val="4000"/>
              <a:buNone/>
            </a:pPr>
            <a:r>
              <a:rPr lang="en" sz="1600">
                <a:solidFill>
                  <a:schemeClr val="dk1"/>
                </a:solidFill>
                <a:latin typeface="Proxima Nova Semibold"/>
                <a:ea typeface="Proxima Nova Semibold"/>
                <a:cs typeface="Proxima Nova Semibold"/>
                <a:sym typeface="Proxima Nova Semibold"/>
              </a:rPr>
              <a:t>Keep the default settings for other tabs and move to Review + create. </a:t>
            </a: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4000"/>
              <a:buNone/>
            </a:pPr>
            <a:r>
              <a:rPr lang="en" sz="1600">
                <a:solidFill>
                  <a:schemeClr val="dk1"/>
                </a:solidFill>
                <a:latin typeface="Proxima Nova Semibold"/>
                <a:ea typeface="Proxima Nova Semibold"/>
                <a:cs typeface="Proxima Nova Semibold"/>
                <a:sym typeface="Proxima Nova Semibold"/>
              </a:rPr>
              <a:t>We can review your configurations and go back to edit as needed. </a:t>
            </a: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4000"/>
              <a:buNone/>
            </a:pPr>
            <a:r>
              <a:rPr lang="en" sz="1600">
                <a:solidFill>
                  <a:schemeClr val="dk1"/>
                </a:solidFill>
                <a:latin typeface="Proxima Nova Semibold"/>
                <a:ea typeface="Proxima Nova Semibold"/>
                <a:cs typeface="Proxima Nova Semibold"/>
                <a:sym typeface="Proxima Nova Semibold"/>
              </a:rPr>
              <a:t>We can also see the estimated cost per month in your currency.</a:t>
            </a:r>
            <a:endParaRPr sz="1600">
              <a:solidFill>
                <a:schemeClr val="dk1"/>
              </a:solidFill>
              <a:latin typeface="Proxima Nova Semibold"/>
              <a:ea typeface="Proxima Nova Semibold"/>
              <a:cs typeface="Proxima Nova Semibold"/>
              <a:sym typeface="Proxima Nova Semibold"/>
            </a:endParaRPr>
          </a:p>
        </p:txBody>
      </p:sp>
      <p:sp>
        <p:nvSpPr>
          <p:cNvPr id="727" name="Google Shape;727;g2677de2e5c3_1_149"/>
          <p:cNvSpPr txBox="1"/>
          <p:nvPr/>
        </p:nvSpPr>
        <p:spPr>
          <a:xfrm>
            <a:off x="323325" y="344050"/>
            <a:ext cx="55830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Demo : Create Azure SQL  Database</a:t>
            </a:r>
            <a:endParaRPr sz="2400" b="1" i="0" u="none" strike="noStrike" cap="none">
              <a:solidFill>
                <a:srgbClr val="323F4F"/>
              </a:solidFill>
              <a:latin typeface="Proxima Nova"/>
              <a:ea typeface="Proxima Nova"/>
              <a:cs typeface="Proxima Nova"/>
              <a:sym typeface="Proxima Nova"/>
            </a:endParaRPr>
          </a:p>
        </p:txBody>
      </p:sp>
      <p:pic>
        <p:nvPicPr>
          <p:cNvPr id="728" name="Google Shape;728;g2677de2e5c3_1_149"/>
          <p:cNvPicPr preferRelativeResize="0"/>
          <p:nvPr/>
        </p:nvPicPr>
        <p:blipFill>
          <a:blip r:embed="rId3">
            <a:alphaModFix/>
          </a:blip>
          <a:stretch>
            <a:fillRect/>
          </a:stretch>
        </p:blipFill>
        <p:spPr>
          <a:xfrm>
            <a:off x="4393850" y="802375"/>
            <a:ext cx="4027170" cy="42822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g2677de2e5c3_1_154"/>
          <p:cNvSpPr txBox="1">
            <a:spLocks noGrp="1"/>
          </p:cNvSpPr>
          <p:nvPr>
            <p:ph type="title"/>
          </p:nvPr>
        </p:nvSpPr>
        <p:spPr>
          <a:xfrm>
            <a:off x="398300" y="1027300"/>
            <a:ext cx="8113200" cy="2555400"/>
          </a:xfrm>
          <a:prstGeom prst="rect">
            <a:avLst/>
          </a:prstGeom>
          <a:noFill/>
          <a:ln>
            <a:noFill/>
          </a:ln>
        </p:spPr>
        <p:txBody>
          <a:bodyPr spcFirstLastPara="1" wrap="square" lIns="0" tIns="0" rIns="0" bIns="0" anchor="t" anchorCtr="0">
            <a:noAutofit/>
          </a:bodyPr>
          <a:lstStyle/>
          <a:p>
            <a:pPr marL="0" lvl="0" indent="0" algn="just" rtl="0">
              <a:lnSpc>
                <a:spcPct val="100000"/>
              </a:lnSpc>
              <a:spcBef>
                <a:spcPts val="1500"/>
              </a:spcBef>
              <a:spcAft>
                <a:spcPts val="0"/>
              </a:spcAft>
              <a:buSzPts val="4000"/>
              <a:buNone/>
            </a:pPr>
            <a:r>
              <a:rPr lang="en" sz="1600">
                <a:solidFill>
                  <a:schemeClr val="dk1"/>
                </a:solidFill>
                <a:latin typeface="Proxima Nova Semibold"/>
                <a:ea typeface="Proxima Nova Semibold"/>
                <a:cs typeface="Proxima Nova Semibold"/>
                <a:sym typeface="Proxima Nova Semibold"/>
              </a:rPr>
              <a:t>Once we are satisfied with the configurations, click the Create button to deploy your database. It can take a few minutes to complete the deployment. The deployment pane will show the status.</a:t>
            </a:r>
            <a:endParaRPr sz="1600">
              <a:solidFill>
                <a:schemeClr val="dk1"/>
              </a:solidFill>
              <a:latin typeface="Proxima Nova Semibold"/>
              <a:ea typeface="Proxima Nova Semibold"/>
              <a:cs typeface="Proxima Nova Semibold"/>
              <a:sym typeface="Proxima Nova Semibold"/>
            </a:endParaRPr>
          </a:p>
        </p:txBody>
      </p:sp>
      <p:sp>
        <p:nvSpPr>
          <p:cNvPr id="734" name="Google Shape;734;g2677de2e5c3_1_154"/>
          <p:cNvSpPr txBox="1"/>
          <p:nvPr/>
        </p:nvSpPr>
        <p:spPr>
          <a:xfrm>
            <a:off x="323325" y="344050"/>
            <a:ext cx="55830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Demo : Create Azure SQL  Database</a:t>
            </a:r>
            <a:endParaRPr sz="2400" b="1" i="0" u="none" strike="noStrike" cap="none">
              <a:solidFill>
                <a:srgbClr val="323F4F"/>
              </a:solidFill>
              <a:latin typeface="Proxima Nova"/>
              <a:ea typeface="Proxima Nova"/>
              <a:cs typeface="Proxima Nova"/>
              <a:sym typeface="Proxima Nova"/>
            </a:endParaRPr>
          </a:p>
        </p:txBody>
      </p:sp>
      <p:pic>
        <p:nvPicPr>
          <p:cNvPr id="735" name="Google Shape;735;g2677de2e5c3_1_154"/>
          <p:cNvPicPr preferRelativeResize="0"/>
          <p:nvPr/>
        </p:nvPicPr>
        <p:blipFill>
          <a:blip r:embed="rId3">
            <a:alphaModFix/>
          </a:blip>
          <a:stretch>
            <a:fillRect/>
          </a:stretch>
        </p:blipFill>
        <p:spPr>
          <a:xfrm>
            <a:off x="724324" y="1762200"/>
            <a:ext cx="7561326" cy="2924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g2654deb90ab_0_8"/>
          <p:cNvSpPr txBox="1"/>
          <p:nvPr/>
        </p:nvSpPr>
        <p:spPr>
          <a:xfrm>
            <a:off x="381000" y="321000"/>
            <a:ext cx="55830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i="0" u="none" strike="noStrike" cap="none">
                <a:solidFill>
                  <a:srgbClr val="323F4F"/>
                </a:solidFill>
                <a:latin typeface="Proxima Nova"/>
                <a:ea typeface="Proxima Nova"/>
                <a:cs typeface="Proxima Nova"/>
                <a:sym typeface="Proxima Nova"/>
              </a:rPr>
              <a:t>What is Cloud Computing ?</a:t>
            </a:r>
            <a:endParaRPr sz="2400" b="1" i="0" u="none" strike="noStrike" cap="none">
              <a:solidFill>
                <a:srgbClr val="323F4F"/>
              </a:solidFill>
              <a:latin typeface="Proxima Nova"/>
              <a:ea typeface="Proxima Nova"/>
              <a:cs typeface="Proxima Nova"/>
              <a:sym typeface="Proxima Nova"/>
            </a:endParaRPr>
          </a:p>
        </p:txBody>
      </p:sp>
      <p:pic>
        <p:nvPicPr>
          <p:cNvPr id="194" name="Google Shape;194;g2654deb90ab_0_8"/>
          <p:cNvPicPr preferRelativeResize="0"/>
          <p:nvPr/>
        </p:nvPicPr>
        <p:blipFill rotWithShape="1">
          <a:blip r:embed="rId3">
            <a:alphaModFix/>
          </a:blip>
          <a:srcRect/>
          <a:stretch/>
        </p:blipFill>
        <p:spPr>
          <a:xfrm>
            <a:off x="3328325" y="868350"/>
            <a:ext cx="5595050" cy="4000501"/>
          </a:xfrm>
          <a:prstGeom prst="rect">
            <a:avLst/>
          </a:prstGeom>
          <a:noFill/>
          <a:ln>
            <a:noFill/>
          </a:ln>
        </p:spPr>
      </p:pic>
      <p:pic>
        <p:nvPicPr>
          <p:cNvPr id="195" name="Google Shape;195;g2654deb90ab_0_8"/>
          <p:cNvPicPr preferRelativeResize="0"/>
          <p:nvPr/>
        </p:nvPicPr>
        <p:blipFill rotWithShape="1">
          <a:blip r:embed="rId4">
            <a:alphaModFix/>
          </a:blip>
          <a:srcRect t="36012"/>
          <a:stretch/>
        </p:blipFill>
        <p:spPr>
          <a:xfrm>
            <a:off x="514850" y="1192450"/>
            <a:ext cx="2989875" cy="1275474"/>
          </a:xfrm>
          <a:prstGeom prst="rect">
            <a:avLst/>
          </a:prstGeom>
          <a:noFill/>
          <a:ln>
            <a:noFill/>
          </a:ln>
        </p:spPr>
      </p:pic>
      <p:sp>
        <p:nvSpPr>
          <p:cNvPr id="196" name="Google Shape;196;g2654deb90ab_0_8"/>
          <p:cNvSpPr txBox="1"/>
          <p:nvPr/>
        </p:nvSpPr>
        <p:spPr>
          <a:xfrm>
            <a:off x="1259325" y="2609688"/>
            <a:ext cx="1268700" cy="365400"/>
          </a:xfrm>
          <a:prstGeom prst="rect">
            <a:avLst/>
          </a:prstGeom>
          <a:gradFill>
            <a:gsLst>
              <a:gs pos="0">
                <a:srgbClr val="DCECD5"/>
              </a:gs>
              <a:gs pos="100000">
                <a:srgbClr val="93BC81"/>
              </a:gs>
            </a:gsLst>
            <a:path path="circle">
              <a:fillToRect l="50000" t="50000" r="50000" b="50000"/>
            </a:path>
            <a:tileRect/>
          </a:gra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b="1" i="0" u="none" strike="noStrike" cap="none">
                <a:solidFill>
                  <a:srgbClr val="000000"/>
                </a:solidFill>
                <a:latin typeface="Proxima Nova"/>
                <a:ea typeface="Proxima Nova"/>
                <a:cs typeface="Proxima Nova"/>
                <a:sym typeface="Proxima Nova"/>
              </a:rPr>
              <a:t>Data Centers</a:t>
            </a:r>
            <a:endParaRPr sz="1300" b="1" i="0" u="none" strike="noStrike" cap="none">
              <a:solidFill>
                <a:srgbClr val="000000"/>
              </a:solidFill>
              <a:latin typeface="Proxima Nova"/>
              <a:ea typeface="Proxima Nova"/>
              <a:cs typeface="Proxima Nova"/>
              <a:sym typeface="Proxima Nova"/>
            </a:endParaRPr>
          </a:p>
        </p:txBody>
      </p:sp>
      <p:pic>
        <p:nvPicPr>
          <p:cNvPr id="197" name="Google Shape;197;g2654deb90ab_0_8"/>
          <p:cNvPicPr preferRelativeResize="0"/>
          <p:nvPr/>
        </p:nvPicPr>
        <p:blipFill rotWithShape="1">
          <a:blip r:embed="rId5">
            <a:alphaModFix/>
          </a:blip>
          <a:srcRect/>
          <a:stretch/>
        </p:blipFill>
        <p:spPr>
          <a:xfrm>
            <a:off x="500527" y="3116874"/>
            <a:ext cx="2989875" cy="1553202"/>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g2677de2e5c3_1_172"/>
          <p:cNvSpPr txBox="1"/>
          <p:nvPr/>
        </p:nvSpPr>
        <p:spPr>
          <a:xfrm>
            <a:off x="1083325" y="2152000"/>
            <a:ext cx="6265200" cy="663600"/>
          </a:xfrm>
          <a:prstGeom prst="rect">
            <a:avLst/>
          </a:prstGeom>
          <a:solidFill>
            <a:srgbClr val="A64D79"/>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4000"/>
              <a:buFont typeface="Arial"/>
              <a:buNone/>
            </a:pPr>
            <a:r>
              <a:rPr lang="en" sz="4000" b="0" i="0" u="none" strike="noStrike" cap="none">
                <a:solidFill>
                  <a:schemeClr val="lt1"/>
                </a:solidFill>
                <a:latin typeface="Proxima Nova"/>
                <a:ea typeface="Proxima Nova"/>
                <a:cs typeface="Proxima Nova"/>
                <a:sym typeface="Proxima Nova"/>
              </a:rPr>
              <a:t>  A</a:t>
            </a:r>
            <a:r>
              <a:rPr lang="en" sz="4000">
                <a:solidFill>
                  <a:schemeClr val="lt1"/>
                </a:solidFill>
                <a:latin typeface="Proxima Nova"/>
                <a:ea typeface="Proxima Nova"/>
                <a:cs typeface="Proxima Nova"/>
                <a:sym typeface="Proxima Nova"/>
              </a:rPr>
              <a:t>zure BLOB Storage</a:t>
            </a:r>
            <a:endParaRPr sz="4000" b="0" i="0" u="none" strike="noStrike" cap="none">
              <a:solidFill>
                <a:schemeClr val="lt1"/>
              </a:solidFill>
              <a:latin typeface="Proxima Nova"/>
              <a:ea typeface="Proxima Nova"/>
              <a:cs typeface="Proxima Nova"/>
              <a:sym typeface="Proxima Nova"/>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g26854a6b643_0_7"/>
          <p:cNvSpPr txBox="1">
            <a:spLocks noGrp="1"/>
          </p:cNvSpPr>
          <p:nvPr>
            <p:ph type="title"/>
          </p:nvPr>
        </p:nvSpPr>
        <p:spPr>
          <a:xfrm>
            <a:off x="457200" y="1070150"/>
            <a:ext cx="7986900" cy="8265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1500"/>
              </a:spcBef>
              <a:spcAft>
                <a:spcPts val="0"/>
              </a:spcAft>
              <a:buSzPts val="1100"/>
              <a:buNone/>
            </a:pPr>
            <a:r>
              <a:rPr lang="en" sz="1600">
                <a:solidFill>
                  <a:schemeClr val="dk1"/>
                </a:solidFill>
                <a:latin typeface="Proxima Nova Semibold"/>
                <a:ea typeface="Proxima Nova Semibold"/>
                <a:cs typeface="Proxima Nova Semibold"/>
                <a:sym typeface="Proxima Nova Semibold"/>
              </a:rPr>
              <a:t>Azure Blob Storage is a cloud-based object storage solution offered by Microsoft Azure that allows users to store and manage large amounts of unstructured data in the cloud. With Azure Blob Storage, you can easily store and retrieve text and binary data such as images, videos, and documents, while taking advantage of features such as scalability, security, and cost-effectiveness.</a:t>
            </a:r>
            <a:endParaRPr sz="1600">
              <a:solidFill>
                <a:schemeClr val="dk1"/>
              </a:solidFill>
              <a:latin typeface="Proxima Nova Semibold"/>
              <a:ea typeface="Proxima Nova Semibold"/>
              <a:cs typeface="Proxima Nova Semibold"/>
              <a:sym typeface="Proxima Nova Semibold"/>
            </a:endParaRPr>
          </a:p>
          <a:p>
            <a:pPr marL="0" lvl="0" indent="0" algn="just" rtl="0">
              <a:lnSpc>
                <a:spcPct val="115000"/>
              </a:lnSpc>
              <a:spcBef>
                <a:spcPts val="1500"/>
              </a:spcBef>
              <a:spcAft>
                <a:spcPts val="1000"/>
              </a:spcAft>
              <a:buSzPts val="1100"/>
              <a:buNone/>
            </a:pPr>
            <a:endParaRPr sz="1600">
              <a:solidFill>
                <a:schemeClr val="dk1"/>
              </a:solidFill>
              <a:latin typeface="Proxima Nova Semibold"/>
              <a:ea typeface="Proxima Nova Semibold"/>
              <a:cs typeface="Proxima Nova Semibold"/>
              <a:sym typeface="Proxima Nova Semibold"/>
            </a:endParaRPr>
          </a:p>
        </p:txBody>
      </p:sp>
      <p:sp>
        <p:nvSpPr>
          <p:cNvPr id="746" name="Google Shape;746;g26854a6b643_0_7"/>
          <p:cNvSpPr txBox="1"/>
          <p:nvPr/>
        </p:nvSpPr>
        <p:spPr>
          <a:xfrm>
            <a:off x="381000" y="321000"/>
            <a:ext cx="73254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What is Azure BLOB Storage?</a:t>
            </a:r>
            <a:endParaRPr sz="2400" b="1" i="0" u="none" strike="noStrike" cap="none">
              <a:solidFill>
                <a:srgbClr val="323F4F"/>
              </a:solidFill>
              <a:latin typeface="Proxima Nova"/>
              <a:ea typeface="Proxima Nova"/>
              <a:cs typeface="Proxima Nova"/>
              <a:sym typeface="Proxima Nova"/>
            </a:endParaRPr>
          </a:p>
        </p:txBody>
      </p:sp>
      <p:pic>
        <p:nvPicPr>
          <p:cNvPr id="747" name="Google Shape;747;g26854a6b643_0_7"/>
          <p:cNvPicPr preferRelativeResize="0"/>
          <p:nvPr/>
        </p:nvPicPr>
        <p:blipFill>
          <a:blip r:embed="rId3">
            <a:alphaModFix/>
          </a:blip>
          <a:stretch>
            <a:fillRect/>
          </a:stretch>
        </p:blipFill>
        <p:spPr>
          <a:xfrm>
            <a:off x="2989175" y="2736850"/>
            <a:ext cx="5355375" cy="13091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g26854a6b643_0_14"/>
          <p:cNvSpPr txBox="1">
            <a:spLocks noGrp="1"/>
          </p:cNvSpPr>
          <p:nvPr>
            <p:ph type="title"/>
          </p:nvPr>
        </p:nvSpPr>
        <p:spPr>
          <a:xfrm>
            <a:off x="457200" y="1070150"/>
            <a:ext cx="7986900" cy="826500"/>
          </a:xfrm>
          <a:prstGeom prst="rect">
            <a:avLst/>
          </a:prstGeom>
          <a:noFill/>
          <a:ln>
            <a:noFill/>
          </a:ln>
        </p:spPr>
        <p:txBody>
          <a:bodyPr spcFirstLastPara="1" wrap="square" lIns="0" tIns="0" rIns="0" bIns="0" anchor="t" anchorCtr="0">
            <a:noAutofit/>
          </a:bodyPr>
          <a:lstStyle/>
          <a:p>
            <a:pPr marL="0" lvl="0" indent="0" algn="just" rtl="0">
              <a:spcBef>
                <a:spcPts val="1500"/>
              </a:spcBef>
              <a:spcAft>
                <a:spcPts val="0"/>
              </a:spcAft>
              <a:buClr>
                <a:schemeClr val="dk1"/>
              </a:buClr>
              <a:buSzPts val="1100"/>
              <a:buFont typeface="Arial"/>
              <a:buNone/>
            </a:pPr>
            <a:r>
              <a:rPr lang="en" sz="1600">
                <a:solidFill>
                  <a:schemeClr val="dk1"/>
                </a:solidFill>
                <a:latin typeface="Proxima Nova Semibold"/>
                <a:ea typeface="Proxima Nova Semibold"/>
                <a:cs typeface="Proxima Nova Semibold"/>
                <a:sym typeface="Proxima Nova Semibold"/>
              </a:rPr>
              <a:t>Microsoft provides so many storage options, like File, Disk, Archive, etc. Hence it is necessary to understand when one should opt for Blob Storage. Here are the following instances:</a:t>
            </a:r>
            <a:endParaRPr sz="1600">
              <a:solidFill>
                <a:schemeClr val="dk1"/>
              </a:solidFill>
              <a:latin typeface="Proxima Nova Semibold"/>
              <a:ea typeface="Proxima Nova Semibold"/>
              <a:cs typeface="Proxima Nova Semibold"/>
              <a:sym typeface="Proxima Nova Semibold"/>
            </a:endParaRPr>
          </a:p>
          <a:p>
            <a:pPr marL="457200" lvl="0" indent="-330200" algn="just" rtl="0">
              <a:spcBef>
                <a:spcPts val="150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Azure Blob Storage is created for storing unstructured data. One can opt for Blob Storage for streaming audio and video files.</a:t>
            </a:r>
            <a:endParaRPr sz="1600">
              <a:solidFill>
                <a:schemeClr val="dk1"/>
              </a:solidFill>
              <a:latin typeface="Proxima Nova Semibold"/>
              <a:ea typeface="Proxima Nova Semibold"/>
              <a:cs typeface="Proxima Nova Semibold"/>
              <a:sym typeface="Proxima Nova Semibold"/>
            </a:endParaRPr>
          </a:p>
          <a:p>
            <a:pPr marL="457200" lvl="0" indent="-330200" algn="just" rtl="0">
              <a:spcBef>
                <a:spcPts val="100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Likewise, Blob storage is also used for storing data during backup, archiving, restoring, and recovering. Extensive volume data used for analysis by Azure services are also stored here.</a:t>
            </a:r>
            <a:endParaRPr sz="1600">
              <a:solidFill>
                <a:schemeClr val="dk1"/>
              </a:solidFill>
              <a:latin typeface="Proxima Nova Semibold"/>
              <a:ea typeface="Proxima Nova Semibold"/>
              <a:cs typeface="Proxima Nova Semibold"/>
              <a:sym typeface="Proxima Nova Semibold"/>
            </a:endParaRPr>
          </a:p>
          <a:p>
            <a:pPr marL="457200" lvl="0" indent="-330200" algn="just" rtl="0">
              <a:spcBef>
                <a:spcPts val="150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Similarly, one can go for Blob Storage when uploading large files. Azure Blob storage breaks the large files into smaller chunks, and these chunks get uploaded individually. After uploading these chunks, they get merged into a single initial file.</a:t>
            </a: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1000"/>
              </a:spcAft>
              <a:buNone/>
            </a:pPr>
            <a:endParaRPr sz="1600">
              <a:solidFill>
                <a:schemeClr val="dk1"/>
              </a:solidFill>
              <a:latin typeface="Proxima Nova Semibold"/>
              <a:ea typeface="Proxima Nova Semibold"/>
              <a:cs typeface="Proxima Nova Semibold"/>
              <a:sym typeface="Proxima Nova Semibold"/>
            </a:endParaRPr>
          </a:p>
        </p:txBody>
      </p:sp>
      <p:sp>
        <p:nvSpPr>
          <p:cNvPr id="753" name="Google Shape;753;g26854a6b643_0_14"/>
          <p:cNvSpPr txBox="1"/>
          <p:nvPr/>
        </p:nvSpPr>
        <p:spPr>
          <a:xfrm>
            <a:off x="381000" y="321000"/>
            <a:ext cx="73254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Why Azure BLOB </a:t>
            </a:r>
            <a:endParaRPr sz="2400" b="1" i="0" u="none" strike="noStrike" cap="none">
              <a:solidFill>
                <a:srgbClr val="323F4F"/>
              </a:solidFill>
              <a:latin typeface="Proxima Nova"/>
              <a:ea typeface="Proxima Nova"/>
              <a:cs typeface="Proxima Nova"/>
              <a:sym typeface="Proxima Nova"/>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g26854a6b643_0_51"/>
          <p:cNvSpPr txBox="1">
            <a:spLocks noGrp="1"/>
          </p:cNvSpPr>
          <p:nvPr>
            <p:ph type="title"/>
          </p:nvPr>
        </p:nvSpPr>
        <p:spPr>
          <a:xfrm>
            <a:off x="457200" y="1070150"/>
            <a:ext cx="7986900" cy="826500"/>
          </a:xfrm>
          <a:prstGeom prst="rect">
            <a:avLst/>
          </a:prstGeom>
          <a:noFill/>
          <a:ln>
            <a:noFill/>
          </a:ln>
        </p:spPr>
        <p:txBody>
          <a:bodyPr spcFirstLastPara="1" wrap="square" lIns="0" tIns="0" rIns="0" bIns="0" anchor="t" anchorCtr="0">
            <a:noAutofit/>
          </a:bodyPr>
          <a:lstStyle/>
          <a:p>
            <a:pPr marL="0" lvl="0" indent="0" algn="just" rtl="0">
              <a:spcBef>
                <a:spcPts val="1500"/>
              </a:spcBef>
              <a:spcAft>
                <a:spcPts val="0"/>
              </a:spcAft>
              <a:buNone/>
            </a:pPr>
            <a:endParaRPr sz="1600">
              <a:solidFill>
                <a:schemeClr val="dk1"/>
              </a:solidFill>
              <a:latin typeface="Proxima Nova Semibold"/>
              <a:ea typeface="Proxima Nova Semibold"/>
              <a:cs typeface="Proxima Nova Semibold"/>
              <a:sym typeface="Proxima Nova Semibold"/>
            </a:endParaRPr>
          </a:p>
          <a:p>
            <a:pPr marL="457200" lvl="0" indent="-330200" algn="just" rtl="0">
              <a:spcBef>
                <a:spcPts val="150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Blob storage is also used to serve images directly to gateways.</a:t>
            </a:r>
            <a:endParaRPr sz="1600">
              <a:solidFill>
                <a:schemeClr val="dk1"/>
              </a:solidFill>
              <a:latin typeface="Proxima Nova Semibold"/>
              <a:ea typeface="Proxima Nova Semibold"/>
              <a:cs typeface="Proxima Nova Semibold"/>
              <a:sym typeface="Proxima Nova Semibold"/>
            </a:endParaRPr>
          </a:p>
          <a:p>
            <a:pPr marL="457200" lvl="0" indent="-330200" algn="just" rtl="0">
              <a:spcBef>
                <a:spcPts val="100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Azure Blob storage also allows the storage of files and documents for providing distributed access.</a:t>
            </a:r>
            <a:endParaRPr sz="1600">
              <a:solidFill>
                <a:schemeClr val="dk1"/>
              </a:solidFill>
              <a:latin typeface="Proxima Nova Semibold"/>
              <a:ea typeface="Proxima Nova Semibold"/>
              <a:cs typeface="Proxima Nova Semibold"/>
              <a:sym typeface="Proxima Nova Semibold"/>
            </a:endParaRPr>
          </a:p>
          <a:p>
            <a:pPr marL="457200" lvl="0" indent="-330200" algn="just" rtl="0">
              <a:spcBef>
                <a:spcPts val="100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In addition to it, it can also be used for off-loading excess content from the servers to minimize the load.</a:t>
            </a:r>
            <a:endParaRPr sz="1600">
              <a:solidFill>
                <a:schemeClr val="dk1"/>
              </a:solidFill>
              <a:latin typeface="Proxima Nova Semibold"/>
              <a:ea typeface="Proxima Nova Semibold"/>
              <a:cs typeface="Proxima Nova Semibold"/>
              <a:sym typeface="Proxima Nova Semibold"/>
            </a:endParaRPr>
          </a:p>
          <a:p>
            <a:pPr marL="457200" lvl="0" indent="-330200" algn="just" rtl="0">
              <a:spcBef>
                <a:spcPts val="150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It is also used for Big Data analysis by Azure Data Lake, an extension of Azure Blob Storage.</a:t>
            </a: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1000"/>
              </a:spcAft>
              <a:buNone/>
            </a:pPr>
            <a:endParaRPr sz="1600">
              <a:solidFill>
                <a:schemeClr val="dk1"/>
              </a:solidFill>
              <a:latin typeface="Proxima Nova Semibold"/>
              <a:ea typeface="Proxima Nova Semibold"/>
              <a:cs typeface="Proxima Nova Semibold"/>
              <a:sym typeface="Proxima Nova Semibold"/>
            </a:endParaRPr>
          </a:p>
        </p:txBody>
      </p:sp>
      <p:sp>
        <p:nvSpPr>
          <p:cNvPr id="759" name="Google Shape;759;g26854a6b643_0_51"/>
          <p:cNvSpPr txBox="1"/>
          <p:nvPr/>
        </p:nvSpPr>
        <p:spPr>
          <a:xfrm>
            <a:off x="381000" y="321000"/>
            <a:ext cx="73254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Why Azure BLOB </a:t>
            </a:r>
            <a:endParaRPr sz="2400" b="1" i="0" u="none" strike="noStrike" cap="none">
              <a:solidFill>
                <a:srgbClr val="323F4F"/>
              </a:solidFill>
              <a:latin typeface="Proxima Nova"/>
              <a:ea typeface="Proxima Nova"/>
              <a:cs typeface="Proxima Nova"/>
              <a:sym typeface="Proxima Nova"/>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g26854a6b643_0_19"/>
          <p:cNvSpPr txBox="1">
            <a:spLocks noGrp="1"/>
          </p:cNvSpPr>
          <p:nvPr>
            <p:ph type="title"/>
          </p:nvPr>
        </p:nvSpPr>
        <p:spPr>
          <a:xfrm>
            <a:off x="457200" y="1070150"/>
            <a:ext cx="7986900" cy="826500"/>
          </a:xfrm>
          <a:prstGeom prst="rect">
            <a:avLst/>
          </a:prstGeom>
          <a:noFill/>
          <a:ln>
            <a:noFill/>
          </a:ln>
        </p:spPr>
        <p:txBody>
          <a:bodyPr spcFirstLastPara="1" wrap="square" lIns="0" tIns="0" rIns="0" bIns="0" anchor="t" anchorCtr="0">
            <a:noAutofit/>
          </a:bodyPr>
          <a:lstStyle/>
          <a:p>
            <a:pPr marL="0" lvl="0" indent="0" algn="just" rtl="0">
              <a:lnSpc>
                <a:spcPct val="100000"/>
              </a:lnSpc>
              <a:spcBef>
                <a:spcPts val="1500"/>
              </a:spcBef>
              <a:spcAft>
                <a:spcPts val="0"/>
              </a:spcAft>
              <a:buSzPts val="1100"/>
              <a:buNone/>
            </a:pPr>
            <a:r>
              <a:rPr lang="en" sz="1600">
                <a:solidFill>
                  <a:schemeClr val="dk1"/>
                </a:solidFill>
                <a:latin typeface="Proxima Nova Semibold"/>
                <a:ea typeface="Proxima Nova Semibold"/>
                <a:cs typeface="Proxima Nova Semibold"/>
                <a:sym typeface="Proxima Nova Semibold"/>
              </a:rPr>
              <a:t>There are three types of Blob Storage, as explained below:</a:t>
            </a:r>
            <a:endParaRPr sz="1600">
              <a:solidFill>
                <a:schemeClr val="dk1"/>
              </a:solidFill>
              <a:latin typeface="Proxima Nova Semibold"/>
              <a:ea typeface="Proxima Nova Semibold"/>
              <a:cs typeface="Proxima Nova Semibold"/>
              <a:sym typeface="Proxima Nova Semibold"/>
            </a:endParaRPr>
          </a:p>
        </p:txBody>
      </p:sp>
      <p:sp>
        <p:nvSpPr>
          <p:cNvPr id="765" name="Google Shape;765;g26854a6b643_0_19"/>
          <p:cNvSpPr txBox="1"/>
          <p:nvPr/>
        </p:nvSpPr>
        <p:spPr>
          <a:xfrm>
            <a:off x="381000" y="321000"/>
            <a:ext cx="73254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Types of Blob Storage</a:t>
            </a:r>
            <a:endParaRPr sz="2400" b="1" i="0" u="none" strike="noStrike" cap="none">
              <a:solidFill>
                <a:srgbClr val="323F4F"/>
              </a:solidFill>
              <a:latin typeface="Proxima Nova"/>
              <a:ea typeface="Proxima Nova"/>
              <a:cs typeface="Proxima Nova"/>
              <a:sym typeface="Proxima Nova"/>
            </a:endParaRPr>
          </a:p>
        </p:txBody>
      </p:sp>
      <p:pic>
        <p:nvPicPr>
          <p:cNvPr id="766" name="Google Shape;766;g26854a6b643_0_19"/>
          <p:cNvPicPr preferRelativeResize="0"/>
          <p:nvPr/>
        </p:nvPicPr>
        <p:blipFill>
          <a:blip r:embed="rId3">
            <a:alphaModFix/>
          </a:blip>
          <a:stretch>
            <a:fillRect/>
          </a:stretch>
        </p:blipFill>
        <p:spPr>
          <a:xfrm>
            <a:off x="1608901" y="1450275"/>
            <a:ext cx="6273474" cy="329295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g26854a6b643_0_56"/>
          <p:cNvSpPr txBox="1">
            <a:spLocks noGrp="1"/>
          </p:cNvSpPr>
          <p:nvPr>
            <p:ph type="title"/>
          </p:nvPr>
        </p:nvSpPr>
        <p:spPr>
          <a:xfrm>
            <a:off x="457200" y="1030875"/>
            <a:ext cx="7986900" cy="826500"/>
          </a:xfrm>
          <a:prstGeom prst="rect">
            <a:avLst/>
          </a:prstGeom>
          <a:noFill/>
          <a:ln>
            <a:noFill/>
          </a:ln>
        </p:spPr>
        <p:txBody>
          <a:bodyPr spcFirstLastPara="1" wrap="square" lIns="0" tIns="0" rIns="0" bIns="0" anchor="t" anchorCtr="0">
            <a:noAutofit/>
          </a:bodyPr>
          <a:lstStyle/>
          <a:p>
            <a:pPr marL="0" lvl="0" indent="0" algn="just" rtl="0">
              <a:spcBef>
                <a:spcPts val="0"/>
              </a:spcBef>
              <a:spcAft>
                <a:spcPts val="0"/>
              </a:spcAft>
              <a:buSzPts val="1100"/>
              <a:buNone/>
            </a:pPr>
            <a:r>
              <a:rPr lang="en" sz="1500">
                <a:solidFill>
                  <a:schemeClr val="dk1"/>
                </a:solidFill>
                <a:latin typeface="Proxima Nova Semibold"/>
                <a:ea typeface="Proxima Nova Semibold"/>
                <a:cs typeface="Proxima Nova Semibold"/>
                <a:sym typeface="Proxima Nova Semibold"/>
              </a:rPr>
              <a:t>Block Blob: </a:t>
            </a:r>
            <a:endParaRPr sz="1500">
              <a:solidFill>
                <a:schemeClr val="dk1"/>
              </a:solidFill>
              <a:latin typeface="Proxima Nova Semibold"/>
              <a:ea typeface="Proxima Nova Semibold"/>
              <a:cs typeface="Proxima Nova Semibold"/>
              <a:sym typeface="Proxima Nova Semibold"/>
            </a:endParaRPr>
          </a:p>
          <a:p>
            <a:pPr marL="457200" lvl="0" indent="0" algn="just" rtl="0">
              <a:spcBef>
                <a:spcPts val="0"/>
              </a:spcBef>
              <a:spcAft>
                <a:spcPts val="0"/>
              </a:spcAft>
              <a:buClr>
                <a:schemeClr val="dk1"/>
              </a:buClr>
              <a:buSzPts val="1100"/>
              <a:buFont typeface="Arial"/>
              <a:buNone/>
            </a:pPr>
            <a:r>
              <a:rPr lang="en" sz="1500">
                <a:solidFill>
                  <a:schemeClr val="dk1"/>
                </a:solidFill>
                <a:latin typeface="Proxima Nova Semibold"/>
                <a:ea typeface="Proxima Nova Semibold"/>
                <a:cs typeface="Proxima Nova Semibold"/>
                <a:sym typeface="Proxima Nova Semibold"/>
              </a:rPr>
              <a:t>The default and most frequent type of Blob Storage is Block Blob. It is intended for the storage of vast amounts of unstructured data, such as text and binary data. Block Blob allows users to upload data in blocks and supports up to 4.75 TB of data per blob, allowing for efficient and reliable uploading and downloading of huge files.</a:t>
            </a:r>
            <a:endParaRPr sz="1500">
              <a:solidFill>
                <a:schemeClr val="dk1"/>
              </a:solidFill>
              <a:latin typeface="Proxima Nova Semibold"/>
              <a:ea typeface="Proxima Nova Semibold"/>
              <a:cs typeface="Proxima Nova Semibold"/>
              <a:sym typeface="Proxima Nova Semibold"/>
            </a:endParaRPr>
          </a:p>
          <a:p>
            <a:pPr marL="0" lvl="0" indent="0" algn="just" rtl="0">
              <a:spcBef>
                <a:spcPts val="0"/>
              </a:spcBef>
              <a:spcAft>
                <a:spcPts val="0"/>
              </a:spcAft>
              <a:buSzPts val="1100"/>
              <a:buNone/>
            </a:pPr>
            <a:r>
              <a:rPr lang="en" sz="1500">
                <a:solidFill>
                  <a:schemeClr val="dk1"/>
                </a:solidFill>
                <a:latin typeface="Proxima Nova Semibold"/>
                <a:ea typeface="Proxima Nova Semibold"/>
                <a:cs typeface="Proxima Nova Semibold"/>
                <a:sym typeface="Proxima Nova Semibold"/>
              </a:rPr>
              <a:t>Page Blob: </a:t>
            </a:r>
            <a:endParaRPr sz="1500">
              <a:solidFill>
                <a:schemeClr val="dk1"/>
              </a:solidFill>
              <a:latin typeface="Proxima Nova Semibold"/>
              <a:ea typeface="Proxima Nova Semibold"/>
              <a:cs typeface="Proxima Nova Semibold"/>
              <a:sym typeface="Proxima Nova Semibold"/>
            </a:endParaRPr>
          </a:p>
          <a:p>
            <a:pPr marL="457200" lvl="0" indent="0" algn="just" rtl="0">
              <a:spcBef>
                <a:spcPts val="0"/>
              </a:spcBef>
              <a:spcAft>
                <a:spcPts val="0"/>
              </a:spcAft>
              <a:buClr>
                <a:schemeClr val="dk1"/>
              </a:buClr>
              <a:buSzPts val="1100"/>
              <a:buFont typeface="Arial"/>
              <a:buNone/>
            </a:pPr>
            <a:r>
              <a:rPr lang="en" sz="1500">
                <a:solidFill>
                  <a:schemeClr val="dk1"/>
                </a:solidFill>
                <a:latin typeface="Proxima Nova Semibold"/>
                <a:ea typeface="Proxima Nova Semibold"/>
                <a:cs typeface="Proxima Nova Semibold"/>
                <a:sym typeface="Proxima Nova Semibold"/>
              </a:rPr>
              <a:t>Page Blob is intended to hold random access files, such as VHD pictures used by virtual machines. It can store up to 8TB of data per blob and allows users to read and write data in arbitrary chunks or pages. This makes it appropriate for cases requiring frequent updates and random data access, such as OS drives or database storage.</a:t>
            </a:r>
            <a:endParaRPr sz="1500">
              <a:solidFill>
                <a:schemeClr val="dk1"/>
              </a:solidFill>
              <a:latin typeface="Proxima Nova Semibold"/>
              <a:ea typeface="Proxima Nova Semibold"/>
              <a:cs typeface="Proxima Nova Semibold"/>
              <a:sym typeface="Proxima Nova Semibold"/>
            </a:endParaRPr>
          </a:p>
          <a:p>
            <a:pPr marL="0" lvl="0" indent="0" algn="just" rtl="0">
              <a:spcBef>
                <a:spcPts val="0"/>
              </a:spcBef>
              <a:spcAft>
                <a:spcPts val="0"/>
              </a:spcAft>
              <a:buSzPts val="1100"/>
              <a:buNone/>
            </a:pPr>
            <a:r>
              <a:rPr lang="en" sz="1500">
                <a:solidFill>
                  <a:schemeClr val="dk1"/>
                </a:solidFill>
                <a:latin typeface="Proxima Nova Semibold"/>
                <a:ea typeface="Proxima Nova Semibold"/>
                <a:cs typeface="Proxima Nova Semibold"/>
                <a:sym typeface="Proxima Nova Semibold"/>
              </a:rPr>
              <a:t>Append Blob: </a:t>
            </a:r>
            <a:endParaRPr sz="1500">
              <a:solidFill>
                <a:schemeClr val="dk1"/>
              </a:solidFill>
              <a:latin typeface="Proxima Nova Semibold"/>
              <a:ea typeface="Proxima Nova Semibold"/>
              <a:cs typeface="Proxima Nova Semibold"/>
              <a:sym typeface="Proxima Nova Semibold"/>
            </a:endParaRPr>
          </a:p>
          <a:p>
            <a:pPr marL="457200" lvl="0" indent="0" algn="just" rtl="0">
              <a:spcBef>
                <a:spcPts val="0"/>
              </a:spcBef>
              <a:spcAft>
                <a:spcPts val="0"/>
              </a:spcAft>
              <a:buClr>
                <a:schemeClr val="dk1"/>
              </a:buClr>
              <a:buSzPts val="1100"/>
              <a:buFont typeface="Arial"/>
              <a:buNone/>
            </a:pPr>
            <a:r>
              <a:rPr lang="en" sz="1500">
                <a:solidFill>
                  <a:schemeClr val="dk1"/>
                </a:solidFill>
                <a:latin typeface="Proxima Nova Semibold"/>
                <a:ea typeface="Proxima Nova Semibold"/>
                <a:cs typeface="Proxima Nova Semibold"/>
                <a:sym typeface="Proxima Nova Semibold"/>
              </a:rPr>
              <a:t>Append Blob is intended for instances in which data must be added to an existing blob, such as logging and auditing. It allows users to append data to the end of the blob without changing the existing data and supports up to 195 GB of data per blob. This allows for the quick and dependable writing of data streams such as log files.</a:t>
            </a:r>
            <a:endParaRPr sz="15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0"/>
              </a:spcBef>
              <a:spcAft>
                <a:spcPts val="0"/>
              </a:spcAft>
              <a:buSzPts val="1100"/>
              <a:buNone/>
            </a:pPr>
            <a:endParaRPr sz="1500">
              <a:solidFill>
                <a:schemeClr val="dk1"/>
              </a:solidFill>
              <a:latin typeface="Proxima Nova Semibold"/>
              <a:ea typeface="Proxima Nova Semibold"/>
              <a:cs typeface="Proxima Nova Semibold"/>
              <a:sym typeface="Proxima Nova Semibold"/>
            </a:endParaRPr>
          </a:p>
        </p:txBody>
      </p:sp>
      <p:sp>
        <p:nvSpPr>
          <p:cNvPr id="772" name="Google Shape;772;g26854a6b643_0_56"/>
          <p:cNvSpPr txBox="1"/>
          <p:nvPr/>
        </p:nvSpPr>
        <p:spPr>
          <a:xfrm>
            <a:off x="381000" y="321000"/>
            <a:ext cx="73254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Types of Blob Storage</a:t>
            </a:r>
            <a:endParaRPr sz="2400" b="1" i="0" u="none" strike="noStrike" cap="none">
              <a:solidFill>
                <a:srgbClr val="323F4F"/>
              </a:solidFill>
              <a:latin typeface="Proxima Nova"/>
              <a:ea typeface="Proxima Nova"/>
              <a:cs typeface="Proxima Nova"/>
              <a:sym typeface="Proxima Nova"/>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g26854a6b643_0_24"/>
          <p:cNvSpPr txBox="1">
            <a:spLocks noGrp="1"/>
          </p:cNvSpPr>
          <p:nvPr>
            <p:ph type="title"/>
          </p:nvPr>
        </p:nvSpPr>
        <p:spPr>
          <a:xfrm>
            <a:off x="457200" y="991625"/>
            <a:ext cx="7986900" cy="826500"/>
          </a:xfrm>
          <a:prstGeom prst="rect">
            <a:avLst/>
          </a:prstGeom>
          <a:noFill/>
          <a:ln>
            <a:noFill/>
          </a:ln>
        </p:spPr>
        <p:txBody>
          <a:bodyPr spcFirstLastPara="1" wrap="square" lIns="0" tIns="0" rIns="0" bIns="0" anchor="t" anchorCtr="0">
            <a:noAutofit/>
          </a:bodyPr>
          <a:lstStyle/>
          <a:p>
            <a:pPr marL="0" lvl="0" indent="0" algn="just" rtl="0">
              <a:spcBef>
                <a:spcPts val="1500"/>
              </a:spcBef>
              <a:spcAft>
                <a:spcPts val="0"/>
              </a:spcAft>
              <a:buSzPts val="1100"/>
              <a:buNone/>
            </a:pPr>
            <a:r>
              <a:rPr lang="en" sz="1600">
                <a:solidFill>
                  <a:schemeClr val="dk1"/>
                </a:solidFill>
                <a:latin typeface="Proxima Nova Semibold"/>
                <a:ea typeface="Proxima Nova Semibold"/>
                <a:cs typeface="Proxima Nova Semibold"/>
                <a:sym typeface="Proxima Nova Semibold"/>
              </a:rPr>
              <a:t>The vital features of Blob Storage are as follows:</a:t>
            </a:r>
            <a:endParaRPr sz="1600">
              <a:solidFill>
                <a:schemeClr val="dk1"/>
              </a:solidFill>
              <a:latin typeface="Proxima Nova Semibold"/>
              <a:ea typeface="Proxima Nova Semibold"/>
              <a:cs typeface="Proxima Nova Semibold"/>
              <a:sym typeface="Proxima Nova Semibold"/>
            </a:endParaRPr>
          </a:p>
          <a:p>
            <a:pPr marL="457200" lvl="0" indent="-330200" algn="just" rtl="0">
              <a:spcBef>
                <a:spcPts val="150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Scalability: Blob Storage can accommodate data of any size, making enormous amounts of unstructured data in the cloud simple to store and manage.</a:t>
            </a:r>
            <a:endParaRPr sz="1600">
              <a:solidFill>
                <a:schemeClr val="dk1"/>
              </a:solidFill>
              <a:latin typeface="Proxima Nova Semibold"/>
              <a:ea typeface="Proxima Nova Semibold"/>
              <a:cs typeface="Proxima Nova Semibold"/>
              <a:sym typeface="Proxima Nova Semibold"/>
            </a:endParaRPr>
          </a:p>
          <a:p>
            <a:pPr marL="457200" lvl="0" indent="-330200" algn="just" rtl="0">
              <a:spcBef>
                <a:spcPts val="100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Durability: Blob Storage provides exceptional durability for your data, with multiple copies kept across various data centers to assure data availability and recovery.</a:t>
            </a:r>
            <a:endParaRPr sz="1600">
              <a:solidFill>
                <a:schemeClr val="dk1"/>
              </a:solidFill>
              <a:latin typeface="Proxima Nova Semibold"/>
              <a:ea typeface="Proxima Nova Semibold"/>
              <a:cs typeface="Proxima Nova Semibold"/>
              <a:sym typeface="Proxima Nova Semibold"/>
            </a:endParaRPr>
          </a:p>
          <a:p>
            <a:pPr marL="457200" lvl="0" indent="-330200" algn="just" rtl="0">
              <a:spcBef>
                <a:spcPts val="100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Security: Blob Storage protects your data with numerous layers of protection, including encryption at rest and in transit, role-based access control, and shared access signatures.</a:t>
            </a:r>
            <a:endParaRPr sz="1600">
              <a:solidFill>
                <a:schemeClr val="dk1"/>
              </a:solidFill>
              <a:latin typeface="Proxima Nova Semibold"/>
              <a:ea typeface="Proxima Nova Semibold"/>
              <a:cs typeface="Proxima Nova Semibold"/>
              <a:sym typeface="Proxima Nova Semibold"/>
            </a:endParaRPr>
          </a:p>
          <a:p>
            <a:pPr marL="457200" lvl="0" indent="-330200" algn="just" rtl="0">
              <a:spcBef>
                <a:spcPts val="150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Cost-effectiveness: Blob Storage offers pay-as-you-go pricing, allowing you to pay only for the storage you need, with no upfront expenditures or termination fees.</a:t>
            </a:r>
            <a:endParaRPr sz="1600">
              <a:solidFill>
                <a:schemeClr val="dk1"/>
              </a:solidFill>
              <a:latin typeface="Proxima Nova Semibold"/>
              <a:ea typeface="Proxima Nova Semibold"/>
              <a:cs typeface="Proxima Nova Semibold"/>
              <a:sym typeface="Proxima Nova Semibold"/>
            </a:endParaRPr>
          </a:p>
          <a:p>
            <a:pPr marL="0" lvl="0" indent="0" algn="just" rtl="0">
              <a:spcBef>
                <a:spcPts val="1500"/>
              </a:spcBef>
              <a:spcAft>
                <a:spcPts val="0"/>
              </a:spcAft>
              <a:buClr>
                <a:schemeClr val="dk1"/>
              </a:buClr>
              <a:buSzPts val="1100"/>
              <a:buFont typeface="Arial"/>
              <a:buNone/>
            </a:pPr>
            <a:endParaRPr sz="1600">
              <a:solidFill>
                <a:schemeClr val="dk1"/>
              </a:solidFill>
              <a:latin typeface="Proxima Nova Semibold"/>
              <a:ea typeface="Proxima Nova Semibold"/>
              <a:cs typeface="Proxima Nova Semibold"/>
              <a:sym typeface="Proxima Nova Semibold"/>
            </a:endParaRPr>
          </a:p>
          <a:p>
            <a:pPr marL="0" lvl="0" indent="0" algn="just" rtl="0">
              <a:spcBef>
                <a:spcPts val="1500"/>
              </a:spcBef>
              <a:spcAft>
                <a:spcPts val="0"/>
              </a:spcAft>
              <a:buClr>
                <a:schemeClr val="dk1"/>
              </a:buClr>
              <a:buSzPts val="1100"/>
              <a:buFont typeface="Arial"/>
              <a:buNone/>
            </a:pP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1100"/>
              <a:buNone/>
            </a:pPr>
            <a:endParaRPr sz="1600">
              <a:solidFill>
                <a:schemeClr val="dk1"/>
              </a:solidFill>
              <a:latin typeface="Proxima Nova Semibold"/>
              <a:ea typeface="Proxima Nova Semibold"/>
              <a:cs typeface="Proxima Nova Semibold"/>
              <a:sym typeface="Proxima Nova Semibold"/>
            </a:endParaRPr>
          </a:p>
        </p:txBody>
      </p:sp>
      <p:sp>
        <p:nvSpPr>
          <p:cNvPr id="778" name="Google Shape;778;g26854a6b643_0_24"/>
          <p:cNvSpPr txBox="1"/>
          <p:nvPr/>
        </p:nvSpPr>
        <p:spPr>
          <a:xfrm>
            <a:off x="381000" y="321000"/>
            <a:ext cx="73254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Azure Blob Storage Features</a:t>
            </a:r>
            <a:endParaRPr sz="2400" b="1" i="0" u="none" strike="noStrike" cap="none">
              <a:solidFill>
                <a:srgbClr val="323F4F"/>
              </a:solidFill>
              <a:latin typeface="Proxima Nova"/>
              <a:ea typeface="Proxima Nova"/>
              <a:cs typeface="Proxima Nova"/>
              <a:sym typeface="Proxima Nova"/>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g2b7af6b8592_0_3"/>
          <p:cNvSpPr txBox="1">
            <a:spLocks noGrp="1"/>
          </p:cNvSpPr>
          <p:nvPr>
            <p:ph type="title"/>
          </p:nvPr>
        </p:nvSpPr>
        <p:spPr>
          <a:xfrm>
            <a:off x="457200" y="991625"/>
            <a:ext cx="7986900" cy="826500"/>
          </a:xfrm>
          <a:prstGeom prst="rect">
            <a:avLst/>
          </a:prstGeom>
          <a:noFill/>
          <a:ln>
            <a:noFill/>
          </a:ln>
        </p:spPr>
        <p:txBody>
          <a:bodyPr spcFirstLastPara="1" wrap="square" lIns="0" tIns="0" rIns="0" bIns="0" anchor="t" anchorCtr="0">
            <a:noAutofit/>
          </a:bodyPr>
          <a:lstStyle/>
          <a:p>
            <a:pPr marL="457200" lvl="0" indent="-330200" algn="just" rtl="0">
              <a:spcBef>
                <a:spcPts val="150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Integration: Blob Storage interfaces with other Azure services such as Azure Data Factory, Azure Functions, and Azure Stream Analytics, as well as third-party tools, making it a versatile option for a wide range of use cases.</a:t>
            </a:r>
            <a:endParaRPr sz="1600">
              <a:solidFill>
                <a:schemeClr val="dk1"/>
              </a:solidFill>
              <a:latin typeface="Proxima Nova Semibold"/>
              <a:ea typeface="Proxima Nova Semibold"/>
              <a:cs typeface="Proxima Nova Semibold"/>
              <a:sym typeface="Proxima Nova Semibold"/>
            </a:endParaRPr>
          </a:p>
          <a:p>
            <a:pPr marL="457200" lvl="0" indent="0" algn="just" rtl="0">
              <a:spcBef>
                <a:spcPts val="1500"/>
              </a:spcBef>
              <a:spcAft>
                <a:spcPts val="0"/>
              </a:spcAft>
              <a:buNone/>
            </a:pPr>
            <a:endParaRPr sz="1600">
              <a:solidFill>
                <a:schemeClr val="dk1"/>
              </a:solidFill>
              <a:latin typeface="Proxima Nova Semibold"/>
              <a:ea typeface="Proxima Nova Semibold"/>
              <a:cs typeface="Proxima Nova Semibold"/>
              <a:sym typeface="Proxima Nova Semibold"/>
            </a:endParaRPr>
          </a:p>
          <a:p>
            <a:pPr marL="457200" lvl="0" indent="-330200" algn="just" rtl="0">
              <a:spcBef>
                <a:spcPts val="150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Object-level Tiering: Blob Storage has hot, cold, and archive tiers that allow users to store and manage data based on its frequency of use and temporal sensitivity.</a:t>
            </a:r>
            <a:endParaRPr sz="1600">
              <a:solidFill>
                <a:schemeClr val="dk1"/>
              </a:solidFill>
              <a:latin typeface="Proxima Nova Semibold"/>
              <a:ea typeface="Proxima Nova Semibold"/>
              <a:cs typeface="Proxima Nova Semibold"/>
              <a:sym typeface="Proxima Nova Semibold"/>
            </a:endParaRPr>
          </a:p>
          <a:p>
            <a:pPr marL="457200" lvl="0" indent="0" algn="just" rtl="0">
              <a:spcBef>
                <a:spcPts val="1500"/>
              </a:spcBef>
              <a:spcAft>
                <a:spcPts val="0"/>
              </a:spcAft>
              <a:buNone/>
            </a:pPr>
            <a:endParaRPr sz="1600">
              <a:solidFill>
                <a:schemeClr val="dk1"/>
              </a:solidFill>
              <a:latin typeface="Proxima Nova Semibold"/>
              <a:ea typeface="Proxima Nova Semibold"/>
              <a:cs typeface="Proxima Nova Semibold"/>
              <a:sym typeface="Proxima Nova Semibold"/>
            </a:endParaRPr>
          </a:p>
          <a:p>
            <a:pPr marL="457200" lvl="0" indent="-330200" algn="just" rtl="0">
              <a:spcBef>
                <a:spcPts val="150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Advanced Data Management features: Blob Storage enables advanced data management features like as object versioning, deletion policies, lifecycle management, and event-driven workflows.</a:t>
            </a: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1100"/>
              <a:buNone/>
            </a:pPr>
            <a:endParaRPr sz="1600">
              <a:solidFill>
                <a:schemeClr val="dk1"/>
              </a:solidFill>
              <a:latin typeface="Proxima Nova Semibold"/>
              <a:ea typeface="Proxima Nova Semibold"/>
              <a:cs typeface="Proxima Nova Semibold"/>
              <a:sym typeface="Proxima Nova Semibold"/>
            </a:endParaRPr>
          </a:p>
        </p:txBody>
      </p:sp>
      <p:sp>
        <p:nvSpPr>
          <p:cNvPr id="784" name="Google Shape;784;g2b7af6b8592_0_3"/>
          <p:cNvSpPr txBox="1"/>
          <p:nvPr/>
        </p:nvSpPr>
        <p:spPr>
          <a:xfrm>
            <a:off x="381000" y="321000"/>
            <a:ext cx="73254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Azure Blob Storage Features</a:t>
            </a:r>
            <a:endParaRPr sz="2400" b="1" i="0" u="none" strike="noStrike" cap="none">
              <a:solidFill>
                <a:srgbClr val="323F4F"/>
              </a:solidFill>
              <a:latin typeface="Proxima Nova"/>
              <a:ea typeface="Proxima Nova"/>
              <a:cs typeface="Proxima Nova"/>
              <a:sym typeface="Proxima Nova"/>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g26854a6b643_0_29"/>
          <p:cNvSpPr txBox="1">
            <a:spLocks noGrp="1"/>
          </p:cNvSpPr>
          <p:nvPr>
            <p:ph type="title"/>
          </p:nvPr>
        </p:nvSpPr>
        <p:spPr>
          <a:xfrm>
            <a:off x="457200" y="1070150"/>
            <a:ext cx="7986900" cy="826500"/>
          </a:xfrm>
          <a:prstGeom prst="rect">
            <a:avLst/>
          </a:prstGeom>
          <a:noFill/>
          <a:ln>
            <a:noFill/>
          </a:ln>
        </p:spPr>
        <p:txBody>
          <a:bodyPr spcFirstLastPara="1" wrap="square" lIns="0" tIns="0" rIns="0" bIns="0" anchor="t" anchorCtr="0">
            <a:noAutofit/>
          </a:bodyPr>
          <a:lstStyle/>
          <a:p>
            <a:pPr marL="0" lvl="0" indent="0" algn="just" rtl="0">
              <a:lnSpc>
                <a:spcPct val="100000"/>
              </a:lnSpc>
              <a:spcBef>
                <a:spcPts val="1500"/>
              </a:spcBef>
              <a:spcAft>
                <a:spcPts val="0"/>
              </a:spcAft>
              <a:buSzPts val="1100"/>
              <a:buNone/>
            </a:pPr>
            <a:r>
              <a:rPr lang="en" sz="1600">
                <a:solidFill>
                  <a:schemeClr val="dk1"/>
                </a:solidFill>
                <a:latin typeface="Proxima Nova Semibold"/>
                <a:ea typeface="Proxima Nova Semibold"/>
                <a:cs typeface="Proxima Nova Semibold"/>
                <a:sym typeface="Proxima Nova Semibold"/>
              </a:rPr>
              <a:t>The main components of blob storage are :</a:t>
            </a: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1100"/>
              <a:buNone/>
            </a:pPr>
            <a:endParaRPr sz="1600">
              <a:solidFill>
                <a:schemeClr val="dk1"/>
              </a:solidFill>
              <a:latin typeface="Proxima Nova Semibold"/>
              <a:ea typeface="Proxima Nova Semibold"/>
              <a:cs typeface="Proxima Nova Semibold"/>
              <a:sym typeface="Proxima Nova Semibold"/>
            </a:endParaRPr>
          </a:p>
          <a:p>
            <a:pPr marL="0" lvl="0" indent="0" algn="just" rtl="0">
              <a:lnSpc>
                <a:spcPct val="100000"/>
              </a:lnSpc>
              <a:spcBef>
                <a:spcPts val="1500"/>
              </a:spcBef>
              <a:spcAft>
                <a:spcPts val="0"/>
              </a:spcAft>
              <a:buSzPts val="1100"/>
              <a:buNone/>
            </a:pPr>
            <a:endParaRPr sz="1600">
              <a:solidFill>
                <a:schemeClr val="dk1"/>
              </a:solidFill>
              <a:latin typeface="Proxima Nova Semibold"/>
              <a:ea typeface="Proxima Nova Semibold"/>
              <a:cs typeface="Proxima Nova Semibold"/>
              <a:sym typeface="Proxima Nova Semibold"/>
            </a:endParaRPr>
          </a:p>
          <a:p>
            <a:pPr marL="457200" lvl="0" indent="-330200" algn="just" rtl="0">
              <a:lnSpc>
                <a:spcPct val="100000"/>
              </a:lnSpc>
              <a:spcBef>
                <a:spcPts val="150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Storage Account</a:t>
            </a:r>
            <a:endParaRPr sz="1600">
              <a:solidFill>
                <a:schemeClr val="dk1"/>
              </a:solidFill>
              <a:latin typeface="Proxima Nova Semibold"/>
              <a:ea typeface="Proxima Nova Semibold"/>
              <a:cs typeface="Proxima Nova Semibold"/>
              <a:sym typeface="Proxima Nova Semibold"/>
            </a:endParaRPr>
          </a:p>
          <a:p>
            <a:pPr marL="457200" lvl="0" indent="-330200" algn="just" rtl="0">
              <a:lnSpc>
                <a:spcPct val="100000"/>
              </a:lnSpc>
              <a:spcBef>
                <a:spcPts val="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Container</a:t>
            </a:r>
            <a:endParaRPr sz="1600">
              <a:solidFill>
                <a:schemeClr val="dk1"/>
              </a:solidFill>
              <a:latin typeface="Proxima Nova Semibold"/>
              <a:ea typeface="Proxima Nova Semibold"/>
              <a:cs typeface="Proxima Nova Semibold"/>
              <a:sym typeface="Proxima Nova Semibold"/>
            </a:endParaRPr>
          </a:p>
          <a:p>
            <a:pPr marL="457200" lvl="0" indent="-330200" algn="just" rtl="0">
              <a:lnSpc>
                <a:spcPct val="100000"/>
              </a:lnSpc>
              <a:spcBef>
                <a:spcPts val="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BLOB</a:t>
            </a:r>
            <a:endParaRPr sz="1600">
              <a:solidFill>
                <a:schemeClr val="dk1"/>
              </a:solidFill>
              <a:latin typeface="Proxima Nova Semibold"/>
              <a:ea typeface="Proxima Nova Semibold"/>
              <a:cs typeface="Proxima Nova Semibold"/>
              <a:sym typeface="Proxima Nova Semibold"/>
            </a:endParaRPr>
          </a:p>
        </p:txBody>
      </p:sp>
      <p:sp>
        <p:nvSpPr>
          <p:cNvPr id="790" name="Google Shape;790;g26854a6b643_0_29"/>
          <p:cNvSpPr txBox="1"/>
          <p:nvPr/>
        </p:nvSpPr>
        <p:spPr>
          <a:xfrm>
            <a:off x="381000" y="321000"/>
            <a:ext cx="73254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Components of Azure Blob Storage</a:t>
            </a:r>
            <a:endParaRPr sz="2400" b="1" i="0" u="none" strike="noStrike" cap="none">
              <a:solidFill>
                <a:srgbClr val="323F4F"/>
              </a:solidFill>
              <a:latin typeface="Proxima Nova"/>
              <a:ea typeface="Proxima Nova"/>
              <a:cs typeface="Proxima Nova"/>
              <a:sym typeface="Proxima Nova"/>
            </a:endParaRPr>
          </a:p>
        </p:txBody>
      </p:sp>
      <p:pic>
        <p:nvPicPr>
          <p:cNvPr id="791" name="Google Shape;791;g26854a6b643_0_29"/>
          <p:cNvPicPr preferRelativeResize="0"/>
          <p:nvPr/>
        </p:nvPicPr>
        <p:blipFill>
          <a:blip r:embed="rId3">
            <a:alphaModFix/>
          </a:blip>
          <a:stretch>
            <a:fillRect/>
          </a:stretch>
        </p:blipFill>
        <p:spPr>
          <a:xfrm>
            <a:off x="3114675" y="1576850"/>
            <a:ext cx="5572125" cy="24574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g2b7af6b8592_0_11"/>
          <p:cNvSpPr txBox="1">
            <a:spLocks noGrp="1"/>
          </p:cNvSpPr>
          <p:nvPr>
            <p:ph type="title"/>
          </p:nvPr>
        </p:nvSpPr>
        <p:spPr>
          <a:xfrm>
            <a:off x="457200" y="1276275"/>
            <a:ext cx="7986900" cy="826500"/>
          </a:xfrm>
          <a:prstGeom prst="rect">
            <a:avLst/>
          </a:prstGeom>
          <a:noFill/>
          <a:ln>
            <a:noFill/>
          </a:ln>
        </p:spPr>
        <p:txBody>
          <a:bodyPr spcFirstLastPara="1" wrap="square" lIns="0" tIns="0" rIns="0" bIns="0" anchor="t" anchorCtr="0">
            <a:noAutofit/>
          </a:bodyPr>
          <a:lstStyle/>
          <a:p>
            <a:pPr marL="457200" lvl="0" indent="-330200" algn="just" rtl="0">
              <a:spcBef>
                <a:spcPts val="150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Storage Account – In Storage Account, you specify the namespace for the data. Objects stored in Azure Storage will have unique addresses linked to the individual account.</a:t>
            </a:r>
            <a:endParaRPr sz="1600">
              <a:solidFill>
                <a:schemeClr val="dk1"/>
              </a:solidFill>
              <a:latin typeface="Proxima Nova Semibold"/>
              <a:ea typeface="Proxima Nova Semibold"/>
              <a:cs typeface="Proxima Nova Semibold"/>
              <a:sym typeface="Proxima Nova Semibold"/>
            </a:endParaRPr>
          </a:p>
          <a:p>
            <a:pPr marL="457200" lvl="0" indent="-330200" algn="just" rtl="0">
              <a:spcBef>
                <a:spcPts val="100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Container – It acts as a directory that helps establish and manage the blobs. The storage account can contain numerous containers, which can hold blobs of various ranges. Container names are always specified in lowercase.</a:t>
            </a:r>
            <a:endParaRPr sz="1600">
              <a:solidFill>
                <a:schemeClr val="dk1"/>
              </a:solidFill>
              <a:latin typeface="Proxima Nova Semibold"/>
              <a:ea typeface="Proxima Nova Semibold"/>
              <a:cs typeface="Proxima Nova Semibold"/>
              <a:sym typeface="Proxima Nova Semibold"/>
            </a:endParaRPr>
          </a:p>
          <a:p>
            <a:pPr marL="457200" lvl="0" indent="-330200" algn="just" rtl="0">
              <a:spcBef>
                <a:spcPts val="1500"/>
              </a:spcBef>
              <a:spcAft>
                <a:spcPts val="0"/>
              </a:spcAft>
              <a:buClr>
                <a:schemeClr val="dk1"/>
              </a:buClr>
              <a:buSzPts val="1600"/>
              <a:buFont typeface="Proxima Nova Semibold"/>
              <a:buChar char="➔"/>
            </a:pPr>
            <a:r>
              <a:rPr lang="en" sz="1600">
                <a:solidFill>
                  <a:schemeClr val="dk1"/>
                </a:solidFill>
                <a:latin typeface="Proxima Nova Semibold"/>
                <a:ea typeface="Proxima Nova Semibold"/>
                <a:cs typeface="Proxima Nova Semibold"/>
                <a:sym typeface="Proxima Nova Semibold"/>
              </a:rPr>
              <a:t>Blob – Blobs are objects in the form of unstructured data, including images, audio, video, and files. The different solutions for migrating the data into the Azure Blob Storage include Azure Data Factory, AzCopy, BlobFuse, Azure Service, Azure Data Box, etc.</a:t>
            </a:r>
            <a:endParaRPr sz="1600">
              <a:solidFill>
                <a:schemeClr val="dk1"/>
              </a:solidFill>
              <a:latin typeface="Proxima Nova Semibold"/>
              <a:ea typeface="Proxima Nova Semibold"/>
              <a:cs typeface="Proxima Nova Semibold"/>
              <a:sym typeface="Proxima Nova Semibold"/>
            </a:endParaRPr>
          </a:p>
          <a:p>
            <a:pPr marL="457200" lvl="0" indent="0" algn="just" rtl="0">
              <a:lnSpc>
                <a:spcPct val="100000"/>
              </a:lnSpc>
              <a:spcBef>
                <a:spcPts val="1500"/>
              </a:spcBef>
              <a:spcAft>
                <a:spcPts val="0"/>
              </a:spcAft>
              <a:buNone/>
            </a:pPr>
            <a:endParaRPr sz="1600">
              <a:solidFill>
                <a:schemeClr val="dk1"/>
              </a:solidFill>
              <a:latin typeface="Proxima Nova Semibold"/>
              <a:ea typeface="Proxima Nova Semibold"/>
              <a:cs typeface="Proxima Nova Semibold"/>
              <a:sym typeface="Proxima Nova Semibold"/>
            </a:endParaRPr>
          </a:p>
        </p:txBody>
      </p:sp>
      <p:sp>
        <p:nvSpPr>
          <p:cNvPr id="797" name="Google Shape;797;g2b7af6b8592_0_11"/>
          <p:cNvSpPr txBox="1"/>
          <p:nvPr/>
        </p:nvSpPr>
        <p:spPr>
          <a:xfrm>
            <a:off x="381000" y="321000"/>
            <a:ext cx="73254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 sz="2400" b="1">
                <a:solidFill>
                  <a:srgbClr val="323F4F"/>
                </a:solidFill>
                <a:latin typeface="Proxima Nova"/>
                <a:ea typeface="Proxima Nova"/>
                <a:cs typeface="Proxima Nova"/>
                <a:sym typeface="Proxima Nova"/>
              </a:rPr>
              <a:t>Components of Azure Blob Storage</a:t>
            </a:r>
            <a:endParaRPr sz="2400" b="1" i="0" u="none" strike="noStrike" cap="none">
              <a:solidFill>
                <a:srgbClr val="323F4F"/>
              </a:solidFill>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name="Relevantz - Internal Slide Template">
  <a:themeElements>
    <a:clrScheme name="Simple Light">
      <a:dk1>
        <a:srgbClr val="000000"/>
      </a:dk1>
      <a:lt1>
        <a:srgbClr val="FFFFFF"/>
      </a:lt1>
      <a:dk2>
        <a:srgbClr val="595959"/>
      </a:dk2>
      <a:lt2>
        <a:srgbClr val="EEEEEE"/>
      </a:lt2>
      <a:accent1>
        <a:srgbClr val="27235C"/>
      </a:accent1>
      <a:accent2>
        <a:srgbClr val="E01950"/>
      </a:accent2>
      <a:accent3>
        <a:srgbClr val="97247E"/>
      </a:accent3>
      <a:accent4>
        <a:srgbClr val="B5B3DA"/>
      </a:accent4>
      <a:accent5>
        <a:srgbClr val="D6D5EB"/>
      </a:accent5>
      <a:accent6>
        <a:srgbClr val="DCDBE4"/>
      </a:accent6>
      <a:hlink>
        <a:srgbClr val="E0195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elevantz - Internal Slide Template">
  <a:themeElements>
    <a:clrScheme name="Simple Light">
      <a:dk1>
        <a:srgbClr val="000000"/>
      </a:dk1>
      <a:lt1>
        <a:srgbClr val="FFFFFF"/>
      </a:lt1>
      <a:dk2>
        <a:srgbClr val="595959"/>
      </a:dk2>
      <a:lt2>
        <a:srgbClr val="EEEEEE"/>
      </a:lt2>
      <a:accent1>
        <a:srgbClr val="27235C"/>
      </a:accent1>
      <a:accent2>
        <a:srgbClr val="E01950"/>
      </a:accent2>
      <a:accent3>
        <a:srgbClr val="97247E"/>
      </a:accent3>
      <a:accent4>
        <a:srgbClr val="B5B3DA"/>
      </a:accent4>
      <a:accent5>
        <a:srgbClr val="D6D5EB"/>
      </a:accent5>
      <a:accent6>
        <a:srgbClr val="DCDBE4"/>
      </a:accent6>
      <a:hlink>
        <a:srgbClr val="E0195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161</Slides>
  <Notes>161</Notes>
  <HiddenSlides>0</HiddenSlides>
  <ScaleCrop>false</ScaleCrop>
  <HeadingPairs>
    <vt:vector size="4" baseType="variant">
      <vt:variant>
        <vt:lpstr>Theme</vt:lpstr>
      </vt:variant>
      <vt:variant>
        <vt:i4>2</vt:i4>
      </vt:variant>
      <vt:variant>
        <vt:lpstr>Slide Titles</vt:lpstr>
      </vt:variant>
      <vt:variant>
        <vt:i4>161</vt:i4>
      </vt:variant>
    </vt:vector>
  </HeadingPairs>
  <TitlesOfParts>
    <vt:vector size="163" baseType="lpstr">
      <vt:lpstr>Relevantz - Internal Slide Template</vt:lpstr>
      <vt:lpstr>Relevantz - Internal Slide Template</vt:lpstr>
      <vt:lpstr>PowerPoint Presentation</vt:lpstr>
      <vt:lpstr>About the Course Creators </vt:lpstr>
      <vt:lpstr>After completing this course, the participants will be able to understand ……  What is  Cloud Computing? What is Azure? What are the Azure Prominent Services?  </vt:lpstr>
      <vt:lpstr>What is cloud computing ? What  are data centers? Who are the top cloud providers ? What are the common cloud applications you use ?  </vt:lpstr>
      <vt:lpstr>PowerPoint Presentation</vt:lpstr>
      <vt:lpstr>PowerPoint Presentation</vt:lpstr>
      <vt:lpstr>PowerPoint Presentation</vt:lpstr>
      <vt:lpstr>Cloud computing is the on-demand, pay-as-you-go service distribution model over the Internet. Instead of purchasing, operating, and maintaining physical data centres and servers, you may rent computing power, storage, and databases from a cloud provider.  The term "Cloud" simply refers to the internet. Computing is the architecture and techniques that allow a computer to execute, create, distribute, and interact with data.  This means that, rather than hosting infrastructure, systems, or programs on your hard drive or on an on-site server, you host them on virtual/online servers that connect to your computer via secure networks. </vt:lpstr>
      <vt:lpstr>PowerPoint Presentation</vt:lpstr>
      <vt:lpstr>Organizations of every type, size, and industry are using the cloud for a wide variety of use cases, such as data backup, disaster recovery, email, virtual desktops, software development and testing, big data analytics, and customer-facing web applications.  Examples : Healthcare companies are using the cloud to develop more personalized treatments for patients.  Financial services companies are using the cloud to power real-time fraud detection and prevention.  Video game makers are using the cloud to deliver online games to millions of players around the world.  </vt:lpstr>
      <vt:lpstr>Reason #1 : Agility The cloud gives you easy access to a broad range of technologies so that you can innovate faster and build nearly anything that you can imagine. You can quickly spin up resources as you need them–from infrastructure services, such as compute, storage, and databases, to Internet of Things, machine learning, data lakes and analytics, and much more. You can deploy technology services in a matter of minutes, and get from idea to implementation several orders of magnitude faster than before. This gives you the freedom to experiment, test new ideas to differentiate customer experiences, and transform your business. </vt:lpstr>
      <vt:lpstr>Reason #2 : Elasticity With cloud computing, you don’t have to over-provision resources up front to handle peak levels of business activity in the future. Instead, you provision the amount of resources that you actually need. You can scale these resources up or down to instantly grow and shrink capacity as your business needs change. Reason #3 : Cost savings The cloud allows you to trade fixed expenses (such as data centers and physical servers) for variable expenses, and only pay for IT as you consume it. Plus, the variable expenses are much lower than what you would pay to do it yourself because of the economies of scale.    </vt:lpstr>
      <vt:lpstr>Reason #4 : Deploy globally in minutes With the cloud, you can expand to new geographic regions and deploy globally in minutes.  For example, AWS has infrastructure all over the world, so you can deploy your application in multiple physical locations with just a few clicks.  Putting applications in closer proximity to end users reduces latency and improves their experience.     </vt:lpstr>
      <vt:lpstr>PowerPoint Presentation</vt:lpstr>
      <vt:lpstr>The three main types of cloud computing include Infrastructure as a Service(IaaS), Platform as a Service(PaaS), and Software as a Service(SaaS). Each type of cloud computing provides different levels of control, flexibility, and management so that you can select the right set of services for your needs. </vt:lpstr>
      <vt:lpstr>Infrastructure as a Service, sometimes abbreviated as IaaS, contains the basic building blocks for cloud IT and typically provide access to networking features, computers (virtual or on dedicated hardware), and data storage space.   Infrastructure as a Service provides you with the highest level of flexibility and management control over your IT resources and is most similar to existing IT resources that many IT departments and developers are familiar with today.  Examples :  DigitalOcean Amazon Web Services (AWS) Cisco Metapod Microsoft Azure   </vt:lpstr>
      <vt:lpstr>Platforms as a service remove the need for organizations to manage the underlying infrastructure (usually hardware and operating systems) and allow you to focus on the deployment and management of your applications.  This helps you be more efficient as you don’t need to worry about resource procurement, capacity planning, software maintenance, patching, or any of the other undifferentiated heavy lifting involved in running your application. Examples:  AWS Elastic Beanstalk Windows Azure Google App Engine OpenShift </vt:lpstr>
      <vt:lpstr>Software as a Service provides you with a completed product that is run and managed by the service provider. In most cases, people referring to Software as a Service are referring to end-user applications.  With a SaaS offering you do not have to think about how the service is maintained or how the underlying infrastructure is managed; you only need to think about how you will use that particular piece of software.  A common example of a SaaS application is web-based email where you can send and receive email without having to manage feature additions to the email product or maintaining the servers and operating systems that the email program is running on. Examples : Office 365 Google Sheets SalesForce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Cloud security management is not a single concept or product. It is actually a complementary combination of strategies, tools and practices that are intended to help a business host workloads and data in a cloud efficiently and cost-effectively -- yet limit the threats and vulnerabilities that are often present in complex public networks as well as shared cloud resources and services.  Cloud security is a multifaceted endeavor that involves numerous efforts, including the following:  Authentication and authorization.  This is comprehensive user management based on cloud services, such as identity and access management (IAM), to ensure that any cloud users or devices are authorized to access workloads and data. </vt:lpstr>
      <vt:lpstr>Data security. Use encryption to guard valuable business data against theft, loss, or other unauthorized access. Suitable cloud architectures.  Compose cloud architectures and connect security services that are appropriate and properly configured for each workload being hosted.  Proper application configuration.  Beyond the proper configuration of cloud resources and services, each workload hosted in the cloud will also possess varied configuration options that must be set and maintained properly. Monitoring and reporting. Cloud security requires comprehensive tooling to guard against malicious activity, maintain data integrity, and produce real-time alerts and ongoing reporting in response to detected security issues.  </vt:lpstr>
      <vt:lpstr>Cloud security can be complex and demanding, but there are important benefits that any enterprise should consider: Better visibility :  Comprehensive and well-designed cloud security management can provide cloud users with detailed and documented insight into their cloud deployments. For example, users can obtain a reliable picture of the workloads and data present in the cloud, what resources and services are involved, how those resources and services are configured, who is accessing the workloads and data, and what data is being accessed. Better compliance : Visibility information can be priceless for ensuring regulatory compliance and performing forensic analysis of incidents. Business users can understand the factors involved in an incident, correct deficiencies and take decisive action to remediate the impact of an incident for customers and regulators.   </vt:lpstr>
      <vt:lpstr>Better tools : Many cloud providers offer comprehensive security tools -- built specifically to operate within the providers' infrastructure -- which can scan, analyze, report and alert on potential security threats with a high degree of effectiveness. This alleviates the need for users to install and operate their own security applications or tools in the cloud.  Security services : Cloud providers typically offer data encryption and other services, such as data loss prevention (DLP) designed to protect business data at rest and in flight. Other services such as data backups, recovery and disaster recovery (DR) can further help to protect vital business data in the cloud.  Lower security costs :  Businesses can often lower security costs and improve security effectiveness when using the security tools and services supplied through cloud providers</vt:lpstr>
      <vt:lpstr>Cloud security faces an ever-growing array of challenges. Businesses that use the cloud (or are considering cloud deployment targets) should take the time to seriously consider many of the most important security challenges, including the following: #1 . Shared responsibility :   Clouds operate on a shared responsibility model, but there are often misunderstandings about responsibilities and definitions that lead to critical gaps in security management. It's important to understand the shared responsibility model clearly and work with providers to ensure that each side meets its obligations.   </vt:lpstr>
      <vt:lpstr>#2.Limited visibility If you can't see it, you can't manage it: It's an old axiom that perfectly suits cloud security efforts. A business must be able to see where all of their applications and data are located in the cloud, and this can be problematic with such decentralized control over different business teams and divisions that might use the cloud. There must be a means of discovering, tracking, and reporting on the assets present in the cloud. #3. Compliance challenges A business is obligated to know what assets it has available, where those assets are located, and how they're being used. When a cloud provider obscures this information (or a user does not bother to access this information), the business could experience a costly breach in regulatory compliance. It's important to understand the tools and visibility offered by a provider and to understand how that information can meet compliance requirements.  </vt:lpstr>
      <vt:lpstr>#4 .Limited control.  Businesses do not own the cloud infrastructure. While a user can assert considerable control over some security issues like user authorization and authentication, users typically do not assert control over the underlying cloud infrastructure as they would within a local data center. This can lead to security concerns in how data is accessed and shared. #5 .Cloud differences.   Every cloud is different. As businesses explore hybrid and multi-cloud environments, there are bound to be differences in tools, services, configurations and capabilities that might cause an inconsistent or incomplete security posture for the business. This is another case where consultations with the providers can be extremely beneficial for business users.   </vt:lpstr>
      <vt:lpstr>PowerPoint Presentation</vt:lpstr>
      <vt:lpstr>Following picture depicts the steps involved in deploying the software solutions  to Cloud. </vt:lpstr>
      <vt:lpstr>The following are the steps involved in deploying the software solutions and web applications to Cloud. Step #1 : Choose the cloud provider Select the cloud provider that suits your needs and budget . Consider the software architecture , tech stack used , security etc to choose the appropriate cloud provider. Some of the well known cloud providers are AWS ,Azure ,GCP ,IBM cloud etc.. Step #2: Prepare Your Software  Make sure that the code is clean , modular ,documented as well as following the best practices of SDLC. Also use the version controls ,testing  and continuous integration tools to ensure the quality and stability of your software.</vt:lpstr>
      <vt:lpstr>Step # 3 : Configure your cloud provider Configuring the cloud provider includes setting up the cloud account , creating and managing your cloud resources such as servers , databases ,storage ,networks and security groups , and deploying your software to the cloud using various methods such as manual or automated . Also configure the monitoring ,logging ,backup and recovery options etc.. Step # 4 : Test Your Software  Test your software in the cloud environment to ensure that it works as expected and meets your quality standards . Perform various types of tests such as functional performance ,load , security etc..</vt:lpstr>
      <vt:lpstr>Step # 5: Launch your software   Launch the software in cloud to make it available and accessible to the target audience. Plan and execute a launch strategy the considers the timing ,communication ,marketing and support aspects of your software release . Step #6: Update and improve your software  The final step is to update and improve your software in the cloud based on the feedback and data you collect from your users and the cloud environment. You should monitor and analyze your software performance, usage, and user satisfaction metrics, and identify the areas and features that need improvement or enhancement. You should also implement a continuous delivery pipeline that allows you to deliver frequent and incremental updates and fixes to your software in the cloud without disrupting the user experience. </vt:lpstr>
      <vt:lpstr>PowerPoint Presentation</vt:lpstr>
      <vt:lpstr>Azure is a cloud platform designed to simplify the process of building modern applications. Whether you choose to host your applications entirely in Azure or extend your on-premises applications with Azure services, Azure helps you create applications that are scalable, reliable, and maintainable.  Azure supports the most popular programming languages in use today, including Python, JavaScript, Java, .NET and Go. With a comprehensive SDK library and extensive support in tools you already use like VS Code, Visual Studio, IntelliJ, and Eclipse, Azure is designed to take advantage of skills you already have and make you productive right away. </vt:lpstr>
      <vt:lpstr>Azure is Microsoft’s cloud platform, just like Google has its Google Cloud and Amazon has its Amazon Web Service or AWS. Generally, it is a platform through which we can use Microsoft’s resources.  For example, to set up a huge server, we will require huge investment, effort, physical space, and so on.  In such situations, Microsoft Azure comes to our rescue. It will provide us with virtual machines, fast processing of data, analytical and monitoring tools, and so on to make our work simpler. The pricing of Azure is also simpler and cost-effective. Popularly termed as “Pay As You Go”, which means how much you use, pay only for that.</vt:lpstr>
      <vt:lpstr>Following are some advantages of using Microsoft Azure:  High Availability It refers to the quality of computing infrastructure which allows it to continue functioning, even when some of its components fail. Data Security Azure provides many of the things to secure data over the cloud-like Microsoft Defender for Cloud, Key Vault, Azure Information Protection, and many more. Scalability Azure provides 2 types of scalability i.e. Vertical and Horizontal scaling to tackle the load by changing the capacity of resources or by adding the resources.  </vt:lpstr>
      <vt:lpstr>Cost-Effective Azure provides different pricing models that can help to save costs. Learning-Curve Azure provides various programming languages such as C#, Visual Basics etc., and tools such as Visual Studio, Azure ML Studio, Azure Dev tools etc., for learning.  Hybrid-Capabilities  Azure provides hybrid working model. It allows the organization or enterprise to avail services from public cloud as well as from on-premise network. </vt:lpstr>
      <vt:lpstr>Following are the key disadvantages of using Microsoft Azure: Requires Platform Expertise: A common mistake, on-premise servers compute power does not translate equivocally in the cloud but can potentially cost businesses. Requires Management:  As Azure provides many of the platforms so it needs to be expertly managed and maintained which includes patching and server monitoring. Complexity:  For maintaining the SaaS application for large enterprise, it is bit complexity in nature to ensure the smoothness of application all the time. </vt:lpstr>
      <vt:lpstr>Azure is Microsoft’s cloud platform, just like Google has its Google Cloud and Amazon has its Amazon Web Service or AWS. Generally, it is a platform through which we can use Microsoft’s resources.  For example, to set up a huge server, we will require huge investment, effort, physical space, and so on.  In such situations, Microsoft Azure comes to our rescue. It will provide us with virtual machines, fast processing of data, analytical and monitoring tools, and so on to make our work simpler. The pricing of Azure is also simpler and cost-effective. Popularly termed as “Pay As You Go”, which means how much you use, pay only for that.</vt:lpstr>
      <vt:lpstr>Azure offers a broad set of global cloud-based products including compute, storage, databases, analytics, networking, mobile, developer tools, management tools, IoT, security, and enterprise applications: on-demand, available in seconds, with pay-as-you-go pricing The most used services are :  Azure VMs  Azure SQL  Azure Blob Storage  Azure Functions  Azure Storage Queue  Azure API Gateway  </vt:lpstr>
      <vt:lpstr>PowerPoint Presentation</vt:lpstr>
      <vt:lpstr>Go to the Azure Home Page.Click on Free Azure Account on the top right corner.  </vt:lpstr>
      <vt:lpstr> Click on Start Free.  </vt:lpstr>
      <vt:lpstr>Sign-in/Sign-up for a Microsoft account using an email address and password.  </vt:lpstr>
      <vt:lpstr>Fill the below details:    </vt:lpstr>
      <vt:lpstr>Enter the payment details. Make sure you have a Master Card/American Express/ Visa Credit card and international payments should be enabled.   </vt:lpstr>
      <vt:lpstr>Check the Terms and Conditions and click Sign-up.  </vt:lpstr>
      <vt:lpstr> Azure Home Page after registration looks as follows  </vt:lpstr>
      <vt:lpstr>PowerPoint Presentation</vt:lpstr>
      <vt:lpstr>Azure virtual machines are one of several types of on-demand, scalable computing resources that Azure offers. Typically, you choose a virtual machine when you need more control over the computing environment than the other choices offer.  An Azure virtual machine gives you the flexibility of virtualization without having to buy and maintain the physical hardware that runs it. However, you still need to maintain the virtual machine by performing tasks, such as configuring, patching, and installing the software that runs on it.   </vt:lpstr>
      <vt:lpstr>Azure virtual machines can be used in various ways. Some examples are: Development and test  Azure virtual machines offer a quick and easy way to create a computer with specific configurations required to code and test an application. Applications in the cloud  Because demand for your application can fluctuate, it might make economic sense to run it on a virtual machine in Azure. You pay for extra virtual machines when you need them and shut them down when you don’t. Extended datacenter   Virtual machines in an Azure virtual network can easily be connected to your organization’s network. </vt:lpstr>
      <vt:lpstr>There's always a multitude of design considerations when you build out an application infrastructure in Azure. These aspects of a virtual machine are important to think about before we start The names of your resources The location where the resources are stored The size of the virtual machine The maximum number of virtual machines that can be created The operating system that the virtual machine runs The configuration of the virtual machine after it starts The related resources that the virtual machine needs </vt:lpstr>
      <vt:lpstr>PowerPoint Presentation</vt:lpstr>
      <vt:lpstr>Login to Azure portal with your credentials:  </vt:lpstr>
      <vt:lpstr>Azure Portal Home page Looks as follows: Select the Virtual Machines.  </vt:lpstr>
      <vt:lpstr> Click CREATE to create a new virtual machine.  </vt:lpstr>
      <vt:lpstr>PowerPoint Presentation</vt:lpstr>
      <vt:lpstr> Under “Size,” select the appropriate configuration for your VM based on CPU, memory, and storage requirements. Carefully review the available sizes and consider your workload needs. </vt:lpstr>
      <vt:lpstr> Under “Authentication type,” choose either an SSH public key or a password. Depending on your choice, provide the necessary credentials. Configure inbound port rules to allow remote access via SSH or RDP. Define public inbound ports for external connectivity.    </vt:lpstr>
      <vt:lpstr>Under “Disks,” choose the OS disk type (Standard HDD, Standard SSD, Premium SSD). Adjust the OS disk size according to your needs. Note: Choose Standard SSD for practice purposes    </vt:lpstr>
      <vt:lpstr>In the “Networking” section: Choose an existing virtual network and subnet or create new ones. Assign a public IP address if needed. Configure network security groups to control traffic.     </vt:lpstr>
      <vt:lpstr>  Configure management options for your VM.     </vt:lpstr>
      <vt:lpstr> Enable diagnostic settings for monitoring. Configure boot diagnostics for troubleshooting. Explore extensions for adding extra functionality.      </vt:lpstr>
      <vt:lpstr> Review all your configuration settings to ensure accuracy. Validate that your selections align with your intended VM setup.       </vt:lpstr>
      <vt:lpstr>PowerPoint Presentation</vt:lpstr>
      <vt:lpstr>Microsoft Azure SQL Database is a relational database-as-a-service that is reliable and secure, and it gives high performance without having to worry about any infrastructure.It supports relational, JSON, XML data structures.</vt:lpstr>
      <vt:lpstr>Azure SQL Database offers many benefits over traditional on-premises databases, including cost savings, increased flexibility, and scalability. Perhaps the most significant advantage of Azure SQL Database is its pay-as-you-go pricing model, which can help organizations save money on their database costs. Azure SQL Database can be scaled up or down as needed, making it a more flexible solution than an on-premises database. Azure SQL Database is highly available and provides built-in disaster recovery capabilities, ensuring that your data is always safe and accessible.     </vt:lpstr>
      <vt:lpstr>PowerPoint Presentation</vt:lpstr>
      <vt:lpstr>The first step is to navigate to the Azure portal and sign in with your Azure account credentials.  Once you're signed in, you'll see the following page:</vt:lpstr>
      <vt:lpstr>Click on the + Create new resource button, located on the left-hand side of the screen. This will open up the Create a resource blade. Under the Database pane, you can see SQL Database. Click on the Create button located below it.</vt:lpstr>
      <vt:lpstr>On Create SQL Database blade specify Subscription Resource Group Database Name Server</vt:lpstr>
      <vt:lpstr>If you do not have a server, you can create one by clicking on the Create new link, which will open the following page. Fill in the details as follows:  Give a unique Server name and select the Location of your choice.  Under Authentication method, select Use SQL authentication option, and create unique Server admin login and Password configurations.  </vt:lpstr>
      <vt:lpstr>After filling in the details, click OK, which will bring you to the page shown here . Keep the default settings of No for Want to use SQL elastic pool, and Development for the Workload environment setting. </vt:lpstr>
      <vt:lpstr>Networking and Configuring settings are as follows.</vt:lpstr>
      <vt:lpstr>Security:  Leave all other settings to default except Enable Azure Defender for SQL, for which you should choose Not now.</vt:lpstr>
      <vt:lpstr>Keep the default settings for other tabs and move to Review + create.  We can review your configurations and go back to edit as needed.  We can also see the estimated cost per month in your currency.</vt:lpstr>
      <vt:lpstr>Once we are satisfied with the configurations, click the Create button to deploy your database. It can take a few minutes to complete the deployment. The deployment pane will show the status.</vt:lpstr>
      <vt:lpstr>PowerPoint Presentation</vt:lpstr>
      <vt:lpstr>Azure Blob Storage is a cloud-based object storage solution offered by Microsoft Azure that allows users to store and manage large amounts of unstructured data in the cloud. With Azure Blob Storage, you can easily store and retrieve text and binary data such as images, videos, and documents, while taking advantage of features such as scalability, security, and cost-effectiveness. </vt:lpstr>
      <vt:lpstr>Microsoft provides so many storage options, like File, Disk, Archive, etc. Hence it is necessary to understand when one should opt for Blob Storage. Here are the following instances: Azure Blob Storage is created for storing unstructured data. One can opt for Blob Storage for streaming audio and video files. Likewise, Blob storage is also used for storing data during backup, archiving, restoring, and recovering. Extensive volume data used for analysis by Azure services are also stored here. Similarly, one can go for Blob Storage when uploading large files. Azure Blob storage breaks the large files into smaller chunks, and these chunks get uploaded individually. After uploading these chunks, they get merged into a single initial file. </vt:lpstr>
      <vt:lpstr> Blob storage is also used to serve images directly to gateways. Azure Blob storage also allows the storage of files and documents for providing distributed access. In addition to it, it can also be used for off-loading excess content from the servers to minimize the load. It is also used for Big Data analysis by Azure Data Lake, an extension of Azure Blob Storage. </vt:lpstr>
      <vt:lpstr>There are three types of Blob Storage, as explained below:</vt:lpstr>
      <vt:lpstr>Block Blob:  The default and most frequent type of Blob Storage is Block Blob. It is intended for the storage of vast amounts of unstructured data, such as text and binary data. Block Blob allows users to upload data in blocks and supports up to 4.75 TB of data per blob, allowing for efficient and reliable uploading and downloading of huge files. Page Blob:  Page Blob is intended to hold random access files, such as VHD pictures used by virtual machines. It can store up to 8TB of data per blob and allows users to read and write data in arbitrary chunks or pages. This makes it appropriate for cases requiring frequent updates and random data access, such as OS drives or database storage. Append Blob:  Append Blob is intended for instances in which data must be added to an existing blob, such as logging and auditing. It allows users to append data to the end of the blob without changing the existing data and supports up to 195 GB of data per blob. This allows for the quick and dependable writing of data streams such as log files. </vt:lpstr>
      <vt:lpstr>The vital features of Blob Storage are as follows: Scalability: Blob Storage can accommodate data of any size, making enormous amounts of unstructured data in the cloud simple to store and manage. Durability: Blob Storage provides exceptional durability for your data, with multiple copies kept across various data centers to assure data availability and recovery. Security: Blob Storage protects your data with numerous layers of protection, including encryption at rest and in transit, role-based access control, and shared access signatures. Cost-effectiveness: Blob Storage offers pay-as-you-go pricing, allowing you to pay only for the storage you need, with no upfront expenditures or termination fees.   </vt:lpstr>
      <vt:lpstr>Integration: Blob Storage interfaces with other Azure services such as Azure Data Factory, Azure Functions, and Azure Stream Analytics, as well as third-party tools, making it a versatile option for a wide range of use cases.  Object-level Tiering: Blob Storage has hot, cold, and archive tiers that allow users to store and manage data based on its frequency of use and temporal sensitivity.  Advanced Data Management features: Blob Storage enables advanced data management features like as object versioning, deletion policies, lifecycle management, and event-driven workflows. </vt:lpstr>
      <vt:lpstr>The main components of blob storage are :   Storage Account Container BLOB</vt:lpstr>
      <vt:lpstr>Storage Account – In Storage Account, you specify the namespace for the data. Objects stored in Azure Storage will have unique addresses linked to the individual account. Container – It acts as a directory that helps establish and manage the blobs. The storage account can contain numerous containers, which can hold blobs of various ranges. Container names are always specified in lowercase. Blob – Blobs are objects in the form of unstructured data, including images, audio, video, and files. The different solutions for migrating the data into the Azure Blob Storage include Azure Data Factory, AzCopy, BlobFuse, Azure Service, Azure Data Box, etc. </vt:lpstr>
      <vt:lpstr>PowerPoint Presentation</vt:lpstr>
      <vt:lpstr>The first and foremost step in creating Blob Storage is setting up the ‘Storage Account’.  To create one,  Log in to the Azure portal Click on ‘Storage Accounts‘.</vt:lpstr>
      <vt:lpstr>After clicking on Storage Account, the following screen will appear and then click on ‘+ New‘ to proceed further.</vt:lpstr>
      <vt:lpstr>After clicking on New, it will take you to the  next page and asks you to fill in the  following details: Subscription Resource Group Storage Account name Region Performance Redundancy</vt:lpstr>
      <vt:lpstr>Azure Storage Account provides four types of Redundancy Storage as shown in the below sample. We will go with Geo-redundant Storage (GRS) for the demo purpose.</vt:lpstr>
      <vt:lpstr>When you click on the ‘Create’ button, it takes you to the next screen that shows the deployment status. After deployment gets completed, click on ‘Go to resource‘.</vt:lpstr>
      <vt:lpstr>The following screen will appear, showing an ‘Overview’ of the created Storage Account. The next step is to click on ‘Containers‘ to select Blob Storage. We have chosen the ‘Hot Access‘ tier for a demo purpose. One can choose according to their requirements.</vt:lpstr>
      <vt:lpstr>Now, we have to create a new Container for that click on ‘+ Container‘.</vt:lpstr>
      <vt:lpstr>After clicking on + Container, it will ask to fill in the container’s name (it should be unique) and select access level.  CREATE and verify the Container appears in the storage</vt:lpstr>
      <vt:lpstr>Select the Storage Account and click on the ‘ Access keys‘ to find the connection string. The website’s code gets authenticated to interact with created Storage Account through these Connection Strings. All you need to do here is copy the connection string and paste it into the website’s code.</vt:lpstr>
      <vt:lpstr>PowerPoint Presentation</vt:lpstr>
      <vt:lpstr>Azure Functions is a serverless computing service provided by Microsoft Azure that allows developers to build and deploy event-driven applications without the need to manage infrastructure.  With Azure Functions, developers can focus solely on writing code to handle specific events, leaving the underlying infrastructure and scaling aspects to the Azure platform. This enables faster development, reduced operational costs, and enhanced scalability.</vt:lpstr>
      <vt:lpstr>Event-driven Computing:  Azure Functions are triggered by various events, such as HTTP requests, timers, messages in queues, file uploads, or changes to data in databases. This event-driven approach allows developers to respond to specific events in real-time without the need to maintain persistent server instances. Serverless Architecture:  Azure Functions follows the serverless computing paradigm, meaning there are no servers to provision or manage. The platform automatically handles infrastructure scaling, ensuring resources are allocated based on the actual demand, making it highly cost-efficient. </vt:lpstr>
      <vt:lpstr>Language and Platform Support:  Azure Functions supports multiple programming languages, including C#, JavaScript, Java, Python, and TypeScript. This flexibility allows developers to work with their preferred language and leverage existing codebases seamlessly. Pay-as-You-Go Pricing:  Azure Functions offer a pay-as-you-go billing model. You only pay for the compute resources used during the execution of your functions. This cost-effective approach ensures you are charged only for the actual usage without any upfront commitments. Integration with Azure Services:  Azure Functions seamlessly integrate with various Azure services like Azure Storage, Azure Cosmos DB, Azure Service Bus, Azure Event Grid, and more. This integration allows developers to build sophisticated applications by combining the power of different services. </vt:lpstr>
      <vt:lpstr>HTTP Trigger:  This type of function is triggered by an HTTP request. It can be used to build web APIs and handle HTTP-based interactions. Timer Trigger:  A timer trigger executes a function on a predefined schedule or at regular intervals. It is useful for performing tasks such as data synchronization, periodic processing, or generating reports. Blob Trigger:  This type of function is triggered when a new or updated blob is added to an Azure Storage container. It enables you to automate processes based on changes in storage blobs. Queue Trigger:  A queue trigger is triggered when a message is added to an Azure Storage queue. It provides a way to process messages in a queue-based architecture, allowing you to build event-driven applications. </vt:lpstr>
      <vt:lpstr>Event Grid Trigger:  An event grid trigger is invoked when an event is published to an Azure Event Grid topic or domain. It enables reactive processing of events and can be used to build event-driven architectures. Cosmos DB Trigger:  This type of function is triggered when there are changes to a document in an Azure Cosmos DB container. It allows you to build real-time data processing and synchronization scenarios. Service Bus Trigger:  A service bus trigger is invoked when a new message arrives in an Azure Service Bus queue or topic subscription. It is suitable for building decoupled messaging-based systems. Event Hub Trigger:  An event hub trigger is invoked when new events are published to an Azure Event Hub. It enables high-throughput event ingestion and processing scenarios. </vt:lpstr>
      <vt:lpstr>PowerPoint Presentation</vt:lpstr>
      <vt:lpstr>Azure Functions let us execute our code in a serverless environment. This does not require create a solution or publish it as Azure Apps. Let’s make a sample function .  Navigate and Login to your Azure Portal  From New -&gt;  Compute -&gt;  Select Function App, or Search Function App in the Search the marketplace box  </vt:lpstr>
      <vt:lpstr>Then Create the Function App, by providing all required details including App Name, Subscription Details, Hosting Plan etc.   </vt:lpstr>
      <vt:lpstr>It may take a while to provision a new Function App. Once the process is completed, you will have the following screen:  </vt:lpstr>
      <vt:lpstr>Add a New Function, by clicking on the “+” icon in the Function option </vt:lpstr>
      <vt:lpstr>Selecting New option would launch the quick start page from where you select some predefined scenarios such as Web Hook + API , Timer and Data Processing along with Language – “ C# or Java Script.  </vt:lpstr>
      <vt:lpstr>Function Code / Write Your Custom Code With that you will find a default HttpTrigger function created. That function is nothing but a self-contained method which accept a HttpRequestMessage and return HttpResponseMessage.</vt:lpstr>
      <vt:lpstr>Click on the &lt;/&gt; Get Function URL button in the top-right corner, it will show you the Function URL. </vt:lpstr>
      <vt:lpstr>Use the URL from any of your client application and pass the required parameter! Following screenshots shows using the Azure Function from Postman Client.</vt:lpstr>
      <vt:lpstr>Select the Monitor Tab in the tree, to view details of Invocation Log for your function</vt:lpstr>
      <vt:lpstr>PowerPoint Presentation</vt:lpstr>
      <vt:lpstr>Azure Queue Storage is a service for storing large numbers of messages. You access messages from anywhere in the world via authenticated calls using HTTP or HTTPS. A queue message can be up to 64 KB in size. A queue may contain millions of messages, up to the total capacity limit of a storage account.    Queues are commonly used to create a backlog of work to process  asynchronously, like in the  Web-Queue-Worker architectural style.  </vt:lpstr>
      <vt:lpstr>Queue Storage contains the following components:    URL format: Queues are addressable using the following URL format: https://&lt;storage account&gt;.queue.core.windows.net/&lt;queue&gt; Storage account:  All access to Azure Storage is done through a storage account. For information about storage account capacity, see Scalability and performance targets for standard storage accounts.    </vt:lpstr>
      <vt:lpstr>Queue:  A queue contains a set of messages. The queue name must be all lowercase. For information on naming queues, see Naming queues and metadata. Message:  A message, in any format, of up to 64 KB. Before version 2017-07-29, the maximum time-to-live allowed is seven days. For version 2017-07-29 or later, the maximum time-to-live can be any positive number, or -1 indicating that the message doesn't expire. If this parameter is omitted, the default time-to-live is seven days.      </vt:lpstr>
      <vt:lpstr>PowerPoint Presentation</vt:lpstr>
      <vt:lpstr>Navigate to your new storage account in the Azure portal. On the Queue Storage section, select Queues.       Type a name for your new queue. The queue name must be lowercase, must start with a letter or number, and can include only letters, numbers, and the dash (-) character.        </vt:lpstr>
      <vt:lpstr>Select the new queue from the list of queues in the storage account. Select the + Add message button to add a message to the queue. Enter a message in the Message text field. Specify when the message expires. Valid values that can be entered in the Expires in field are between 1 second and 7 days. Select Message never expires to indicate a message that will remain in the queue until it is explicitly removed. Indicate whether to encode the message as Base64. Encoding binary data is recommended. Select the OK button to add the message. </vt:lpstr>
      <vt:lpstr>Sample Screen :</vt:lpstr>
      <vt:lpstr>After you add a message, the Azure portal displays a list of all of the messages in the queue. You can view the message ID, the contents of the message, the message insertion time, and the message expiration time. You can also see how many times this message has been dequeued.</vt:lpstr>
      <vt:lpstr>You can dequeue a message from the front of the queue from the Azure portal. When you dequeue a message, the message is deleted.  Dequeuing always removes the oldest message in the queue. </vt:lpstr>
      <vt:lpstr>PowerPoint Presentation</vt:lpstr>
      <vt:lpstr>Azure API Gateway is a fully managed, serverless API management service provided by Microsoft Azure.It serves as an entry point for your APIs and acts as an intermediary between your clients and your back-end services.   </vt:lpstr>
      <vt:lpstr>API Management:  Azure API Gateway provides a central platform for managing your APIs. It offers tools for designing, deploying, and scaling your APIs effectively. This centralized control simplifies the process of versioning, monitoring, and securing your APIs. Security and Authentication:  Security is paramount in the world of APIs. Azure API Gateway offers various authentication and authorization mechanisms, including OAuth, API keys, and client certificates, to ensure that your APIs are accessible only by authorized users or applications. Rate Limiting:  You can set rate limits on your APIs to prevent abuse and ensure fair usage. This feature allows you to control the number of requests clients can make within a specific time frame.   </vt:lpstr>
      <vt:lpstr>Caching:  Caching is essential for optimizing the performance of your APIs. Azure API Gateway includes caching capabilities that reduce the load on your back-end services by storing and serving frequently requested data. Transformation and Routing:  You can modify the request and response data of your APIs through request and response transformations. Additionally, Azure API Gateway supports routing and URL rewriting, which can be helpful in orchestrating complex API requests. Monitoring and Analytics:  Azure API Gateway offers robust monitoring and analytics features, enabling you to gain insights into the usage and performance of your APIs. You can track metrics, detect issues, and fine-tune your APIs for optimal performance. Scalability:  One of the advantages of Azure API Gateway is its ability to scale automatically based on the demand for your APIs. This ensures high availability and performance during traffic spikes.  </vt:lpstr>
      <vt:lpstr>Azure API Gateway operates as a reverse proxy that receives API requests from clients and forwards them to the appropriate back-end services. The process typically involves the following steps: Request Reception: When a client sends a request to your API, it is first received by the Azure API Gateway. Request Processing: The gateway can perform various operations, such as authentication, routing, request transformation, and rate limiting, on the incoming request. Forwarding to Back-end Services: Once the request is processed, the gateway forwards it to the designated back-end service. Response Processing: The response from the back-end service can also be modified before being sent back to the client. Response to Client: Finally, the Azure API Gateway sends the processed response to the client. </vt:lpstr>
      <vt:lpstr>PowerPoint Presentation</vt:lpstr>
      <vt:lpstr>Log into Azure Portal: From the Azure portal menu, select Create a resource. You can also select Create a resource on the Azure Home page.  </vt:lpstr>
      <vt:lpstr>On the Create a resource page, select Integration &gt; API Management.</vt:lpstr>
      <vt:lpstr>On the Create API Management page,  on the Basics tab, enter settings such  as  Subscription Resource group Region Resource name Organization name Administrator email Pricing tier  </vt:lpstr>
      <vt:lpstr>In your API Management instance, search and select API Management services. </vt:lpstr>
      <vt:lpstr>On the API Management services page, select your API Management instance.</vt:lpstr>
      <vt:lpstr>Review the properties of your service on the Overview page.</vt:lpstr>
      <vt:lpstr>In the left navigation of your API Management instance, select APIs.  Select the OpenAPI tile.  In the Create from OpenAPI specification window, select Full.  Enter the values from the following table.  You can set API values during creation or later by going to the Settings tab. </vt:lpstr>
      <vt:lpstr>You can call API operations directly from the Azure portal, which provides a convenient way to view and test the operations. In the portal's test console, by default, APIs are called by using a key from the built-in all-access subscription. You can also test API calls by using a subscription key scoped to a product.  In the left navigation of your API Management instance, select APIs &gt; Demo Conference API.  Select the Test tab, and then select GetSpeakers. The page shows Query parameters and Headers, if any.  In the HTTP request section, the Ocp-Apim-Subscription-Key header is filled in automatically for you, which you can see if you select the "eye" icon.  </vt:lpstr>
      <vt:lpstr>Select Send and verify that the backend responds with 200 OK and some data.</vt:lpstr>
      <vt:lpstr>PowerPoint Presentation</vt:lpstr>
      <vt:lpstr>One can ensure more strong Azure security with the below points but can not rely completely on them. Below are the best practice points that I feel will be beneficial for you to make your Azure much secure and strong.  1) Manage Your Workstations   </vt:lpstr>
      <vt:lpstr>2) Use Multiple Authentication  It’s always a security concern to strengthen the authentication process to restrict hackers from trying any phishing or brute force attacks.  There is no way to make your system completely secure, but you can make it much stronger. Some basic things like complex passwords and Multi-Factor Authentication help make your simple authentication process strong and secure. Azure gives you the flexibility to use their directory service called Azure Active Directory to safeguard your authentication. The user with Azure Active Directory admin access should also enable Multi-Factor Authentication too.   </vt:lpstr>
      <vt:lpstr>3) Secure Administrator Access Accounts with all access are highly prone to risks. You should frequently check accounts with administrative privileges at regular intervals. You should block all unnecessary access to these accounts. Privileged Identity Management is an Azure Active Directory service to manage, analyze and control access in your organization. Using this, users have to follow an activation process that will grant administrator rights for a limited time.  4) Secure Networking Systems and resources that are accessed directly through the internet are more prone to security threats. So it is important to ensure the security of these resources that can lead to threats to other resources. The RDP port is accessible to the public internet for Windows virtual machines, and for Linux, the SSH port is open. All the open ports must be properly restricted and locked to reduce unauthorized access.  </vt:lpstr>
      <vt:lpstr>5) Monitor Activity Log Alerts Activity logs are crucial in finding any threats that occurred in the system. Any unrecognized event can lead to severe issues, so it is better to identify those beforehand. Create some activity log alerts in your system that will notify you of security threats. Here are a few cases that are crucial for your security. And it would be best if you created alerts on them.    Azure Security Alerts Changes or modifications in Security Solution and Security Policy and Policy Assignment. Any changes or modifications in Network Security Group, including deletion. Changes or modifications in Network Security Group Rule including deletion. Any changes or modifications in Firewall and rules. Changes or modifications in SQL Server Firewall rule.   </vt:lpstr>
      <vt:lpstr>6) Key Management All the confidential information like passwords are encrypted into keys. These are much secure and act as a password for any security check. But keys need to be properly encrypted and safeguarded to prevent any misuse and loss of keys. Secure key management is a must to protect cloud data.    7) Secure Storage Storage is the key component in your system that stores data. The security of storage is one of the most important aspects on its own. To eliminate data theft risk, Azure Disk Encryption restricts unauthorized data access. BitLocker on Windows and DM-Crypt on Linux is used by disk encryption to encrypt data drives and operating systems.  </vt:lpstr>
      <vt:lpstr>8) Use a WAF with ATM          Azure Web Application Firewall (WAF) is built on top of the Application Gateway service and prevents OWASP 3.0 attacks against Azure SQL databases.  Use a filter in Azure Traffic Manager (ATM) to lock down your web app if it is not required to be accessed internationally. </vt:lpstr>
      <vt:lpstr>What is  Cloud Computing? What is Azure? What are the Azure Prominent Services?   </vt:lpstr>
      <vt:lpstr>PowerPoint Presentation</vt:lpstr>
      <vt:lpstr>Some Reference Links  https://aws.amazon.com/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6</cp:revision>
  <dcterms:modified xsi:type="dcterms:W3CDTF">2024-02-15T08:52:55Z</dcterms:modified>
</cp:coreProperties>
</file>